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Century Gothic" panose="020B050202020202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615" autoAdjust="0"/>
  </p:normalViewPr>
  <p:slideViewPr>
    <p:cSldViewPr snapToGrid="0">
      <p:cViewPr varScale="1">
        <p:scale>
          <a:sx n="158" d="100"/>
          <a:sy n="158" d="100"/>
        </p:scale>
        <p:origin x="264" y="144"/>
      </p:cViewPr>
      <p:guideLst>
        <p:guide orient="horz" pos="1620"/>
        <p:guide pos="2880"/>
      </p:guideLst>
    </p:cSldViewPr>
  </p:slideViewPr>
  <p:outlineViewPr>
    <p:cViewPr>
      <p:scale>
        <a:sx n="33" d="100"/>
        <a:sy n="33" d="100"/>
      </p:scale>
      <p:origin x="0" y="-35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96b824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896b824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da232cf47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da232cf47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a232cf47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da232cf47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da232cf47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da232cf47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da232cf47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da232cf47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da232cf476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da232cf47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2896b82493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2896b8249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eb5a9f1d1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eb5a9f1d1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eb5a9f1d1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eb5a9f1d1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b5a9f1d13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b5a9f1d1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b5a9f1d1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b5a9f1d1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f4dc276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f4dc276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b5a9f1d1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b5a9f1d1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b5a9f1d1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b5a9f1d1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b5a9f1d1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eb5a9f1d1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eb5a9f1d1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eb5a9f1d1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eb5a9f1d1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eb5a9f1d1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b5a9f1d13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eb5a9f1d1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eb5a9f1d1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eb5a9f1d1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eb5a9f1d13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eb5a9f1d13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eb5a9f1d1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eb5a9f1d1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eb63cdbf9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eb63cdbf9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b63cdbf9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eb63cdbf9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eb63cdbf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eb63cdbf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eb63cdbf9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eb63cdbf9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b63cdbf9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eb63cdbf9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eb63cdbf9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b63cdbf9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eb63cdbf93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eb63cdbf93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eb63cdbf93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eb63cdbf93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b63cdbf93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eb63cdbf9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eb63cdbf9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eb63cdbf9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eb63cdbf9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eb63cdbf9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a232cf47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da232cf47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eb63cdbf9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eb63cdbf9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eb63cdbf9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eb63cdbf9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eb63cdbf9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eb63cdbf9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eb63cdbf9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eb63cdbf9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eb5a9f1d13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eb5a9f1d13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2896b8249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2896b8249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fd1c98d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fd1c98db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da232cf47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da232cf4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da232cf47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da232cf47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da232cf47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da232cf47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da232cf476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da232cf47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for Print">
  <p:cSld name="SECTION_HEADER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712840" y="536231"/>
            <a:ext cx="7386600" cy="925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C304A"/>
              </a:buClr>
              <a:buSzPts val="5000"/>
              <a:buNone/>
              <a:defRPr sz="5000" b="1">
                <a:solidFill>
                  <a:srgbClr val="1C304A"/>
                </a:solidFill>
              </a:defRPr>
            </a:lvl1pPr>
            <a:lvl2pPr lvl="1" algn="ctr" rtl="0">
              <a:spcBef>
                <a:spcPts val="0"/>
              </a:spcBef>
              <a:spcAft>
                <a:spcPts val="0"/>
              </a:spcAft>
              <a:buClr>
                <a:srgbClr val="1C304A"/>
              </a:buClr>
              <a:buSzPts val="5000"/>
              <a:buNone/>
              <a:defRPr sz="5000">
                <a:solidFill>
                  <a:srgbClr val="1C304A"/>
                </a:solidFill>
              </a:defRPr>
            </a:lvl2pPr>
            <a:lvl3pPr lvl="2" algn="ctr" rtl="0">
              <a:spcBef>
                <a:spcPts val="0"/>
              </a:spcBef>
              <a:spcAft>
                <a:spcPts val="0"/>
              </a:spcAft>
              <a:buClr>
                <a:srgbClr val="1C304A"/>
              </a:buClr>
              <a:buSzPts val="5000"/>
              <a:buNone/>
              <a:defRPr sz="5000">
                <a:solidFill>
                  <a:srgbClr val="1C304A"/>
                </a:solidFill>
              </a:defRPr>
            </a:lvl3pPr>
            <a:lvl4pPr lvl="3" algn="ctr" rtl="0">
              <a:spcBef>
                <a:spcPts val="0"/>
              </a:spcBef>
              <a:spcAft>
                <a:spcPts val="0"/>
              </a:spcAft>
              <a:buClr>
                <a:srgbClr val="1C304A"/>
              </a:buClr>
              <a:buSzPts val="5000"/>
              <a:buNone/>
              <a:defRPr sz="5000">
                <a:solidFill>
                  <a:srgbClr val="1C304A"/>
                </a:solidFill>
              </a:defRPr>
            </a:lvl4pPr>
            <a:lvl5pPr lvl="4" algn="ctr" rtl="0">
              <a:spcBef>
                <a:spcPts val="0"/>
              </a:spcBef>
              <a:spcAft>
                <a:spcPts val="0"/>
              </a:spcAft>
              <a:buClr>
                <a:srgbClr val="1C304A"/>
              </a:buClr>
              <a:buSzPts val="5000"/>
              <a:buNone/>
              <a:defRPr sz="5000">
                <a:solidFill>
                  <a:srgbClr val="1C304A"/>
                </a:solidFill>
              </a:defRPr>
            </a:lvl5pPr>
            <a:lvl6pPr lvl="5" algn="ctr" rtl="0">
              <a:spcBef>
                <a:spcPts val="0"/>
              </a:spcBef>
              <a:spcAft>
                <a:spcPts val="0"/>
              </a:spcAft>
              <a:buClr>
                <a:srgbClr val="1C304A"/>
              </a:buClr>
              <a:buSzPts val="5000"/>
              <a:buNone/>
              <a:defRPr sz="5000">
                <a:solidFill>
                  <a:srgbClr val="1C304A"/>
                </a:solidFill>
              </a:defRPr>
            </a:lvl6pPr>
            <a:lvl7pPr lvl="6" algn="ctr" rtl="0">
              <a:spcBef>
                <a:spcPts val="0"/>
              </a:spcBef>
              <a:spcAft>
                <a:spcPts val="0"/>
              </a:spcAft>
              <a:buClr>
                <a:srgbClr val="1C304A"/>
              </a:buClr>
              <a:buSzPts val="5000"/>
              <a:buNone/>
              <a:defRPr sz="5000">
                <a:solidFill>
                  <a:srgbClr val="1C304A"/>
                </a:solidFill>
              </a:defRPr>
            </a:lvl7pPr>
            <a:lvl8pPr lvl="7" algn="ctr" rtl="0">
              <a:spcBef>
                <a:spcPts val="0"/>
              </a:spcBef>
              <a:spcAft>
                <a:spcPts val="0"/>
              </a:spcAft>
              <a:buClr>
                <a:srgbClr val="1C304A"/>
              </a:buClr>
              <a:buSzPts val="5000"/>
              <a:buNone/>
              <a:defRPr sz="5000">
                <a:solidFill>
                  <a:srgbClr val="1C304A"/>
                </a:solidFill>
              </a:defRPr>
            </a:lvl8pPr>
            <a:lvl9pPr lvl="8" algn="ctr" rtl="0">
              <a:spcBef>
                <a:spcPts val="0"/>
              </a:spcBef>
              <a:spcAft>
                <a:spcPts val="0"/>
              </a:spcAft>
              <a:buClr>
                <a:srgbClr val="1C304A"/>
              </a:buClr>
              <a:buSzPts val="5000"/>
              <a:buNone/>
              <a:defRPr sz="5000">
                <a:solidFill>
                  <a:srgbClr val="1C304A"/>
                </a:solidFill>
              </a:defRPr>
            </a:lvl9pPr>
          </a:lstStyle>
          <a:p>
            <a:endParaRPr/>
          </a:p>
        </p:txBody>
      </p:sp>
      <p:sp>
        <p:nvSpPr>
          <p:cNvPr id="52" name="Google Shape;52;p13"/>
          <p:cNvSpPr txBox="1">
            <a:spLocks noGrp="1"/>
          </p:cNvSpPr>
          <p:nvPr>
            <p:ph type="subTitle" idx="1"/>
          </p:nvPr>
        </p:nvSpPr>
        <p:spPr>
          <a:xfrm>
            <a:off x="729681" y="2287534"/>
            <a:ext cx="43893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1400"/>
              <a:buNone/>
              <a:defRPr sz="1400">
                <a:solidFill>
                  <a:srgbClr val="1C304A"/>
                </a:solidFill>
              </a:defRPr>
            </a:lvl1pPr>
            <a:lvl2pPr lvl="1" rtl="0">
              <a:lnSpc>
                <a:spcPct val="100000"/>
              </a:lnSpc>
              <a:spcBef>
                <a:spcPts val="0"/>
              </a:spcBef>
              <a:spcAft>
                <a:spcPts val="0"/>
              </a:spcAft>
              <a:buClr>
                <a:srgbClr val="1C304A"/>
              </a:buClr>
              <a:buSzPts val="1400"/>
              <a:buNone/>
              <a:defRPr>
                <a:solidFill>
                  <a:srgbClr val="1C304A"/>
                </a:solidFill>
              </a:defRPr>
            </a:lvl2pPr>
            <a:lvl3pPr lvl="2" rtl="0">
              <a:lnSpc>
                <a:spcPct val="100000"/>
              </a:lnSpc>
              <a:spcBef>
                <a:spcPts val="0"/>
              </a:spcBef>
              <a:spcAft>
                <a:spcPts val="0"/>
              </a:spcAft>
              <a:buClr>
                <a:srgbClr val="1C304A"/>
              </a:buClr>
              <a:buSzPts val="1400"/>
              <a:buNone/>
              <a:defRPr>
                <a:solidFill>
                  <a:srgbClr val="1C304A"/>
                </a:solidFill>
              </a:defRPr>
            </a:lvl3pPr>
            <a:lvl4pPr lvl="3" rtl="0">
              <a:lnSpc>
                <a:spcPct val="100000"/>
              </a:lnSpc>
              <a:spcBef>
                <a:spcPts val="0"/>
              </a:spcBef>
              <a:spcAft>
                <a:spcPts val="0"/>
              </a:spcAft>
              <a:buClr>
                <a:srgbClr val="1C304A"/>
              </a:buClr>
              <a:buSzPts val="1400"/>
              <a:buNone/>
              <a:defRPr>
                <a:solidFill>
                  <a:srgbClr val="1C304A"/>
                </a:solidFill>
              </a:defRPr>
            </a:lvl4pPr>
            <a:lvl5pPr lvl="4" rtl="0">
              <a:lnSpc>
                <a:spcPct val="100000"/>
              </a:lnSpc>
              <a:spcBef>
                <a:spcPts val="0"/>
              </a:spcBef>
              <a:spcAft>
                <a:spcPts val="0"/>
              </a:spcAft>
              <a:buClr>
                <a:srgbClr val="1C304A"/>
              </a:buClr>
              <a:buSzPts val="1400"/>
              <a:buNone/>
              <a:defRPr>
                <a:solidFill>
                  <a:srgbClr val="1C304A"/>
                </a:solidFill>
              </a:defRPr>
            </a:lvl5pPr>
            <a:lvl6pPr lvl="5" rtl="0">
              <a:lnSpc>
                <a:spcPct val="100000"/>
              </a:lnSpc>
              <a:spcBef>
                <a:spcPts val="0"/>
              </a:spcBef>
              <a:spcAft>
                <a:spcPts val="0"/>
              </a:spcAft>
              <a:buClr>
                <a:srgbClr val="1C304A"/>
              </a:buClr>
              <a:buSzPts val="1400"/>
              <a:buNone/>
              <a:defRPr>
                <a:solidFill>
                  <a:srgbClr val="1C304A"/>
                </a:solidFill>
              </a:defRPr>
            </a:lvl6pPr>
            <a:lvl7pPr lvl="6" rtl="0">
              <a:lnSpc>
                <a:spcPct val="100000"/>
              </a:lnSpc>
              <a:spcBef>
                <a:spcPts val="0"/>
              </a:spcBef>
              <a:spcAft>
                <a:spcPts val="0"/>
              </a:spcAft>
              <a:buClr>
                <a:srgbClr val="1C304A"/>
              </a:buClr>
              <a:buSzPts val="1400"/>
              <a:buNone/>
              <a:defRPr>
                <a:solidFill>
                  <a:srgbClr val="1C304A"/>
                </a:solidFill>
              </a:defRPr>
            </a:lvl7pPr>
            <a:lvl8pPr lvl="7" rtl="0">
              <a:lnSpc>
                <a:spcPct val="100000"/>
              </a:lnSpc>
              <a:spcBef>
                <a:spcPts val="0"/>
              </a:spcBef>
              <a:spcAft>
                <a:spcPts val="0"/>
              </a:spcAft>
              <a:buClr>
                <a:srgbClr val="1C304A"/>
              </a:buClr>
              <a:buSzPts val="1400"/>
              <a:buNone/>
              <a:defRPr>
                <a:solidFill>
                  <a:srgbClr val="1C304A"/>
                </a:solidFill>
              </a:defRPr>
            </a:lvl8pPr>
            <a:lvl9pPr lvl="8" rtl="0">
              <a:lnSpc>
                <a:spcPct val="100000"/>
              </a:lnSpc>
              <a:spcBef>
                <a:spcPts val="0"/>
              </a:spcBef>
              <a:spcAft>
                <a:spcPts val="0"/>
              </a:spcAft>
              <a:buClr>
                <a:srgbClr val="1C304A"/>
              </a:buClr>
              <a:buSzPts val="1400"/>
              <a:buNone/>
              <a:defRPr>
                <a:solidFill>
                  <a:srgbClr val="1C304A"/>
                </a:solidFill>
              </a:defRPr>
            </a:lvl9pPr>
          </a:lstStyle>
          <a:p>
            <a:endParaRPr/>
          </a:p>
        </p:txBody>
      </p:sp>
      <p:sp>
        <p:nvSpPr>
          <p:cNvPr id="53" name="Google Shape;53;p13"/>
          <p:cNvSpPr txBox="1">
            <a:spLocks noGrp="1"/>
          </p:cNvSpPr>
          <p:nvPr>
            <p:ph type="subTitle" idx="2"/>
          </p:nvPr>
        </p:nvSpPr>
        <p:spPr>
          <a:xfrm>
            <a:off x="1190575" y="4444055"/>
            <a:ext cx="2736000" cy="261900"/>
          </a:xfrm>
          <a:prstGeom prst="rect">
            <a:avLst/>
          </a:prstGeom>
        </p:spPr>
        <p:txBody>
          <a:bodyPr spcFirstLastPara="1" wrap="square" lIns="91425" tIns="91425" rIns="91425" bIns="91425" anchor="t" anchorCtr="0">
            <a:normAutofit/>
          </a:bodyPr>
          <a:lstStyle>
            <a:lvl1pPr lvl="0" rtl="0">
              <a:spcBef>
                <a:spcPts val="0"/>
              </a:spcBef>
              <a:spcAft>
                <a:spcPts val="0"/>
              </a:spcAft>
              <a:buNone/>
              <a:defRPr sz="800">
                <a:solidFill>
                  <a:srgbClr val="1C304A"/>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pic>
        <p:nvPicPr>
          <p:cNvPr id="54" name="Google Shape;54;p13"/>
          <p:cNvPicPr preferRelativeResize="0"/>
          <p:nvPr/>
        </p:nvPicPr>
        <p:blipFill rotWithShape="1">
          <a:blip r:embed="rId2">
            <a:alphaModFix/>
          </a:blip>
          <a:srcRect/>
          <a:stretch/>
        </p:blipFill>
        <p:spPr>
          <a:xfrm>
            <a:off x="332475" y="236825"/>
            <a:ext cx="583200" cy="58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 - LG quote">
  <p:cSld name="TITLE_AND_BODY_2_1_1_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712850" y="536207"/>
            <a:ext cx="7386600" cy="37329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1C304A"/>
              </a:buClr>
              <a:buSzPts val="3200"/>
              <a:buNone/>
              <a:defRPr sz="3200" b="1">
                <a:solidFill>
                  <a:srgbClr val="1C304A"/>
                </a:solidFill>
              </a:defRPr>
            </a:lvl1pPr>
            <a:lvl2pPr lvl="1" algn="ctr" rtl="0">
              <a:spcBef>
                <a:spcPts val="0"/>
              </a:spcBef>
              <a:spcAft>
                <a:spcPts val="0"/>
              </a:spcAft>
              <a:buClr>
                <a:srgbClr val="1C304A"/>
              </a:buClr>
              <a:buSzPts val="6000"/>
              <a:buNone/>
              <a:defRPr sz="6000">
                <a:solidFill>
                  <a:srgbClr val="1C304A"/>
                </a:solidFill>
              </a:defRPr>
            </a:lvl2pPr>
            <a:lvl3pPr lvl="2" algn="ctr" rtl="0">
              <a:spcBef>
                <a:spcPts val="0"/>
              </a:spcBef>
              <a:spcAft>
                <a:spcPts val="0"/>
              </a:spcAft>
              <a:buClr>
                <a:srgbClr val="1C304A"/>
              </a:buClr>
              <a:buSzPts val="6000"/>
              <a:buNone/>
              <a:defRPr sz="6000">
                <a:solidFill>
                  <a:srgbClr val="1C304A"/>
                </a:solidFill>
              </a:defRPr>
            </a:lvl3pPr>
            <a:lvl4pPr lvl="3" algn="ctr" rtl="0">
              <a:spcBef>
                <a:spcPts val="0"/>
              </a:spcBef>
              <a:spcAft>
                <a:spcPts val="0"/>
              </a:spcAft>
              <a:buClr>
                <a:srgbClr val="1C304A"/>
              </a:buClr>
              <a:buSzPts val="6000"/>
              <a:buNone/>
              <a:defRPr sz="6000">
                <a:solidFill>
                  <a:srgbClr val="1C304A"/>
                </a:solidFill>
              </a:defRPr>
            </a:lvl4pPr>
            <a:lvl5pPr lvl="4" algn="ctr" rtl="0">
              <a:spcBef>
                <a:spcPts val="0"/>
              </a:spcBef>
              <a:spcAft>
                <a:spcPts val="0"/>
              </a:spcAft>
              <a:buClr>
                <a:srgbClr val="1C304A"/>
              </a:buClr>
              <a:buSzPts val="6000"/>
              <a:buNone/>
              <a:defRPr sz="6000">
                <a:solidFill>
                  <a:srgbClr val="1C304A"/>
                </a:solidFill>
              </a:defRPr>
            </a:lvl5pPr>
            <a:lvl6pPr lvl="5" algn="ctr" rtl="0">
              <a:spcBef>
                <a:spcPts val="0"/>
              </a:spcBef>
              <a:spcAft>
                <a:spcPts val="0"/>
              </a:spcAft>
              <a:buClr>
                <a:srgbClr val="1C304A"/>
              </a:buClr>
              <a:buSzPts val="6000"/>
              <a:buNone/>
              <a:defRPr sz="6000">
                <a:solidFill>
                  <a:srgbClr val="1C304A"/>
                </a:solidFill>
              </a:defRPr>
            </a:lvl6pPr>
            <a:lvl7pPr lvl="6" algn="ctr" rtl="0">
              <a:spcBef>
                <a:spcPts val="0"/>
              </a:spcBef>
              <a:spcAft>
                <a:spcPts val="0"/>
              </a:spcAft>
              <a:buClr>
                <a:srgbClr val="1C304A"/>
              </a:buClr>
              <a:buSzPts val="6000"/>
              <a:buNone/>
              <a:defRPr sz="6000">
                <a:solidFill>
                  <a:srgbClr val="1C304A"/>
                </a:solidFill>
              </a:defRPr>
            </a:lvl7pPr>
            <a:lvl8pPr lvl="7" algn="ctr" rtl="0">
              <a:spcBef>
                <a:spcPts val="0"/>
              </a:spcBef>
              <a:spcAft>
                <a:spcPts val="0"/>
              </a:spcAft>
              <a:buClr>
                <a:srgbClr val="1C304A"/>
              </a:buClr>
              <a:buSzPts val="6000"/>
              <a:buNone/>
              <a:defRPr sz="6000">
                <a:solidFill>
                  <a:srgbClr val="1C304A"/>
                </a:solidFill>
              </a:defRPr>
            </a:lvl8pPr>
            <a:lvl9pPr lvl="8" algn="ctr" rtl="0">
              <a:spcBef>
                <a:spcPts val="0"/>
              </a:spcBef>
              <a:spcAft>
                <a:spcPts val="0"/>
              </a:spcAft>
              <a:buClr>
                <a:srgbClr val="1C304A"/>
              </a:buClr>
              <a:buSzPts val="6000"/>
              <a:buNone/>
              <a:defRPr sz="6000">
                <a:solidFill>
                  <a:srgbClr val="1C304A"/>
                </a:solidFill>
              </a:defRPr>
            </a:lvl9pPr>
          </a:lstStyle>
          <a:p>
            <a:endParaRPr/>
          </a:p>
        </p:txBody>
      </p:sp>
      <p:sp>
        <p:nvSpPr>
          <p:cNvPr id="57" name="Google Shape;57;p14"/>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rk - 1 column">
  <p:cSld name="TITLE_AND_BODY_2_1_1_1_1">
    <p:bg>
      <p:bgPr>
        <a:solidFill>
          <a:srgbClr val="1C304A"/>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60" name="Google Shape;60;p15"/>
          <p:cNvSpPr txBox="1">
            <a:spLocks noGrp="1"/>
          </p:cNvSpPr>
          <p:nvPr>
            <p:ph type="body" idx="1"/>
          </p:nvPr>
        </p:nvSpPr>
        <p:spPr>
          <a:xfrm>
            <a:off x="623400" y="1654658"/>
            <a:ext cx="7891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61" name="Google Shape;61;p1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_AND_BODY_5">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595308" y="48303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6"/>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Column - Dark">
  <p:cSld name="TITLE_AND_BODY_2_1_1_1_1_1">
    <p:bg>
      <p:bgPr>
        <a:solidFill>
          <a:srgbClr val="1C304A"/>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841248" y="384048"/>
            <a:ext cx="7386600" cy="844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70" name="Google Shape;70;p17"/>
          <p:cNvSpPr txBox="1">
            <a:spLocks noGrp="1"/>
          </p:cNvSpPr>
          <p:nvPr>
            <p:ph type="body" idx="1"/>
          </p:nvPr>
        </p:nvSpPr>
        <p:spPr>
          <a:xfrm>
            <a:off x="841248" y="1709928"/>
            <a:ext cx="7891500" cy="30450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Clr>
                <a:srgbClr val="FFFFFF"/>
              </a:buClr>
              <a:buSzPts val="1800"/>
              <a:buChar char="●"/>
              <a:defRPr sz="1800">
                <a:solidFill>
                  <a:srgbClr val="FFFFFF"/>
                </a:solidFill>
              </a:defRPr>
            </a:lvl1pPr>
            <a:lvl2pPr marL="914400" lvl="1" indent="-342900" algn="l" rtl="0">
              <a:lnSpc>
                <a:spcPct val="115000"/>
              </a:lnSpc>
              <a:spcBef>
                <a:spcPts val="1600"/>
              </a:spcBef>
              <a:spcAft>
                <a:spcPts val="0"/>
              </a:spcAft>
              <a:buClr>
                <a:srgbClr val="FFFFFF"/>
              </a:buClr>
              <a:buSzPts val="1800"/>
              <a:buChar char="○"/>
              <a:defRPr sz="1800">
                <a:solidFill>
                  <a:srgbClr val="FFFFFF"/>
                </a:solidFill>
              </a:defRPr>
            </a:lvl2pPr>
            <a:lvl3pPr marL="1371600" lvl="2" indent="-342900" algn="l" rtl="0">
              <a:lnSpc>
                <a:spcPct val="115000"/>
              </a:lnSpc>
              <a:spcBef>
                <a:spcPts val="1600"/>
              </a:spcBef>
              <a:spcAft>
                <a:spcPts val="0"/>
              </a:spcAft>
              <a:buClr>
                <a:srgbClr val="FFFFFF"/>
              </a:buClr>
              <a:buSzPts val="1800"/>
              <a:buChar char="■"/>
              <a:defRPr sz="1800">
                <a:solidFill>
                  <a:srgbClr val="FFFFFF"/>
                </a:solidFill>
              </a:defRPr>
            </a:lvl3pPr>
            <a:lvl4pPr marL="1828800" lvl="3" indent="-342900" algn="l" rtl="0">
              <a:lnSpc>
                <a:spcPct val="115000"/>
              </a:lnSpc>
              <a:spcBef>
                <a:spcPts val="1600"/>
              </a:spcBef>
              <a:spcAft>
                <a:spcPts val="0"/>
              </a:spcAft>
              <a:buClr>
                <a:srgbClr val="FFFFFF"/>
              </a:buClr>
              <a:buSzPts val="1800"/>
              <a:buChar char="●"/>
              <a:defRPr sz="1800">
                <a:solidFill>
                  <a:srgbClr val="FFFFFF"/>
                </a:solidFill>
              </a:defRPr>
            </a:lvl4pPr>
            <a:lvl5pPr marL="2286000" lvl="4" indent="-342900" algn="l" rtl="0">
              <a:lnSpc>
                <a:spcPct val="115000"/>
              </a:lnSpc>
              <a:spcBef>
                <a:spcPts val="1600"/>
              </a:spcBef>
              <a:spcAft>
                <a:spcPts val="0"/>
              </a:spcAft>
              <a:buClr>
                <a:srgbClr val="FFFFFF"/>
              </a:buClr>
              <a:buSzPts val="1800"/>
              <a:buChar char="○"/>
              <a:defRPr sz="1800">
                <a:solidFill>
                  <a:srgbClr val="FFFFFF"/>
                </a:solidFill>
              </a:defRPr>
            </a:lvl5pPr>
            <a:lvl6pPr marL="2743200" lvl="5" indent="-342900" algn="l" rtl="0">
              <a:lnSpc>
                <a:spcPct val="115000"/>
              </a:lnSpc>
              <a:spcBef>
                <a:spcPts val="1600"/>
              </a:spcBef>
              <a:spcAft>
                <a:spcPts val="0"/>
              </a:spcAft>
              <a:buClr>
                <a:srgbClr val="FFFFFF"/>
              </a:buClr>
              <a:buSzPts val="1800"/>
              <a:buChar char="■"/>
              <a:defRPr sz="1800">
                <a:solidFill>
                  <a:srgbClr val="FFFFFF"/>
                </a:solidFill>
              </a:defRPr>
            </a:lvl6pPr>
            <a:lvl7pPr marL="3200400" lvl="6" indent="-342900" algn="l" rtl="0">
              <a:lnSpc>
                <a:spcPct val="115000"/>
              </a:lnSpc>
              <a:spcBef>
                <a:spcPts val="1600"/>
              </a:spcBef>
              <a:spcAft>
                <a:spcPts val="0"/>
              </a:spcAft>
              <a:buClr>
                <a:srgbClr val="FFFFFF"/>
              </a:buClr>
              <a:buSzPts val="1800"/>
              <a:buChar char="●"/>
              <a:defRPr sz="1800">
                <a:solidFill>
                  <a:srgbClr val="FFFFFF"/>
                </a:solidFill>
              </a:defRPr>
            </a:lvl7pPr>
            <a:lvl8pPr marL="3657600" lvl="7" indent="-342900" algn="l" rtl="0">
              <a:lnSpc>
                <a:spcPct val="115000"/>
              </a:lnSpc>
              <a:spcBef>
                <a:spcPts val="1600"/>
              </a:spcBef>
              <a:spcAft>
                <a:spcPts val="0"/>
              </a:spcAft>
              <a:buClr>
                <a:srgbClr val="FFFFFF"/>
              </a:buClr>
              <a:buSzPts val="1800"/>
              <a:buChar char="○"/>
              <a:defRPr sz="1800">
                <a:solidFill>
                  <a:srgbClr val="FFFFFF"/>
                </a:solidFill>
              </a:defRPr>
            </a:lvl8pPr>
            <a:lvl9pPr marL="4114800" lvl="8" indent="-342900" algn="l" rtl="0">
              <a:lnSpc>
                <a:spcPct val="115000"/>
              </a:lnSpc>
              <a:spcBef>
                <a:spcPts val="1600"/>
              </a:spcBef>
              <a:spcAft>
                <a:spcPts val="1600"/>
              </a:spcAft>
              <a:buClr>
                <a:srgbClr val="FFFFFF"/>
              </a:buClr>
              <a:buSzPts val="1800"/>
              <a:buChar char="■"/>
              <a:defRPr sz="18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 Divider dark ">
  <p:cSld name="CUSTOM_4_1">
    <p:bg>
      <p:bgPr>
        <a:solidFill>
          <a:srgbClr val="1C304A"/>
        </a:solidFill>
        <a:effectLst/>
      </p:bgPr>
    </p:bg>
    <p:spTree>
      <p:nvGrpSpPr>
        <p:cNvPr id="1" name="Shape 71"/>
        <p:cNvGrpSpPr/>
        <p:nvPr/>
      </p:nvGrpSpPr>
      <p:grpSpPr>
        <a:xfrm>
          <a:off x="0" y="0"/>
          <a:ext cx="0" cy="0"/>
          <a:chOff x="0" y="0"/>
          <a:chExt cx="0" cy="0"/>
        </a:xfrm>
      </p:grpSpPr>
      <p:sp>
        <p:nvSpPr>
          <p:cNvPr id="72" name="Google Shape;72;p18"/>
          <p:cNvSpPr txBox="1"/>
          <p:nvPr/>
        </p:nvSpPr>
        <p:spPr>
          <a:xfrm>
            <a:off x="712850" y="536207"/>
            <a:ext cx="7386600" cy="37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0" b="1">
                <a:solidFill>
                  <a:srgbClr val="00CFFF"/>
                </a:solidFill>
                <a:latin typeface="Helvetica Neue"/>
                <a:ea typeface="Helvetica Neue"/>
                <a:cs typeface="Helvetica Neue"/>
                <a:sym typeface="Helvetica Neue"/>
              </a:rPr>
              <a:t> </a:t>
            </a:r>
            <a:endParaRPr sz="6000" b="1">
              <a:solidFill>
                <a:srgbClr val="00CFFF"/>
              </a:solidFill>
              <a:latin typeface="Helvetica Neue"/>
              <a:ea typeface="Helvetica Neue"/>
              <a:cs typeface="Helvetica Neue"/>
              <a:sym typeface="Helvetica Neue"/>
            </a:endParaRPr>
          </a:p>
        </p:txBody>
      </p:sp>
      <p:sp>
        <p:nvSpPr>
          <p:cNvPr id="73" name="Google Shape;73;p18"/>
          <p:cNvSpPr txBox="1">
            <a:spLocks noGrp="1"/>
          </p:cNvSpPr>
          <p:nvPr>
            <p:ph type="title"/>
          </p:nvPr>
        </p:nvSpPr>
        <p:spPr>
          <a:xfrm>
            <a:off x="841248" y="1216152"/>
            <a:ext cx="7388400" cy="28896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6000">
                <a:solidFill>
                  <a:srgbClr val="00CFFF"/>
                </a:solidFill>
              </a:defRPr>
            </a:lvl1pPr>
            <a:lvl2pPr lvl="1" rtl="0">
              <a:spcBef>
                <a:spcPts val="0"/>
              </a:spcBef>
              <a:spcAft>
                <a:spcPts val="0"/>
              </a:spcAft>
              <a:buNone/>
              <a:defRPr sz="6000">
                <a:solidFill>
                  <a:srgbClr val="00CFFF"/>
                </a:solidFill>
              </a:defRPr>
            </a:lvl2pPr>
            <a:lvl3pPr lvl="2" rtl="0">
              <a:spcBef>
                <a:spcPts val="0"/>
              </a:spcBef>
              <a:spcAft>
                <a:spcPts val="0"/>
              </a:spcAft>
              <a:buNone/>
              <a:defRPr sz="6000">
                <a:solidFill>
                  <a:srgbClr val="00CFFF"/>
                </a:solidFill>
              </a:defRPr>
            </a:lvl3pPr>
            <a:lvl4pPr lvl="3" rtl="0">
              <a:spcBef>
                <a:spcPts val="0"/>
              </a:spcBef>
              <a:spcAft>
                <a:spcPts val="0"/>
              </a:spcAft>
              <a:buNone/>
              <a:defRPr sz="6000">
                <a:solidFill>
                  <a:srgbClr val="00CFFF"/>
                </a:solidFill>
              </a:defRPr>
            </a:lvl4pPr>
            <a:lvl5pPr lvl="4" rtl="0">
              <a:spcBef>
                <a:spcPts val="0"/>
              </a:spcBef>
              <a:spcAft>
                <a:spcPts val="0"/>
              </a:spcAft>
              <a:buNone/>
              <a:defRPr sz="6000">
                <a:solidFill>
                  <a:srgbClr val="00CFFF"/>
                </a:solidFill>
              </a:defRPr>
            </a:lvl5pPr>
            <a:lvl6pPr lvl="5" rtl="0">
              <a:spcBef>
                <a:spcPts val="0"/>
              </a:spcBef>
              <a:spcAft>
                <a:spcPts val="0"/>
              </a:spcAft>
              <a:buNone/>
              <a:defRPr sz="6000">
                <a:solidFill>
                  <a:srgbClr val="00CFFF"/>
                </a:solidFill>
              </a:defRPr>
            </a:lvl6pPr>
            <a:lvl7pPr lvl="6" rtl="0">
              <a:spcBef>
                <a:spcPts val="0"/>
              </a:spcBef>
              <a:spcAft>
                <a:spcPts val="0"/>
              </a:spcAft>
              <a:buNone/>
              <a:defRPr sz="6000">
                <a:solidFill>
                  <a:srgbClr val="00CFFF"/>
                </a:solidFill>
              </a:defRPr>
            </a:lvl7pPr>
            <a:lvl8pPr lvl="7" rtl="0">
              <a:spcBef>
                <a:spcPts val="0"/>
              </a:spcBef>
              <a:spcAft>
                <a:spcPts val="0"/>
              </a:spcAft>
              <a:buNone/>
              <a:defRPr sz="6000">
                <a:solidFill>
                  <a:srgbClr val="00CFFF"/>
                </a:solidFill>
              </a:defRPr>
            </a:lvl8pPr>
            <a:lvl9pPr lvl="8" rtl="0">
              <a:spcBef>
                <a:spcPts val="0"/>
              </a:spcBef>
              <a:spcAft>
                <a:spcPts val="0"/>
              </a:spcAft>
              <a:buNone/>
              <a:defRPr sz="6000">
                <a:solidFill>
                  <a:srgbClr val="00C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g Point - Light">
  <p:cSld name="TITLE_AND_BODY_2_1_1_1_2">
    <p:bg>
      <p:bgPr>
        <a:solidFill>
          <a:srgbClr val="FFFFFF"/>
        </a:solid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dark">
  <p:cSld name="CUSTOM_6">
    <p:bg>
      <p:bgPr>
        <a:solidFill>
          <a:srgbClr val="1C304A"/>
        </a:solidFill>
        <a:effectLst/>
      </p:bgPr>
    </p:bg>
    <p:spTree>
      <p:nvGrpSpPr>
        <p:cNvPr id="1" name="Shape 76"/>
        <p:cNvGrpSpPr/>
        <p:nvPr/>
      </p:nvGrpSpPr>
      <p:grpSpPr>
        <a:xfrm>
          <a:off x="0" y="0"/>
          <a:ext cx="0" cy="0"/>
          <a:chOff x="0" y="0"/>
          <a:chExt cx="0" cy="0"/>
        </a:xfrm>
      </p:grpSpPr>
      <p:sp>
        <p:nvSpPr>
          <p:cNvPr id="77" name="Google Shape;77;p20"/>
          <p:cNvSpPr txBox="1">
            <a:spLocks noGrp="1"/>
          </p:cNvSpPr>
          <p:nvPr>
            <p:ph type="body" idx="1"/>
          </p:nvPr>
        </p:nvSpPr>
        <p:spPr>
          <a:xfrm>
            <a:off x="841248" y="1216152"/>
            <a:ext cx="7470600" cy="3213300"/>
          </a:xfrm>
          <a:prstGeom prst="rect">
            <a:avLst/>
          </a:prstGeom>
        </p:spPr>
        <p:txBody>
          <a:bodyPr spcFirstLastPara="1" wrap="square" lIns="91425" tIns="91425" rIns="91425" bIns="91425" anchor="t" anchorCtr="0">
            <a:normAutofit/>
          </a:bodyPr>
          <a:lstStyle>
            <a:lvl1pPr marL="457200" lvl="0"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1pPr>
            <a:lvl2pPr marL="914400" lvl="1"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2pPr>
            <a:lvl3pPr marL="1371600" lvl="2"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3pPr>
            <a:lvl4pPr marL="1828800" lvl="3"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4pPr>
            <a:lvl5pPr marL="2286000" lvl="4"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5pPr>
            <a:lvl6pPr marL="2743200" lvl="5"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6pPr>
            <a:lvl7pPr marL="3200400" lvl="6"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7pPr>
            <a:lvl8pPr marL="3657600" lvl="7"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8pPr>
            <a:lvl9pPr marL="4114800" lvl="8" indent="-342900" rtl="0">
              <a:spcBef>
                <a:spcPts val="1000"/>
              </a:spcBef>
              <a:spcAft>
                <a:spcPts val="100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9pPr>
          </a:lstStyle>
          <a:p>
            <a:endParaRPr/>
          </a:p>
        </p:txBody>
      </p:sp>
      <p:sp>
        <p:nvSpPr>
          <p:cNvPr id="78" name="Google Shape;78;p20"/>
          <p:cNvSpPr txBox="1">
            <a:spLocks noGrp="1"/>
          </p:cNvSpPr>
          <p:nvPr>
            <p:ph type="title"/>
          </p:nvPr>
        </p:nvSpPr>
        <p:spPr>
          <a:xfrm>
            <a:off x="840500" y="384048"/>
            <a:ext cx="7470600" cy="493800"/>
          </a:xfrm>
          <a:prstGeom prst="rect">
            <a:avLst/>
          </a:prstGeom>
        </p:spPr>
        <p:txBody>
          <a:bodyPr spcFirstLastPara="1" wrap="square" lIns="91425" tIns="91425" rIns="91425" bIns="91425" anchor="t" anchorCtr="0">
            <a:normAutofit/>
          </a:bodyPr>
          <a:lstStyle>
            <a:lvl1pPr lvl="0" rtl="0">
              <a:spcBef>
                <a:spcPts val="0"/>
              </a:spcBef>
              <a:spcAft>
                <a:spcPts val="0"/>
              </a:spcAft>
              <a:buNone/>
              <a:defRPr>
                <a:solidFill>
                  <a:srgbClr val="00CFFF"/>
                </a:solidFill>
              </a:defRPr>
            </a:lvl1pPr>
            <a:lvl2pPr lvl="1" rtl="0">
              <a:spcBef>
                <a:spcPts val="0"/>
              </a:spcBef>
              <a:spcAft>
                <a:spcPts val="0"/>
              </a:spcAft>
              <a:buNone/>
              <a:defRPr>
                <a:solidFill>
                  <a:srgbClr val="00CFFF"/>
                </a:solidFill>
              </a:defRPr>
            </a:lvl2pPr>
            <a:lvl3pPr lvl="2" rtl="0">
              <a:spcBef>
                <a:spcPts val="0"/>
              </a:spcBef>
              <a:spcAft>
                <a:spcPts val="0"/>
              </a:spcAft>
              <a:buNone/>
              <a:defRPr>
                <a:solidFill>
                  <a:srgbClr val="00CFFF"/>
                </a:solidFill>
              </a:defRPr>
            </a:lvl3pPr>
            <a:lvl4pPr lvl="3" rtl="0">
              <a:spcBef>
                <a:spcPts val="0"/>
              </a:spcBef>
              <a:spcAft>
                <a:spcPts val="0"/>
              </a:spcAft>
              <a:buNone/>
              <a:defRPr>
                <a:solidFill>
                  <a:srgbClr val="00CFFF"/>
                </a:solidFill>
              </a:defRPr>
            </a:lvl4pPr>
            <a:lvl5pPr lvl="4" rtl="0">
              <a:spcBef>
                <a:spcPts val="0"/>
              </a:spcBef>
              <a:spcAft>
                <a:spcPts val="0"/>
              </a:spcAft>
              <a:buNone/>
              <a:defRPr>
                <a:solidFill>
                  <a:srgbClr val="00CFFF"/>
                </a:solidFill>
              </a:defRPr>
            </a:lvl5pPr>
            <a:lvl6pPr lvl="5" rtl="0">
              <a:spcBef>
                <a:spcPts val="0"/>
              </a:spcBef>
              <a:spcAft>
                <a:spcPts val="0"/>
              </a:spcAft>
              <a:buNone/>
              <a:defRPr>
                <a:solidFill>
                  <a:srgbClr val="00CFFF"/>
                </a:solidFill>
              </a:defRPr>
            </a:lvl6pPr>
            <a:lvl7pPr lvl="6" rtl="0">
              <a:spcBef>
                <a:spcPts val="0"/>
              </a:spcBef>
              <a:spcAft>
                <a:spcPts val="0"/>
              </a:spcAft>
              <a:buNone/>
              <a:defRPr>
                <a:solidFill>
                  <a:srgbClr val="00CFFF"/>
                </a:solidFill>
              </a:defRPr>
            </a:lvl7pPr>
            <a:lvl8pPr lvl="7" rtl="0">
              <a:spcBef>
                <a:spcPts val="0"/>
              </a:spcBef>
              <a:spcAft>
                <a:spcPts val="0"/>
              </a:spcAft>
              <a:buNone/>
              <a:defRPr>
                <a:solidFill>
                  <a:srgbClr val="00CFFF"/>
                </a:solidFill>
              </a:defRPr>
            </a:lvl8pPr>
            <a:lvl9pPr lvl="8" rtl="0">
              <a:spcBef>
                <a:spcPts val="0"/>
              </a:spcBef>
              <a:spcAft>
                <a:spcPts val="0"/>
              </a:spcAft>
              <a:buNone/>
              <a:defRPr>
                <a:solidFill>
                  <a:srgbClr val="00C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ND_BODY_5_1">
  <p:cSld name="TITLE_AND_BODY_5_1">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 name="Google Shape;86;p22"/>
          <p:cNvSpPr txBox="1">
            <a:spLocks noGrp="1"/>
          </p:cNvSpPr>
          <p:nvPr>
            <p:ph type="sldNum" idx="12"/>
          </p:nvPr>
        </p:nvSpPr>
        <p:spPr>
          <a:xfrm>
            <a:off x="8595308" y="48303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22"/>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g Point - Light 1">
  <p:cSld name="TITLE_AND_BODY_2_1_1_1_3">
    <p:bg>
      <p:bgPr>
        <a:solidFill>
          <a:srgbClr val="FFFFFF"/>
        </a:solid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3 1">
  <p:cSld name="TITLE_AND_BODY_3_1">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ight - 2 column icons">
  <p:cSld name="TITLE_AND_TWO_COLUMNS_1_2_1">
    <p:bg>
      <p:bgPr>
        <a:solidFill>
          <a:srgbClr val="00CFFF"/>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body" idx="1"/>
          </p:nvPr>
        </p:nvSpPr>
        <p:spPr>
          <a:xfrm>
            <a:off x="1493788"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7" name="Google Shape;97;p2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5"/>
          <p:cNvSpPr/>
          <p:nvPr/>
        </p:nvSpPr>
        <p:spPr>
          <a:xfrm>
            <a:off x="815525"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99" name="Google Shape;99;p25"/>
          <p:cNvSpPr/>
          <p:nvPr/>
        </p:nvSpPr>
        <p:spPr>
          <a:xfrm>
            <a:off x="4349050"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0" name="Google Shape;100;p25"/>
          <p:cNvSpPr txBox="1">
            <a:spLocks noGrp="1"/>
          </p:cNvSpPr>
          <p:nvPr>
            <p:ph type="body" idx="2"/>
          </p:nvPr>
        </p:nvSpPr>
        <p:spPr>
          <a:xfrm>
            <a:off x="5027312"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1" name="Google Shape;101;p25"/>
          <p:cNvSpPr txBox="1">
            <a:spLocks noGrp="1"/>
          </p:cNvSpPr>
          <p:nvPr>
            <p:ph type="body" idx="3"/>
          </p:nvPr>
        </p:nvSpPr>
        <p:spPr>
          <a:xfrm>
            <a:off x="1493788"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2" name="Google Shape;102;p25"/>
          <p:cNvSpPr/>
          <p:nvPr/>
        </p:nvSpPr>
        <p:spPr>
          <a:xfrm>
            <a:off x="815525"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3" name="Google Shape;103;p25"/>
          <p:cNvSpPr/>
          <p:nvPr/>
        </p:nvSpPr>
        <p:spPr>
          <a:xfrm>
            <a:off x="4349050"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4" name="Google Shape;104;p25"/>
          <p:cNvSpPr txBox="1">
            <a:spLocks noGrp="1"/>
          </p:cNvSpPr>
          <p:nvPr>
            <p:ph type="body" idx="4"/>
          </p:nvPr>
        </p:nvSpPr>
        <p:spPr>
          <a:xfrm>
            <a:off x="5027312"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5" name="Google Shape;105;p2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2600"/>
              <a:buNone/>
              <a:defRPr sz="2600" b="1">
                <a:solidFill>
                  <a:srgbClr val="1C304A"/>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Dark - 3 column bullets">
  <p:cSld name="TITLE_AND_BODY_2_1_1_1_1_3_1">
    <p:bg>
      <p:bgPr>
        <a:solidFill>
          <a:srgbClr val="1C304A"/>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26"/>
          <p:cNvSpPr txBox="1">
            <a:spLocks noGrp="1"/>
          </p:cNvSpPr>
          <p:nvPr>
            <p:ph type="ctrTitle"/>
          </p:nvPr>
        </p:nvSpPr>
        <p:spPr>
          <a:xfrm>
            <a:off x="718662" y="614727"/>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109" name="Google Shape;109;p26"/>
          <p:cNvSpPr txBox="1">
            <a:spLocks noGrp="1"/>
          </p:cNvSpPr>
          <p:nvPr>
            <p:ph type="subTitle" idx="1"/>
          </p:nvPr>
        </p:nvSpPr>
        <p:spPr>
          <a:xfrm>
            <a:off x="718647" y="292250"/>
            <a:ext cx="5017500" cy="6675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1200" b="1">
                <a:solidFill>
                  <a:srgbClr val="FFFFFF"/>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 name="Google Shape;110;p26"/>
          <p:cNvSpPr txBox="1">
            <a:spLocks noGrp="1"/>
          </p:cNvSpPr>
          <p:nvPr>
            <p:ph type="body" idx="2"/>
          </p:nvPr>
        </p:nvSpPr>
        <p:spPr>
          <a:xfrm>
            <a:off x="737118"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1" name="Google Shape;111;p26"/>
          <p:cNvSpPr txBox="1">
            <a:spLocks noGrp="1"/>
          </p:cNvSpPr>
          <p:nvPr>
            <p:ph type="body" idx="3"/>
          </p:nvPr>
        </p:nvSpPr>
        <p:spPr>
          <a:xfrm>
            <a:off x="3323393"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2" name="Google Shape;112;p26"/>
          <p:cNvSpPr txBox="1">
            <a:spLocks noGrp="1"/>
          </p:cNvSpPr>
          <p:nvPr>
            <p:ph type="body" idx="4"/>
          </p:nvPr>
        </p:nvSpPr>
        <p:spPr>
          <a:xfrm>
            <a:off x="5909667"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3" name="Google Shape;113;p26"/>
          <p:cNvSpPr/>
          <p:nvPr/>
        </p:nvSpPr>
        <p:spPr>
          <a:xfrm>
            <a:off x="81552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4" name="Google Shape;114;p26"/>
          <p:cNvSpPr txBox="1"/>
          <p:nvPr/>
        </p:nvSpPr>
        <p:spPr>
          <a:xfrm>
            <a:off x="81157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1</a:t>
            </a:r>
            <a:endParaRPr sz="1800">
              <a:solidFill>
                <a:srgbClr val="1C304A"/>
              </a:solidFill>
            </a:endParaRPr>
          </a:p>
        </p:txBody>
      </p:sp>
      <p:sp>
        <p:nvSpPr>
          <p:cNvPr id="115" name="Google Shape;115;p26"/>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6" name="Google Shape;116;p26"/>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2</a:t>
            </a:r>
            <a:endParaRPr sz="1800">
              <a:solidFill>
                <a:srgbClr val="1C304A"/>
              </a:solidFill>
            </a:endParaRPr>
          </a:p>
        </p:txBody>
      </p:sp>
      <p:sp>
        <p:nvSpPr>
          <p:cNvPr id="117" name="Google Shape;117;p26"/>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8" name="Google Shape;118;p26"/>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3</a:t>
            </a:r>
            <a:endParaRPr sz="1800">
              <a:solidFill>
                <a:srgbClr val="1C304A"/>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umn - Dark">
  <p:cSld name="TITLE_AND_BODY_2_1_1_1_1_3_1_1">
    <p:bg>
      <p:bgPr>
        <a:solidFill>
          <a:srgbClr val="1C304A"/>
        </a:solidFill>
        <a:effectLst/>
      </p:bgPr>
    </p:bg>
    <p:spTree>
      <p:nvGrpSpPr>
        <p:cNvPr id="1" name="Shape 119"/>
        <p:cNvGrpSpPr/>
        <p:nvPr/>
      </p:nvGrpSpPr>
      <p:grpSpPr>
        <a:xfrm>
          <a:off x="0" y="0"/>
          <a:ext cx="0" cy="0"/>
          <a:chOff x="0" y="0"/>
          <a:chExt cx="0" cy="0"/>
        </a:xfrm>
      </p:grpSpPr>
      <p:sp>
        <p:nvSpPr>
          <p:cNvPr id="120" name="Google Shape;120;p27"/>
          <p:cNvSpPr txBox="1">
            <a:spLocks noGrp="1"/>
          </p:cNvSpPr>
          <p:nvPr>
            <p:ph type="ctrTitle"/>
          </p:nvPr>
        </p:nvSpPr>
        <p:spPr>
          <a:xfrm>
            <a:off x="841248" y="704088"/>
            <a:ext cx="7425000" cy="841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121" name="Google Shape;121;p27"/>
          <p:cNvSpPr txBox="1">
            <a:spLocks noGrp="1"/>
          </p:cNvSpPr>
          <p:nvPr>
            <p:ph type="subTitle" idx="1"/>
          </p:nvPr>
        </p:nvSpPr>
        <p:spPr>
          <a:xfrm>
            <a:off x="841248" y="384048"/>
            <a:ext cx="7470600" cy="310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SzPts val="1800"/>
              <a:buNone/>
              <a:defRPr sz="1200" b="1">
                <a:solidFill>
                  <a:srgbClr val="FFFFFF"/>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
        <p:nvSpPr>
          <p:cNvPr id="122" name="Google Shape;122;p27"/>
          <p:cNvSpPr txBox="1">
            <a:spLocks noGrp="1"/>
          </p:cNvSpPr>
          <p:nvPr>
            <p:ph type="body" idx="2"/>
          </p:nvPr>
        </p:nvSpPr>
        <p:spPr>
          <a:xfrm>
            <a:off x="737118"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3" name="Google Shape;123;p27"/>
          <p:cNvSpPr txBox="1">
            <a:spLocks noGrp="1"/>
          </p:cNvSpPr>
          <p:nvPr>
            <p:ph type="body" idx="3"/>
          </p:nvPr>
        </p:nvSpPr>
        <p:spPr>
          <a:xfrm>
            <a:off x="3323393"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4" name="Google Shape;124;p27"/>
          <p:cNvSpPr txBox="1">
            <a:spLocks noGrp="1"/>
          </p:cNvSpPr>
          <p:nvPr>
            <p:ph type="body" idx="4"/>
          </p:nvPr>
        </p:nvSpPr>
        <p:spPr>
          <a:xfrm>
            <a:off x="5909667"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5" name="Google Shape;125;p27"/>
          <p:cNvSpPr/>
          <p:nvPr/>
        </p:nvSpPr>
        <p:spPr>
          <a:xfrm>
            <a:off x="842957"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26" name="Google Shape;126;p27"/>
          <p:cNvSpPr txBox="1"/>
          <p:nvPr/>
        </p:nvSpPr>
        <p:spPr>
          <a:xfrm>
            <a:off x="841248"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1</a:t>
            </a:r>
            <a:endParaRPr sz="1800" b="0" i="0" u="none" strike="noStrike" cap="none">
              <a:solidFill>
                <a:srgbClr val="1C304A"/>
              </a:solidFill>
              <a:latin typeface="Arial"/>
              <a:ea typeface="Arial"/>
              <a:cs typeface="Arial"/>
              <a:sym typeface="Arial"/>
            </a:endParaRPr>
          </a:p>
        </p:txBody>
      </p:sp>
      <p:sp>
        <p:nvSpPr>
          <p:cNvPr id="127" name="Google Shape;127;p27"/>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28" name="Google Shape;128;p27"/>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2</a:t>
            </a:r>
            <a:endParaRPr sz="1800" b="0" i="0" u="none" strike="noStrike" cap="none">
              <a:solidFill>
                <a:srgbClr val="1C304A"/>
              </a:solidFill>
              <a:latin typeface="Arial"/>
              <a:ea typeface="Arial"/>
              <a:cs typeface="Arial"/>
              <a:sym typeface="Arial"/>
            </a:endParaRPr>
          </a:p>
        </p:txBody>
      </p:sp>
      <p:sp>
        <p:nvSpPr>
          <p:cNvPr id="129" name="Google Shape;129;p27"/>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30" name="Google Shape;130;p27"/>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3</a:t>
            </a:r>
            <a:endParaRPr sz="1800" b="0" i="0" u="none" strike="noStrike" cap="none">
              <a:solidFill>
                <a:srgbClr val="1C304A"/>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acquisition.gov/far/part-16#FAR_16_703"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mailto:michael.sands@gsa.gov" TargetMode="External"/><Relationship Id="rId5" Type="http://schemas.openxmlformats.org/officeDocument/2006/relationships/hyperlink" Target="mailto:reagan.criddle@gsa.gov" TargetMode="External"/><Relationship Id="rId4" Type="http://schemas.openxmlformats.org/officeDocument/2006/relationships/hyperlink" Target="https://www.gsa.gov/governmentwide-initiatives/emergency-response/emergency-acquisition-basic-ordering-agreement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2.gif"/></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hyperlink" Target="https://www.gsa.gov/travel/plan-a-trip/lodging/emergency-lodging-services" TargetMode="External"/><Relationship Id="rId3" Type="http://schemas.openxmlformats.org/officeDocument/2006/relationships/hyperlink" Target="http://www.gsa.gov/csd" TargetMode="External"/><Relationship Id="rId7" Type="http://schemas.openxmlformats.org/officeDocument/2006/relationships/hyperlink" Target="https://www.gsa.gov/buy-through-us/government-property-for-sale-or-lease/personal-property-for-reuse-and-sale/for-state-agencies-and-public-organizations/how-to-acquire-surplus-federal-personal-property"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aspr.hhs.gov/legal/PHE/Pages/default.aspx" TargetMode="External"/><Relationship Id="rId5" Type="http://schemas.openxmlformats.org/officeDocument/2006/relationships/hyperlink" Target="https://www.gsa.gov/buy-through-us/purchasing-programs/multiple-award-schedule/help-with-mas-buying/mas-help-for-state-local-and-tribal-governments/eligible-sins-for-cooperative-purchasing" TargetMode="External"/><Relationship Id="rId10" Type="http://schemas.openxmlformats.org/officeDocument/2006/relationships/image" Target="../media/image45.png"/><Relationship Id="rId4" Type="http://schemas.openxmlformats.org/officeDocument/2006/relationships/hyperlink" Target="https://www.gsa.gov/buy-through-us/purchasing-programs/multiple-award-schedule/help-with-mas-buying/mas-help-for-state-local-and-tribal-governments?gsaredirect=cooperativepurchasing" TargetMode="External"/><Relationship Id="rId9" Type="http://schemas.openxmlformats.org/officeDocument/2006/relationships/hyperlink" Target="http://buy.gsa.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4"/>
        <p:cNvGrpSpPr/>
        <p:nvPr/>
      </p:nvGrpSpPr>
      <p:grpSpPr>
        <a:xfrm>
          <a:off x="0" y="0"/>
          <a:ext cx="0" cy="0"/>
          <a:chOff x="0" y="0"/>
          <a:chExt cx="0" cy="0"/>
        </a:xfrm>
      </p:grpSpPr>
      <p:sp>
        <p:nvSpPr>
          <p:cNvPr id="139" name="Google Shape;139;p28"/>
          <p:cNvSpPr txBox="1">
            <a:spLocks noGrp="1"/>
          </p:cNvSpPr>
          <p:nvPr>
            <p:ph type="subTitle" idx="2"/>
          </p:nvPr>
        </p:nvSpPr>
        <p:spPr>
          <a:xfrm>
            <a:off x="1038825" y="546480"/>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722">
                <a:solidFill>
                  <a:srgbClr val="38761D"/>
                </a:solidFill>
              </a:rPr>
              <a:t>Office of Integrated Marketing</a:t>
            </a:r>
            <a:endParaRPr sz="722">
              <a:solidFill>
                <a:srgbClr val="38761D"/>
              </a:solidFill>
            </a:endParaRPr>
          </a:p>
        </p:txBody>
      </p:sp>
      <p:sp>
        <p:nvSpPr>
          <p:cNvPr id="135" name="Google Shape;135;p28"/>
          <p:cNvSpPr txBox="1">
            <a:spLocks noGrp="1"/>
          </p:cNvSpPr>
          <p:nvPr>
            <p:ph type="ctrTitle"/>
          </p:nvPr>
        </p:nvSpPr>
        <p:spPr>
          <a:xfrm>
            <a:off x="327450" y="1111250"/>
            <a:ext cx="4029900" cy="16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dirty="0">
                <a:solidFill>
                  <a:srgbClr val="38761D"/>
                </a:solidFill>
                <a:highlight>
                  <a:srgbClr val="FFE599"/>
                </a:highlight>
                <a:latin typeface="Helvetica Neue"/>
                <a:ea typeface="Helvetica Neue"/>
                <a:cs typeface="Helvetica Neue"/>
                <a:sym typeface="Helvetica Neue"/>
              </a:rPr>
              <a:t>Emergency Acquisition Survival Skills</a:t>
            </a:r>
            <a:endParaRPr sz="2940" dirty="0">
              <a:solidFill>
                <a:srgbClr val="38761D"/>
              </a:solidFill>
              <a:highlight>
                <a:srgbClr val="FFE599"/>
              </a:highlight>
              <a:latin typeface="Helvetica Neue"/>
              <a:ea typeface="Helvetica Neue"/>
              <a:cs typeface="Helvetica Neue"/>
              <a:sym typeface="Helvetica Neue"/>
            </a:endParaRPr>
          </a:p>
        </p:txBody>
      </p:sp>
      <p:sp>
        <p:nvSpPr>
          <p:cNvPr id="136" name="Google Shape;136;p28"/>
          <p:cNvSpPr txBox="1">
            <a:spLocks noGrp="1"/>
          </p:cNvSpPr>
          <p:nvPr>
            <p:ph type="subTitle" idx="1"/>
          </p:nvPr>
        </p:nvSpPr>
        <p:spPr>
          <a:xfrm>
            <a:off x="327450" y="2367400"/>
            <a:ext cx="4200600" cy="792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100">
              <a:solidFill>
                <a:srgbClr val="00CFFF"/>
              </a:solidFill>
              <a:latin typeface="Helvetica Neue"/>
              <a:ea typeface="Helvetica Neue"/>
              <a:cs typeface="Helvetica Neue"/>
              <a:sym typeface="Helvetica Neue"/>
            </a:endParaRPr>
          </a:p>
          <a:p>
            <a:pPr marL="0" lvl="0" indent="0" algn="l" rtl="0">
              <a:spcBef>
                <a:spcPts val="0"/>
              </a:spcBef>
              <a:spcAft>
                <a:spcPts val="0"/>
              </a:spcAft>
              <a:buNone/>
            </a:pPr>
            <a:r>
              <a:rPr lang="en" sz="2100" b="1">
                <a:solidFill>
                  <a:srgbClr val="38761D"/>
                </a:solidFill>
                <a:latin typeface="Helvetica Neue"/>
                <a:ea typeface="Helvetica Neue"/>
                <a:cs typeface="Helvetica Neue"/>
                <a:sym typeface="Helvetica Neue"/>
              </a:rPr>
              <a:t>July 18, 2024</a:t>
            </a:r>
            <a:endParaRPr sz="2100" b="1">
              <a:solidFill>
                <a:srgbClr val="38761D"/>
              </a:solidFill>
              <a:latin typeface="Helvetica Neue"/>
              <a:ea typeface="Helvetica Neue"/>
              <a:cs typeface="Helvetica Neue"/>
              <a:sym typeface="Helvetica Neue"/>
            </a:endParaRPr>
          </a:p>
        </p:txBody>
      </p:sp>
      <p:pic>
        <p:nvPicPr>
          <p:cNvPr id="137" name="Google Shape;137;p28" descr="acquisition training for the real world logo" title=" ATRW logo"/>
          <p:cNvPicPr preferRelativeResize="0"/>
          <p:nvPr/>
        </p:nvPicPr>
        <p:blipFill>
          <a:blip r:embed="rId3">
            <a:alphaModFix/>
          </a:blip>
          <a:stretch>
            <a:fillRect/>
          </a:stretch>
        </p:blipFill>
        <p:spPr>
          <a:xfrm>
            <a:off x="199675" y="4233025"/>
            <a:ext cx="1537148" cy="746600"/>
          </a:xfrm>
          <a:prstGeom prst="rect">
            <a:avLst/>
          </a:prstGeom>
          <a:noFill/>
          <a:ln>
            <a:noFill/>
          </a:ln>
        </p:spPr>
      </p:pic>
      <p:pic>
        <p:nvPicPr>
          <p:cNvPr id="138" name="Google Shape;138;p28" descr="Acquisition Training for the Real World Summer Camp Welcome Logo"/>
          <p:cNvPicPr preferRelativeResize="0"/>
          <p:nvPr/>
        </p:nvPicPr>
        <p:blipFill>
          <a:blip r:embed="rId4">
            <a:alphaModFix/>
          </a:blip>
          <a:stretch>
            <a:fillRect/>
          </a:stretch>
        </p:blipFill>
        <p:spPr>
          <a:xfrm>
            <a:off x="4490825" y="0"/>
            <a:ext cx="4653174" cy="5143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12"/>
        <p:cNvGrpSpPr/>
        <p:nvPr/>
      </p:nvGrpSpPr>
      <p:grpSpPr>
        <a:xfrm>
          <a:off x="0" y="0"/>
          <a:ext cx="0" cy="0"/>
          <a:chOff x="0" y="0"/>
          <a:chExt cx="0" cy="0"/>
        </a:xfrm>
      </p:grpSpPr>
      <p:sp>
        <p:nvSpPr>
          <p:cNvPr id="215" name="Google Shape;215;p37"/>
          <p:cNvSpPr txBox="1">
            <a:spLocks noGrp="1"/>
          </p:cNvSpPr>
          <p:nvPr>
            <p:ph type="title" idx="4294967295"/>
          </p:nvPr>
        </p:nvSpPr>
        <p:spPr>
          <a:xfrm>
            <a:off x="4195425" y="388475"/>
            <a:ext cx="4794000" cy="4121700"/>
          </a:xfrm>
          <a:prstGeom prst="rect">
            <a:avLst/>
          </a:prstGeom>
        </p:spPr>
        <p:txBody>
          <a:bodyPr spcFirstLastPara="1" wrap="square" lIns="91425" tIns="91425" rIns="91425" bIns="91425" anchor="t" anchorCtr="0">
            <a:normAutofit fontScale="90000"/>
          </a:bodyPr>
          <a:lstStyle/>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Identification of need</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Describe/Define requirement</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Market Research &amp; Acquisition Planning</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Review &amp; Approval</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Draft solicitation</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Review &amp; Approval</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Publish/distribute solicitation</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Evaluate quotes/offers </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Draft award decision </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Review &amp; Approval</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Send order/contract to awardee for signature</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CO countersigns award document</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Distribute award to awardee</a:t>
            </a:r>
            <a:endParaRPr sz="1800">
              <a:solidFill>
                <a:srgbClr val="38761D"/>
              </a:solidFill>
            </a:endParaRPr>
          </a:p>
          <a:p>
            <a:pPr marL="457200" lvl="0" indent="-331470" algn="l" rtl="0">
              <a:lnSpc>
                <a:spcPct val="115000"/>
              </a:lnSpc>
              <a:spcBef>
                <a:spcPts val="0"/>
              </a:spcBef>
              <a:spcAft>
                <a:spcPts val="0"/>
              </a:spcAft>
              <a:buClr>
                <a:srgbClr val="38761D"/>
              </a:buClr>
              <a:buSzPct val="100000"/>
              <a:buAutoNum type="arabicPeriod"/>
            </a:pPr>
            <a:r>
              <a:rPr lang="en" sz="1800">
                <a:solidFill>
                  <a:srgbClr val="38761D"/>
                </a:solidFill>
              </a:rPr>
              <a:t>Publish award notice</a:t>
            </a:r>
            <a:endParaRPr sz="1800">
              <a:solidFill>
                <a:srgbClr val="38761D"/>
              </a:solidFill>
            </a:endParaRPr>
          </a:p>
          <a:p>
            <a:pPr marL="457200" lvl="0" indent="0" algn="l" rtl="0">
              <a:lnSpc>
                <a:spcPct val="115000"/>
              </a:lnSpc>
              <a:spcBef>
                <a:spcPts val="0"/>
              </a:spcBef>
              <a:spcAft>
                <a:spcPts val="0"/>
              </a:spcAft>
              <a:buNone/>
            </a:pPr>
            <a:endParaRPr sz="1800">
              <a:solidFill>
                <a:srgbClr val="38761D"/>
              </a:solidFill>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216" name="Google Shape;216;p37"/>
          <p:cNvSpPr txBox="1"/>
          <p:nvPr/>
        </p:nvSpPr>
        <p:spPr>
          <a:xfrm>
            <a:off x="350150" y="388475"/>
            <a:ext cx="3387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38761D"/>
                </a:solidFill>
              </a:rPr>
              <a:t>Typical Acquisition Process Flow</a:t>
            </a:r>
            <a:endParaRPr sz="2700" b="1">
              <a:solidFill>
                <a:srgbClr val="38761D"/>
              </a:solidFill>
            </a:endParaRPr>
          </a:p>
        </p:txBody>
      </p:sp>
      <p:pic>
        <p:nvPicPr>
          <p:cNvPr id="217" name="Google Shape;217;p37" descr="Man scratching head while looking at a process Flow Diagram"/>
          <p:cNvPicPr preferRelativeResize="0"/>
          <p:nvPr/>
        </p:nvPicPr>
        <p:blipFill>
          <a:blip r:embed="rId3">
            <a:alphaModFix/>
          </a:blip>
          <a:stretch>
            <a:fillRect/>
          </a:stretch>
        </p:blipFill>
        <p:spPr>
          <a:xfrm>
            <a:off x="156425" y="1412350"/>
            <a:ext cx="3775041" cy="2733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21"/>
        <p:cNvGrpSpPr/>
        <p:nvPr/>
      </p:nvGrpSpPr>
      <p:grpSpPr>
        <a:xfrm>
          <a:off x="0" y="0"/>
          <a:ext cx="0" cy="0"/>
          <a:chOff x="0" y="0"/>
          <a:chExt cx="0" cy="0"/>
        </a:xfrm>
      </p:grpSpPr>
      <p:sp>
        <p:nvSpPr>
          <p:cNvPr id="225" name="Google Shape;225;p38"/>
          <p:cNvSpPr txBox="1"/>
          <p:nvPr/>
        </p:nvSpPr>
        <p:spPr>
          <a:xfrm>
            <a:off x="350250" y="279725"/>
            <a:ext cx="3901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EA BOA Process Flow</a:t>
            </a:r>
            <a:endParaRPr sz="2700" b="1">
              <a:solidFill>
                <a:srgbClr val="38761D"/>
              </a:solidFill>
            </a:endParaRPr>
          </a:p>
        </p:txBody>
      </p:sp>
      <p:pic>
        <p:nvPicPr>
          <p:cNvPr id="227" name="Google Shape;227;p38" descr="Stick figure man running through a finish line"/>
          <p:cNvPicPr preferRelativeResize="0"/>
          <p:nvPr/>
        </p:nvPicPr>
        <p:blipFill>
          <a:blip r:embed="rId3">
            <a:alphaModFix/>
          </a:blip>
          <a:stretch>
            <a:fillRect/>
          </a:stretch>
        </p:blipFill>
        <p:spPr>
          <a:xfrm>
            <a:off x="167925" y="1863700"/>
            <a:ext cx="1840675" cy="1896832"/>
          </a:xfrm>
          <a:prstGeom prst="rect">
            <a:avLst/>
          </a:prstGeom>
          <a:noFill/>
          <a:ln>
            <a:noFill/>
          </a:ln>
        </p:spPr>
      </p:pic>
      <p:pic>
        <p:nvPicPr>
          <p:cNvPr id="226" name="Google Shape;226;p38" descr="Chart showing the BOA Process Flow:  Emergency Event &gt;Identify &amp; Describe Need &gt; Distribute RES/Solicitation &gt; Evaluate &amp; Award"/>
          <p:cNvPicPr preferRelativeResize="0"/>
          <p:nvPr/>
        </p:nvPicPr>
        <p:blipFill>
          <a:blip r:embed="rId4">
            <a:alphaModFix/>
          </a:blip>
          <a:stretch>
            <a:fillRect/>
          </a:stretch>
        </p:blipFill>
        <p:spPr>
          <a:xfrm>
            <a:off x="2145500" y="1002300"/>
            <a:ext cx="1840675" cy="3877024"/>
          </a:xfrm>
          <a:prstGeom prst="rect">
            <a:avLst/>
          </a:prstGeom>
          <a:noFill/>
          <a:ln>
            <a:noFill/>
          </a:ln>
        </p:spPr>
      </p:pic>
      <p:sp>
        <p:nvSpPr>
          <p:cNvPr id="224" name="Google Shape;224;p38"/>
          <p:cNvSpPr txBox="1">
            <a:spLocks noGrp="1"/>
          </p:cNvSpPr>
          <p:nvPr>
            <p:ph type="title" idx="4294967295"/>
          </p:nvPr>
        </p:nvSpPr>
        <p:spPr>
          <a:xfrm>
            <a:off x="4203200" y="1002300"/>
            <a:ext cx="4794000" cy="3962400"/>
          </a:xfrm>
          <a:prstGeom prst="rect">
            <a:avLst/>
          </a:prstGeom>
        </p:spPr>
        <p:txBody>
          <a:bodyPr spcFirstLastPara="1" wrap="square" lIns="91425" tIns="91425" rIns="91425" bIns="91425" anchor="t" anchorCtr="0">
            <a:normAutofit fontScale="90000"/>
          </a:bodyPr>
          <a:lstStyle/>
          <a:p>
            <a:pPr marL="457200" lvl="0" indent="-331470" algn="l" rtl="0">
              <a:lnSpc>
                <a:spcPct val="100000"/>
              </a:lnSpc>
              <a:spcBef>
                <a:spcPts val="0"/>
              </a:spcBef>
              <a:spcAft>
                <a:spcPts val="0"/>
              </a:spcAft>
              <a:buClr>
                <a:srgbClr val="38761D"/>
              </a:buClr>
              <a:buSzPct val="100000"/>
              <a:buChar char="●"/>
            </a:pPr>
            <a:r>
              <a:rPr lang="en" sz="1800" dirty="0">
                <a:solidFill>
                  <a:srgbClr val="38761D"/>
                </a:solidFill>
              </a:rPr>
              <a:t>GSA has already performed the market research, acquisition planning, and responsibility determinations to streamline ordering procedures for users.</a:t>
            </a:r>
            <a:endParaRPr sz="1800" dirty="0">
              <a:solidFill>
                <a:srgbClr val="38761D"/>
              </a:solidFill>
            </a:endParaRPr>
          </a:p>
          <a:p>
            <a:pPr marL="457200" lvl="0" indent="-331470" algn="l" rtl="0">
              <a:lnSpc>
                <a:spcPct val="115000"/>
              </a:lnSpc>
              <a:spcBef>
                <a:spcPts val="0"/>
              </a:spcBef>
              <a:spcAft>
                <a:spcPts val="0"/>
              </a:spcAft>
              <a:buClr>
                <a:srgbClr val="38761D"/>
              </a:buClr>
              <a:buSzPct val="100000"/>
              <a:buChar char="●"/>
            </a:pPr>
            <a:r>
              <a:rPr lang="en" sz="1800" dirty="0">
                <a:solidFill>
                  <a:srgbClr val="38761D"/>
                </a:solidFill>
              </a:rPr>
              <a:t>The BOA was synopsized through SAM.gov and provided fair opportunity.</a:t>
            </a:r>
            <a:endParaRPr sz="1800" dirty="0">
              <a:solidFill>
                <a:srgbClr val="38761D"/>
              </a:solidFill>
            </a:endParaRPr>
          </a:p>
          <a:p>
            <a:pPr marL="457200" lvl="0" indent="-331470" algn="l" rtl="0">
              <a:lnSpc>
                <a:spcPct val="115000"/>
              </a:lnSpc>
              <a:spcBef>
                <a:spcPts val="0"/>
              </a:spcBef>
              <a:spcAft>
                <a:spcPts val="0"/>
              </a:spcAft>
              <a:buClr>
                <a:srgbClr val="38761D"/>
              </a:buClr>
              <a:buSzPct val="100000"/>
              <a:buChar char="●"/>
            </a:pPr>
            <a:r>
              <a:rPr lang="en" sz="1800" dirty="0">
                <a:solidFill>
                  <a:srgbClr val="38761D"/>
                </a:solidFill>
              </a:rPr>
              <a:t>Authorized users may jump right into their solicitations after they have identified their emergency requirement and adequately described their need.</a:t>
            </a:r>
            <a:endParaRPr sz="1800" dirty="0">
              <a:solidFill>
                <a:srgbClr val="38761D"/>
              </a:solidFill>
            </a:endParaRPr>
          </a:p>
          <a:p>
            <a:pPr marL="457200" lvl="0" indent="-331470" algn="l" rtl="0">
              <a:lnSpc>
                <a:spcPct val="115000"/>
              </a:lnSpc>
              <a:spcBef>
                <a:spcPts val="0"/>
              </a:spcBef>
              <a:spcAft>
                <a:spcPts val="0"/>
              </a:spcAft>
              <a:buClr>
                <a:srgbClr val="38761D"/>
              </a:buClr>
              <a:buSzPct val="100000"/>
              <a:buChar char="●"/>
            </a:pPr>
            <a:r>
              <a:rPr lang="en" sz="1800" dirty="0">
                <a:solidFill>
                  <a:srgbClr val="38761D"/>
                </a:solidFill>
              </a:rPr>
              <a:t>Rapid response times, evaluation procedures, and delivery terms are present in the BOA allowing streamlined competition and awards.</a:t>
            </a:r>
            <a:endParaRPr sz="1800" dirty="0">
              <a:solidFill>
                <a:srgbClr val="38761D"/>
              </a:solidFill>
            </a:endParaRPr>
          </a:p>
          <a:p>
            <a:pPr marL="914400" lvl="0" indent="0" algn="l" rtl="0">
              <a:lnSpc>
                <a:spcPct val="115000"/>
              </a:lnSpc>
              <a:spcBef>
                <a:spcPts val="0"/>
              </a:spcBef>
              <a:spcAft>
                <a:spcPts val="0"/>
              </a:spcAft>
              <a:buNone/>
            </a:pPr>
            <a:endParaRPr sz="1800" dirty="0">
              <a:solidFill>
                <a:srgbClr val="38761D"/>
              </a:solidFill>
            </a:endParaRPr>
          </a:p>
          <a:p>
            <a:pPr marL="457200" lvl="0" indent="0" algn="l" rtl="0">
              <a:lnSpc>
                <a:spcPct val="115000"/>
              </a:lnSpc>
              <a:spcBef>
                <a:spcPts val="0"/>
              </a:spcBef>
              <a:spcAft>
                <a:spcPts val="0"/>
              </a:spcAft>
              <a:buNone/>
            </a:pPr>
            <a:endParaRPr sz="1800" dirty="0">
              <a:solidFill>
                <a:srgbClr val="38761D"/>
              </a:solidFill>
            </a:endParaRPr>
          </a:p>
          <a:p>
            <a:pPr marL="0" lvl="0" indent="0" algn="l" rtl="0">
              <a:spcBef>
                <a:spcPts val="0"/>
              </a:spcBef>
              <a:spcAft>
                <a:spcPts val="0"/>
              </a:spcAft>
              <a:buSzPct val="190384"/>
              <a:buNone/>
            </a:pPr>
            <a:endParaRPr sz="520" b="1" dirty="0">
              <a:solidFill>
                <a:srgbClr val="38761D"/>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31"/>
        <p:cNvGrpSpPr/>
        <p:nvPr/>
      </p:nvGrpSpPr>
      <p:grpSpPr>
        <a:xfrm>
          <a:off x="0" y="0"/>
          <a:ext cx="0" cy="0"/>
          <a:chOff x="0" y="0"/>
          <a:chExt cx="0" cy="0"/>
        </a:xfrm>
      </p:grpSpPr>
      <p:sp>
        <p:nvSpPr>
          <p:cNvPr id="2" name="Title 1">
            <a:extLst>
              <a:ext uri="{FF2B5EF4-FFF2-40B4-BE49-F238E27FC236}">
                <a16:creationId xmlns:a16="http://schemas.microsoft.com/office/drawing/2014/main" id="{4BAE7B9C-D079-47D7-FB07-3087E15BD0F2}"/>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Example Requirement</a:t>
            </a:r>
          </a:p>
        </p:txBody>
      </p:sp>
      <p:sp>
        <p:nvSpPr>
          <p:cNvPr id="234" name="Google Shape;234;p39"/>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Example Requirement</a:t>
            </a:r>
            <a:endParaRPr sz="2700" b="1">
              <a:solidFill>
                <a:srgbClr val="38761D"/>
              </a:solidFill>
            </a:endParaRPr>
          </a:p>
        </p:txBody>
      </p:sp>
      <p:pic>
        <p:nvPicPr>
          <p:cNvPr id="235" name="Google Shape;235;p39" descr="Cardboard box with Ready to Eat Meals"/>
          <p:cNvPicPr preferRelativeResize="0"/>
          <p:nvPr/>
        </p:nvPicPr>
        <p:blipFill>
          <a:blip r:embed="rId3">
            <a:alphaModFix/>
          </a:blip>
          <a:stretch>
            <a:fillRect/>
          </a:stretch>
        </p:blipFill>
        <p:spPr>
          <a:xfrm>
            <a:off x="335750" y="1767788"/>
            <a:ext cx="2628324" cy="1936375"/>
          </a:xfrm>
          <a:prstGeom prst="rect">
            <a:avLst/>
          </a:prstGeom>
          <a:noFill/>
          <a:ln>
            <a:noFill/>
          </a:ln>
        </p:spPr>
      </p:pic>
      <p:pic>
        <p:nvPicPr>
          <p:cNvPr id="236" name="Google Shape;236;p39" descr="Example of letter stating a Request for Emergency Services through the BOA has arrived."/>
          <p:cNvPicPr preferRelativeResize="0"/>
          <p:nvPr/>
        </p:nvPicPr>
        <p:blipFill>
          <a:blip r:embed="rId4">
            <a:alphaModFix/>
          </a:blip>
          <a:stretch>
            <a:fillRect/>
          </a:stretch>
        </p:blipFill>
        <p:spPr>
          <a:xfrm>
            <a:off x="3262100" y="1324600"/>
            <a:ext cx="5689774" cy="28227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40"/>
        <p:cNvGrpSpPr/>
        <p:nvPr/>
      </p:nvGrpSpPr>
      <p:grpSpPr>
        <a:xfrm>
          <a:off x="0" y="0"/>
          <a:ext cx="0" cy="0"/>
          <a:chOff x="0" y="0"/>
          <a:chExt cx="0" cy="0"/>
        </a:xfrm>
      </p:grpSpPr>
      <p:sp>
        <p:nvSpPr>
          <p:cNvPr id="243" name="Google Shape;243;p40"/>
          <p:cNvSpPr txBox="1">
            <a:spLocks noGrp="1"/>
          </p:cNvSpPr>
          <p:nvPr>
            <p:ph type="title" idx="4294967295"/>
          </p:nvPr>
        </p:nvSpPr>
        <p:spPr>
          <a:xfrm>
            <a:off x="877800" y="936424"/>
            <a:ext cx="7388400" cy="38187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38761D"/>
              </a:buClr>
              <a:buSzPts val="1800"/>
              <a:buChar char="●"/>
            </a:pPr>
            <a:r>
              <a:rPr lang="en" sz="1800">
                <a:solidFill>
                  <a:srgbClr val="38761D"/>
                </a:solidFill>
              </a:rPr>
              <a:t>GSA’s EA BOA’s offer a streamlined approach to commercial purchases during emergencies.</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Any Federal agency can use, free of charge.</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No price lists or item catalogs</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The EA BOAs have been used to rapidly purchase meals, COVID test kits, sheltering items, Joint Field Office (JFO) kits, and pandemic kits.</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Average savings of ~39% in FY23 and ~32% in FY22</a:t>
            </a:r>
            <a:endParaRPr sz="1800">
              <a:solidFill>
                <a:srgbClr val="38761D"/>
              </a:solidFill>
            </a:endParaRPr>
          </a:p>
          <a:p>
            <a:pPr marL="457200" lvl="0" indent="-342900" algn="l" rtl="0">
              <a:lnSpc>
                <a:spcPct val="115000"/>
              </a:lnSpc>
              <a:spcBef>
                <a:spcPts val="1000"/>
              </a:spcBef>
              <a:spcAft>
                <a:spcPts val="1000"/>
              </a:spcAft>
              <a:buClr>
                <a:srgbClr val="38761D"/>
              </a:buClr>
              <a:buSzPts val="1800"/>
              <a:buChar char="●"/>
            </a:pPr>
            <a:r>
              <a:rPr lang="en" sz="1800">
                <a:solidFill>
                  <a:srgbClr val="38761D"/>
                </a:solidFill>
              </a:rPr>
              <a:t>Competitive process (&gt;5 quotes received on all GSA solicitations)</a:t>
            </a:r>
            <a:endParaRPr sz="1800">
              <a:solidFill>
                <a:srgbClr val="38761D"/>
              </a:solidFill>
            </a:endParaRPr>
          </a:p>
        </p:txBody>
      </p:sp>
      <p:sp>
        <p:nvSpPr>
          <p:cNvPr id="244" name="Google Shape;244;p40"/>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Summary &amp; Data</a:t>
            </a:r>
            <a:endParaRPr sz="2700" b="1">
              <a:solidFill>
                <a:srgbClr val="38761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48"/>
        <p:cNvGrpSpPr/>
        <p:nvPr/>
      </p:nvGrpSpPr>
      <p:grpSpPr>
        <a:xfrm>
          <a:off x="0" y="0"/>
          <a:ext cx="0" cy="0"/>
          <a:chOff x="0" y="0"/>
          <a:chExt cx="0" cy="0"/>
        </a:xfrm>
      </p:grpSpPr>
      <p:sp>
        <p:nvSpPr>
          <p:cNvPr id="251" name="Google Shape;251;p41"/>
          <p:cNvSpPr txBox="1">
            <a:spLocks noGrp="1"/>
          </p:cNvSpPr>
          <p:nvPr>
            <p:ph type="title" idx="4294967295"/>
          </p:nvPr>
        </p:nvSpPr>
        <p:spPr>
          <a:xfrm>
            <a:off x="877800" y="936424"/>
            <a:ext cx="7388400" cy="3818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800" u="sng">
                <a:solidFill>
                  <a:schemeClr val="hlink"/>
                </a:solidFill>
                <a:hlinkClick r:id="rId3"/>
              </a:rPr>
              <a:t>https://www.acquisition.gov/far/part-16#FAR_16_703</a:t>
            </a:r>
            <a:endParaRPr sz="1800">
              <a:solidFill>
                <a:srgbClr val="38761D"/>
              </a:solidFill>
            </a:endParaRPr>
          </a:p>
          <a:p>
            <a:pPr marL="0" lvl="0" indent="0" algn="l" rtl="0">
              <a:lnSpc>
                <a:spcPct val="115000"/>
              </a:lnSpc>
              <a:spcBef>
                <a:spcPts val="0"/>
              </a:spcBef>
              <a:spcAft>
                <a:spcPts val="0"/>
              </a:spcAft>
              <a:buNone/>
            </a:pPr>
            <a:r>
              <a:rPr lang="en" sz="1800">
                <a:solidFill>
                  <a:srgbClr val="38761D"/>
                </a:solidFill>
              </a:rPr>
              <a:t>	</a:t>
            </a:r>
            <a:endParaRPr sz="1800">
              <a:solidFill>
                <a:srgbClr val="38761D"/>
              </a:solidFill>
            </a:endParaRPr>
          </a:p>
          <a:p>
            <a:pPr marL="0" lvl="0" indent="0" algn="l" rtl="0">
              <a:lnSpc>
                <a:spcPct val="115000"/>
              </a:lnSpc>
              <a:spcBef>
                <a:spcPts val="0"/>
              </a:spcBef>
              <a:spcAft>
                <a:spcPts val="0"/>
              </a:spcAft>
              <a:buNone/>
            </a:pPr>
            <a:r>
              <a:rPr lang="en" sz="1800">
                <a:solidFill>
                  <a:srgbClr val="38761D"/>
                </a:solidFill>
              </a:rPr>
              <a:t>A copy of the BOA and Master Contact List of BOA Participants may be found at the link below:</a:t>
            </a:r>
            <a:endParaRPr sz="1800">
              <a:solidFill>
                <a:srgbClr val="38761D"/>
              </a:solidFill>
            </a:endParaRPr>
          </a:p>
          <a:p>
            <a:pPr marL="0" lvl="0" indent="0" algn="l" rtl="0">
              <a:lnSpc>
                <a:spcPct val="115000"/>
              </a:lnSpc>
              <a:spcBef>
                <a:spcPts val="0"/>
              </a:spcBef>
              <a:spcAft>
                <a:spcPts val="0"/>
              </a:spcAft>
              <a:buNone/>
            </a:pPr>
            <a:endParaRPr sz="1800">
              <a:solidFill>
                <a:srgbClr val="38761D"/>
              </a:solidFill>
            </a:endParaRPr>
          </a:p>
          <a:p>
            <a:pPr marL="0" lvl="0" indent="0" algn="l" rtl="0">
              <a:lnSpc>
                <a:spcPct val="115000"/>
              </a:lnSpc>
              <a:spcBef>
                <a:spcPts val="0"/>
              </a:spcBef>
              <a:spcAft>
                <a:spcPts val="0"/>
              </a:spcAft>
              <a:buNone/>
            </a:pPr>
            <a:r>
              <a:rPr lang="en" sz="1800" u="sng">
                <a:solidFill>
                  <a:schemeClr val="hlink"/>
                </a:solidFill>
                <a:hlinkClick r:id="rId4"/>
              </a:rPr>
              <a:t>https://www.gsa.gov/governmentwide-initiatives/emergency-response/emergency-acquisition-basic-ordering-agreements</a:t>
            </a:r>
            <a:endParaRPr sz="1800">
              <a:solidFill>
                <a:srgbClr val="38761D"/>
              </a:solidFill>
            </a:endParaRPr>
          </a:p>
          <a:p>
            <a:pPr marL="0" lvl="0" indent="0" algn="l" rtl="0">
              <a:lnSpc>
                <a:spcPct val="115000"/>
              </a:lnSpc>
              <a:spcBef>
                <a:spcPts val="0"/>
              </a:spcBef>
              <a:spcAft>
                <a:spcPts val="0"/>
              </a:spcAft>
              <a:buNone/>
            </a:pPr>
            <a:endParaRPr sz="1800">
              <a:solidFill>
                <a:srgbClr val="38761D"/>
              </a:solidFill>
            </a:endParaRPr>
          </a:p>
          <a:p>
            <a:pPr marL="0" lvl="0" indent="0" algn="l" rtl="0">
              <a:lnSpc>
                <a:spcPct val="115000"/>
              </a:lnSpc>
              <a:spcBef>
                <a:spcPts val="0"/>
              </a:spcBef>
              <a:spcAft>
                <a:spcPts val="0"/>
              </a:spcAft>
              <a:buNone/>
            </a:pPr>
            <a:r>
              <a:rPr lang="en" sz="1800" b="1">
                <a:solidFill>
                  <a:srgbClr val="38761D"/>
                </a:solidFill>
              </a:rPr>
              <a:t>EA BOA Contracting Officers:</a:t>
            </a:r>
            <a:endParaRPr sz="1800" b="1">
              <a:solidFill>
                <a:srgbClr val="38761D"/>
              </a:solidFill>
            </a:endParaRPr>
          </a:p>
          <a:p>
            <a:pPr marL="0" lvl="0" indent="0" algn="l" rtl="0">
              <a:lnSpc>
                <a:spcPct val="115000"/>
              </a:lnSpc>
              <a:spcBef>
                <a:spcPts val="0"/>
              </a:spcBef>
              <a:spcAft>
                <a:spcPts val="0"/>
              </a:spcAft>
              <a:buNone/>
            </a:pPr>
            <a:r>
              <a:rPr lang="en" sz="1800">
                <a:solidFill>
                  <a:srgbClr val="38761D"/>
                </a:solidFill>
              </a:rPr>
              <a:t>Reagan Criddle,  312-208-4834, </a:t>
            </a:r>
            <a:r>
              <a:rPr lang="en" sz="1800" u="sng">
                <a:solidFill>
                  <a:schemeClr val="hlink"/>
                </a:solidFill>
                <a:hlinkClick r:id="rId5"/>
              </a:rPr>
              <a:t>reagan.criddle@gsa.gov</a:t>
            </a:r>
            <a:endParaRPr sz="1800">
              <a:solidFill>
                <a:srgbClr val="38761D"/>
              </a:solidFill>
            </a:endParaRPr>
          </a:p>
          <a:p>
            <a:pPr marL="0" lvl="0" indent="0" algn="l" rtl="0">
              <a:lnSpc>
                <a:spcPct val="115000"/>
              </a:lnSpc>
              <a:spcBef>
                <a:spcPts val="0"/>
              </a:spcBef>
              <a:spcAft>
                <a:spcPts val="0"/>
              </a:spcAft>
              <a:buNone/>
            </a:pPr>
            <a:r>
              <a:rPr lang="en" sz="1800">
                <a:solidFill>
                  <a:srgbClr val="38761D"/>
                </a:solidFill>
              </a:rPr>
              <a:t>Michael Sands, 786-795-3259, </a:t>
            </a:r>
            <a:r>
              <a:rPr lang="en" sz="1800" u="sng">
                <a:solidFill>
                  <a:schemeClr val="hlink"/>
                </a:solidFill>
                <a:hlinkClick r:id="rId6"/>
              </a:rPr>
              <a:t>michael.sands@gsa.gov</a:t>
            </a:r>
            <a:endParaRPr sz="1800">
              <a:solidFill>
                <a:srgbClr val="38761D"/>
              </a:solidFill>
            </a:endParaRPr>
          </a:p>
          <a:p>
            <a:pPr marL="0" lvl="0" indent="0" algn="l" rtl="0">
              <a:lnSpc>
                <a:spcPct val="100000"/>
              </a:lnSpc>
              <a:spcBef>
                <a:spcPts val="0"/>
              </a:spcBef>
              <a:spcAft>
                <a:spcPts val="0"/>
              </a:spcAft>
              <a:buNone/>
            </a:pPr>
            <a:endParaRPr sz="1800">
              <a:solidFill>
                <a:srgbClr val="38761D"/>
              </a:solidFill>
            </a:endParaRPr>
          </a:p>
        </p:txBody>
      </p:sp>
      <p:sp>
        <p:nvSpPr>
          <p:cNvPr id="252" name="Google Shape;252;p41"/>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References &amp; Contacts</a:t>
            </a:r>
            <a:endParaRPr sz="2700" b="1">
              <a:solidFill>
                <a:srgbClr val="38761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877798" y="1216152"/>
            <a:ext cx="7388400" cy="2889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solidFill>
                  <a:srgbClr val="38761D"/>
                </a:solidFill>
                <a:latin typeface="Helvetica Neue"/>
                <a:ea typeface="Helvetica Neue"/>
                <a:cs typeface="Helvetica Neue"/>
                <a:sym typeface="Helvetica Neue"/>
              </a:rPr>
              <a:t>Questions?</a:t>
            </a:r>
            <a:endParaRPr b="1">
              <a:solidFill>
                <a:srgbClr val="38761D"/>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61"/>
        <p:cNvGrpSpPr/>
        <p:nvPr/>
      </p:nvGrpSpPr>
      <p:grpSpPr>
        <a:xfrm>
          <a:off x="0" y="0"/>
          <a:ext cx="0" cy="0"/>
          <a:chOff x="0" y="0"/>
          <a:chExt cx="0" cy="0"/>
        </a:xfrm>
      </p:grpSpPr>
      <p:sp>
        <p:nvSpPr>
          <p:cNvPr id="264" name="Google Shape;264;p43"/>
          <p:cNvSpPr txBox="1">
            <a:spLocks noGrp="1"/>
          </p:cNvSpPr>
          <p:nvPr>
            <p:ph type="title" idx="4294967295"/>
          </p:nvPr>
        </p:nvSpPr>
        <p:spPr>
          <a:xfrm>
            <a:off x="877800" y="2105051"/>
            <a:ext cx="7388400" cy="14721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2688">
                <a:solidFill>
                  <a:srgbClr val="38761D"/>
                </a:solidFill>
              </a:rPr>
              <a:t>Office of Customer Accounts and Stakeholder Engagement</a:t>
            </a:r>
            <a:endParaRPr sz="2688">
              <a:solidFill>
                <a:srgbClr val="38761D"/>
              </a:solidFill>
            </a:endParaRPr>
          </a:p>
          <a:p>
            <a:pPr marL="0" lvl="0" indent="0" algn="l" rtl="0">
              <a:lnSpc>
                <a:spcPct val="115000"/>
              </a:lnSpc>
              <a:spcBef>
                <a:spcPts val="0"/>
              </a:spcBef>
              <a:spcAft>
                <a:spcPts val="0"/>
              </a:spcAft>
              <a:buNone/>
            </a:pPr>
            <a:endParaRPr sz="1800">
              <a:solidFill>
                <a:srgbClr val="38761D"/>
              </a:solidFill>
            </a:endParaRPr>
          </a:p>
          <a:p>
            <a:pPr marL="0" lvl="0" indent="0" algn="l" rtl="0">
              <a:lnSpc>
                <a:spcPct val="115000"/>
              </a:lnSpc>
              <a:spcBef>
                <a:spcPts val="0"/>
              </a:spcBef>
              <a:spcAft>
                <a:spcPts val="0"/>
              </a:spcAft>
              <a:buNone/>
            </a:pPr>
            <a:r>
              <a:rPr lang="en" sz="1800">
                <a:solidFill>
                  <a:srgbClr val="38761D"/>
                </a:solidFill>
              </a:rPr>
              <a:t>presented by</a:t>
            </a:r>
            <a:endParaRPr sz="1800">
              <a:solidFill>
                <a:srgbClr val="38761D"/>
              </a:solidFill>
            </a:endParaRPr>
          </a:p>
          <a:p>
            <a:pPr marL="0" lvl="0" indent="0" algn="l" rtl="0">
              <a:lnSpc>
                <a:spcPct val="115000"/>
              </a:lnSpc>
              <a:spcBef>
                <a:spcPts val="0"/>
              </a:spcBef>
              <a:spcAft>
                <a:spcPts val="0"/>
              </a:spcAft>
              <a:buNone/>
            </a:pPr>
            <a:r>
              <a:rPr lang="en" sz="2022">
                <a:solidFill>
                  <a:srgbClr val="38761D"/>
                </a:solidFill>
              </a:rPr>
              <a:t>Mark King</a:t>
            </a:r>
            <a:endParaRPr sz="2022">
              <a:solidFill>
                <a:srgbClr val="38761D"/>
              </a:solidFill>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265" name="Google Shape;265;p43"/>
          <p:cNvSpPr txBox="1"/>
          <p:nvPr/>
        </p:nvSpPr>
        <p:spPr>
          <a:xfrm>
            <a:off x="753650" y="730150"/>
            <a:ext cx="7567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GSA MAS and Emergency Solutions</a:t>
            </a:r>
            <a:endParaRPr sz="2700" b="1">
              <a:solidFill>
                <a:srgbClr val="38761D"/>
              </a:solidFill>
            </a:endParaRPr>
          </a:p>
        </p:txBody>
      </p:sp>
      <p:pic>
        <p:nvPicPr>
          <p:cNvPr id="266" name="Google Shape;266;p43" descr="Picture of Mark King"/>
          <p:cNvPicPr preferRelativeResize="0"/>
          <p:nvPr/>
        </p:nvPicPr>
        <p:blipFill>
          <a:blip r:embed="rId3">
            <a:alphaModFix/>
          </a:blip>
          <a:stretch>
            <a:fillRect/>
          </a:stretch>
        </p:blipFill>
        <p:spPr>
          <a:xfrm>
            <a:off x="3893975" y="2969175"/>
            <a:ext cx="1356050" cy="177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70"/>
        <p:cNvGrpSpPr/>
        <p:nvPr/>
      </p:nvGrpSpPr>
      <p:grpSpPr>
        <a:xfrm>
          <a:off x="0" y="0"/>
          <a:ext cx="0" cy="0"/>
          <a:chOff x="0" y="0"/>
          <a:chExt cx="0" cy="0"/>
        </a:xfrm>
      </p:grpSpPr>
      <p:sp>
        <p:nvSpPr>
          <p:cNvPr id="273" name="Google Shape;273;p44"/>
          <p:cNvSpPr txBox="1">
            <a:spLocks noGrp="1"/>
          </p:cNvSpPr>
          <p:nvPr>
            <p:ph type="title" idx="4294967295"/>
          </p:nvPr>
        </p:nvSpPr>
        <p:spPr>
          <a:xfrm>
            <a:off x="877800" y="1216150"/>
            <a:ext cx="7388400" cy="3363900"/>
          </a:xfrm>
          <a:prstGeom prst="rect">
            <a:avLst/>
          </a:prstGeom>
        </p:spPr>
        <p:txBody>
          <a:bodyPr spcFirstLastPara="1" wrap="square" lIns="91425" tIns="91425" rIns="91425" bIns="91425" anchor="t" anchorCtr="0">
            <a:normAutofit fontScale="90000"/>
          </a:bodyPr>
          <a:lstStyle/>
          <a:p>
            <a:pPr marL="457200" lvl="0" indent="-331470" algn="l" rtl="0">
              <a:lnSpc>
                <a:spcPct val="100000"/>
              </a:lnSpc>
              <a:spcBef>
                <a:spcPts val="0"/>
              </a:spcBef>
              <a:spcAft>
                <a:spcPts val="0"/>
              </a:spcAft>
              <a:buClr>
                <a:srgbClr val="38761D"/>
              </a:buClr>
              <a:buSzPct val="100000"/>
              <a:buChar char="●"/>
            </a:pPr>
            <a:r>
              <a:rPr lang="en" sz="1800" b="1">
                <a:solidFill>
                  <a:srgbClr val="38761D"/>
                </a:solidFill>
              </a:rPr>
              <a:t>Multiple Award Schedule (MAS) Overview</a:t>
            </a:r>
            <a:endParaRPr sz="1800" b="1">
              <a:solidFill>
                <a:srgbClr val="38761D"/>
              </a:solidFill>
            </a:endParaRPr>
          </a:p>
          <a:p>
            <a:pPr marL="914400" lvl="1" indent="-331469" algn="l" rtl="0">
              <a:lnSpc>
                <a:spcPct val="100000"/>
              </a:lnSpc>
              <a:spcBef>
                <a:spcPts val="0"/>
              </a:spcBef>
              <a:spcAft>
                <a:spcPts val="0"/>
              </a:spcAft>
              <a:buClr>
                <a:srgbClr val="38761D"/>
              </a:buClr>
              <a:buSzPct val="100000"/>
              <a:buChar char="○"/>
            </a:pPr>
            <a:r>
              <a:rPr lang="en" sz="1800">
                <a:solidFill>
                  <a:srgbClr val="38761D"/>
                </a:solidFill>
              </a:rPr>
              <a:t>MAS Structure and Benefits</a:t>
            </a:r>
            <a:endParaRPr sz="1800">
              <a:solidFill>
                <a:srgbClr val="38761D"/>
              </a:solidFill>
            </a:endParaRPr>
          </a:p>
          <a:p>
            <a:pPr marL="914400" lvl="1" indent="-331469" algn="l" rtl="0">
              <a:lnSpc>
                <a:spcPct val="100000"/>
              </a:lnSpc>
              <a:spcBef>
                <a:spcPts val="1000"/>
              </a:spcBef>
              <a:spcAft>
                <a:spcPts val="0"/>
              </a:spcAft>
              <a:buClr>
                <a:srgbClr val="38761D"/>
              </a:buClr>
              <a:buSzPct val="100000"/>
              <a:buChar char="○"/>
            </a:pPr>
            <a:r>
              <a:rPr lang="en" sz="1800">
                <a:solidFill>
                  <a:srgbClr val="38761D"/>
                </a:solidFill>
              </a:rPr>
              <a:t>Purchasing Resources and Support for State and Local Governments</a:t>
            </a:r>
            <a:endParaRPr sz="1800">
              <a:solidFill>
                <a:srgbClr val="38761D"/>
              </a:solidFill>
            </a:endParaRPr>
          </a:p>
          <a:p>
            <a:pPr marL="457200" lvl="0" indent="-331470" algn="l" rtl="0">
              <a:lnSpc>
                <a:spcPct val="100000"/>
              </a:lnSpc>
              <a:spcBef>
                <a:spcPts val="1000"/>
              </a:spcBef>
              <a:spcAft>
                <a:spcPts val="0"/>
              </a:spcAft>
              <a:buClr>
                <a:srgbClr val="38761D"/>
              </a:buClr>
              <a:buSzPct val="100000"/>
              <a:buChar char="●"/>
            </a:pPr>
            <a:r>
              <a:rPr lang="en" sz="1800" b="1">
                <a:solidFill>
                  <a:srgbClr val="38761D"/>
                </a:solidFill>
              </a:rPr>
              <a:t>Essential Survival Skills: </a:t>
            </a:r>
            <a:endParaRPr sz="1800" b="1">
              <a:solidFill>
                <a:srgbClr val="38761D"/>
              </a:solidFill>
            </a:endParaRPr>
          </a:p>
          <a:p>
            <a:pPr marL="914400" lvl="1" indent="-331469" algn="l" rtl="0">
              <a:lnSpc>
                <a:spcPct val="100000"/>
              </a:lnSpc>
              <a:spcBef>
                <a:spcPts val="1000"/>
              </a:spcBef>
              <a:spcAft>
                <a:spcPts val="0"/>
              </a:spcAft>
              <a:buClr>
                <a:srgbClr val="38761D"/>
              </a:buClr>
              <a:buSzPct val="100000"/>
              <a:buChar char="○"/>
            </a:pPr>
            <a:r>
              <a:rPr lang="en" sz="1800">
                <a:solidFill>
                  <a:srgbClr val="38761D"/>
                </a:solidFill>
              </a:rPr>
              <a:t>Survival Skill #1: Cooperative Purchasing Program and Security and Protection Offerings</a:t>
            </a:r>
            <a:endParaRPr sz="1800">
              <a:solidFill>
                <a:srgbClr val="38761D"/>
              </a:solidFill>
            </a:endParaRPr>
          </a:p>
          <a:p>
            <a:pPr marL="914400" lvl="1" indent="-331469" algn="l" rtl="0">
              <a:lnSpc>
                <a:spcPct val="100000"/>
              </a:lnSpc>
              <a:spcBef>
                <a:spcPts val="1000"/>
              </a:spcBef>
              <a:spcAft>
                <a:spcPts val="0"/>
              </a:spcAft>
              <a:buClr>
                <a:srgbClr val="38761D"/>
              </a:buClr>
              <a:buSzPct val="100000"/>
              <a:buChar char="○"/>
            </a:pPr>
            <a:r>
              <a:rPr lang="en" sz="1800">
                <a:solidFill>
                  <a:srgbClr val="38761D"/>
                </a:solidFill>
              </a:rPr>
              <a:t>Survival Skill #2: Disaster Purchasing and related products and services</a:t>
            </a:r>
            <a:endParaRPr sz="1800">
              <a:solidFill>
                <a:srgbClr val="38761D"/>
              </a:solidFill>
            </a:endParaRPr>
          </a:p>
          <a:p>
            <a:pPr marL="914400" lvl="1" indent="-331469" algn="l" rtl="0">
              <a:lnSpc>
                <a:spcPct val="100000"/>
              </a:lnSpc>
              <a:spcBef>
                <a:spcPts val="1000"/>
              </a:spcBef>
              <a:spcAft>
                <a:spcPts val="0"/>
              </a:spcAft>
              <a:buClr>
                <a:srgbClr val="38761D"/>
              </a:buClr>
              <a:buSzPct val="100000"/>
              <a:buChar char="○"/>
            </a:pPr>
            <a:r>
              <a:rPr lang="en" sz="1800">
                <a:solidFill>
                  <a:srgbClr val="38761D"/>
                </a:solidFill>
              </a:rPr>
              <a:t>Survival Skill #3: Federal Grantee Access To Schedules in Response to Public Health Emergencies</a:t>
            </a:r>
            <a:endParaRPr sz="1800">
              <a:solidFill>
                <a:srgbClr val="38761D"/>
              </a:solidFill>
            </a:endParaRPr>
          </a:p>
          <a:p>
            <a:pPr marL="0" lvl="0" indent="0" algn="l" rtl="0">
              <a:spcBef>
                <a:spcPts val="100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274" name="Google Shape;274;p44"/>
          <p:cNvSpPr txBox="1"/>
          <p:nvPr/>
        </p:nvSpPr>
        <p:spPr>
          <a:xfrm>
            <a:off x="753650" y="388475"/>
            <a:ext cx="5469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Agenda</a:t>
            </a:r>
            <a:endParaRPr sz="2700" b="1">
              <a:solidFill>
                <a:srgbClr val="38761D"/>
              </a:solidFill>
            </a:endParaRPr>
          </a:p>
        </p:txBody>
      </p:sp>
      <p:pic>
        <p:nvPicPr>
          <p:cNvPr id="275" name="Google Shape;275;p44" descr="Acquisition Training for the Real World Summer Camp Welcome Logo"/>
          <p:cNvPicPr preferRelativeResize="0"/>
          <p:nvPr/>
        </p:nvPicPr>
        <p:blipFill>
          <a:blip r:embed="rId3">
            <a:alphaModFix/>
          </a:blip>
          <a:stretch>
            <a:fillRect/>
          </a:stretch>
        </p:blipFill>
        <p:spPr>
          <a:xfrm>
            <a:off x="7517163" y="229295"/>
            <a:ext cx="1393664" cy="1540499"/>
          </a:xfrm>
          <a:prstGeom prst="rect">
            <a:avLst/>
          </a:prstGeom>
          <a:noFill/>
          <a:ln>
            <a:noFill/>
          </a:ln>
        </p:spPr>
      </p:pic>
      <p:pic>
        <p:nvPicPr>
          <p:cNvPr id="276" name="Google Shape;276;p44" descr="Man on the ground looking closely at the fire he is trying to start."/>
          <p:cNvPicPr preferRelativeResize="0"/>
          <p:nvPr/>
        </p:nvPicPr>
        <p:blipFill>
          <a:blip r:embed="rId4">
            <a:alphaModFix/>
          </a:blip>
          <a:stretch>
            <a:fillRect/>
          </a:stretch>
        </p:blipFill>
        <p:spPr>
          <a:xfrm>
            <a:off x="7187375" y="1863700"/>
            <a:ext cx="1809300" cy="94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80"/>
        <p:cNvGrpSpPr/>
        <p:nvPr/>
      </p:nvGrpSpPr>
      <p:grpSpPr>
        <a:xfrm>
          <a:off x="0" y="0"/>
          <a:ext cx="0" cy="0"/>
          <a:chOff x="0" y="0"/>
          <a:chExt cx="0" cy="0"/>
        </a:xfrm>
      </p:grpSpPr>
      <p:sp>
        <p:nvSpPr>
          <p:cNvPr id="283" name="Google Shape;283;p45"/>
          <p:cNvSpPr txBox="1">
            <a:spLocks noGrp="1"/>
          </p:cNvSpPr>
          <p:nvPr>
            <p:ph type="title" idx="4294967295"/>
          </p:nvPr>
        </p:nvSpPr>
        <p:spPr>
          <a:xfrm>
            <a:off x="753600" y="326525"/>
            <a:ext cx="7512600" cy="60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Why Use a GSA Schedule Contract?</a:t>
            </a:r>
          </a:p>
        </p:txBody>
      </p:sp>
      <p:pic>
        <p:nvPicPr>
          <p:cNvPr id="287" name="Google Shape;287;p45" title="File:Tsaatan tent.jpg - Wikipedia"/>
          <p:cNvPicPr preferRelativeResize="0"/>
          <p:nvPr/>
        </p:nvPicPr>
        <p:blipFill>
          <a:blip r:embed="rId3">
            <a:alphaModFix/>
          </a:blip>
          <a:stretch>
            <a:fillRect/>
          </a:stretch>
        </p:blipFill>
        <p:spPr>
          <a:xfrm>
            <a:off x="551099" y="1476250"/>
            <a:ext cx="3210552" cy="1948608"/>
          </a:xfrm>
          <a:prstGeom prst="rect">
            <a:avLst/>
          </a:prstGeom>
          <a:noFill/>
          <a:ln>
            <a:noFill/>
          </a:ln>
        </p:spPr>
      </p:pic>
      <p:sp>
        <p:nvSpPr>
          <p:cNvPr id="284" name="Google Shape;284;p45"/>
          <p:cNvSpPr txBox="1"/>
          <p:nvPr/>
        </p:nvSpPr>
        <p:spPr>
          <a:xfrm>
            <a:off x="656375" y="3528950"/>
            <a:ext cx="300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rgbClr val="38761D"/>
                </a:solidFill>
              </a:rPr>
              <a:t>Build a contract from scratch</a:t>
            </a:r>
            <a:endParaRPr>
              <a:solidFill>
                <a:srgbClr val="38761D"/>
              </a:solidFill>
            </a:endParaRPr>
          </a:p>
        </p:txBody>
      </p:sp>
      <p:sp>
        <p:nvSpPr>
          <p:cNvPr id="285" name="Google Shape;285;p45"/>
          <p:cNvSpPr txBox="1"/>
          <p:nvPr/>
        </p:nvSpPr>
        <p:spPr>
          <a:xfrm>
            <a:off x="3926400" y="2294700"/>
            <a:ext cx="1167000" cy="554100"/>
          </a:xfrm>
          <a:prstGeom prst="rect">
            <a:avLst/>
          </a:prstGeom>
          <a:noFill/>
          <a:ln>
            <a:noFill/>
          </a:ln>
        </p:spPr>
        <p:txBody>
          <a:bodyPr spcFirstLastPara="1" wrap="square" lIns="91425" tIns="91425" rIns="91425" bIns="91425" anchor="t" anchorCtr="0">
            <a:spAutoFit/>
          </a:bodyPr>
          <a:lstStyle/>
          <a:p>
            <a:pPr marL="0" lvl="0" indent="0" algn="l" rtl="0">
              <a:spcBef>
                <a:spcPts val="480"/>
              </a:spcBef>
              <a:spcAft>
                <a:spcPts val="0"/>
              </a:spcAft>
              <a:buNone/>
            </a:pPr>
            <a:r>
              <a:rPr lang="en" sz="2400">
                <a:solidFill>
                  <a:srgbClr val="081A46"/>
                </a:solidFill>
                <a:latin typeface="Century Gothic"/>
                <a:ea typeface="Century Gothic"/>
                <a:cs typeface="Century Gothic"/>
                <a:sym typeface="Century Gothic"/>
              </a:rPr>
              <a:t>Versus</a:t>
            </a:r>
            <a:endParaRPr/>
          </a:p>
        </p:txBody>
      </p:sp>
      <p:pic>
        <p:nvPicPr>
          <p:cNvPr id="288" name="Google Shape;288;p45" descr="Under Canvas Moab - campingkey.com" title="Under Canvas Moab - campingkey.com"/>
          <p:cNvPicPr preferRelativeResize="0"/>
          <p:nvPr/>
        </p:nvPicPr>
        <p:blipFill>
          <a:blip r:embed="rId4">
            <a:alphaModFix/>
          </a:blip>
          <a:stretch>
            <a:fillRect/>
          </a:stretch>
        </p:blipFill>
        <p:spPr>
          <a:xfrm>
            <a:off x="5258150" y="1303925"/>
            <a:ext cx="3210550" cy="2293250"/>
          </a:xfrm>
          <a:prstGeom prst="rect">
            <a:avLst/>
          </a:prstGeom>
          <a:noFill/>
          <a:ln>
            <a:noFill/>
          </a:ln>
        </p:spPr>
      </p:pic>
      <p:sp>
        <p:nvSpPr>
          <p:cNvPr id="286" name="Google Shape;286;p45"/>
          <p:cNvSpPr txBox="1"/>
          <p:nvPr/>
        </p:nvSpPr>
        <p:spPr>
          <a:xfrm>
            <a:off x="5363425" y="3597175"/>
            <a:ext cx="3000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rgbClr val="38761D"/>
                </a:solidFill>
              </a:rPr>
              <a:t>Use an already existing contract vehicle</a:t>
            </a:r>
            <a:endParaRPr>
              <a:solidFill>
                <a:srgbClr val="38761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92"/>
        <p:cNvGrpSpPr/>
        <p:nvPr/>
      </p:nvGrpSpPr>
      <p:grpSpPr>
        <a:xfrm>
          <a:off x="0" y="0"/>
          <a:ext cx="0" cy="0"/>
          <a:chOff x="0" y="0"/>
          <a:chExt cx="0" cy="0"/>
        </a:xfrm>
      </p:grpSpPr>
      <p:sp>
        <p:nvSpPr>
          <p:cNvPr id="295" name="Google Shape;295;p46"/>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fontScale="90000"/>
          </a:bodyPr>
          <a:lstStyle/>
          <a:p>
            <a:pPr marL="457200" lvl="0" indent="-340360" algn="l" rtl="0">
              <a:lnSpc>
                <a:spcPct val="115000"/>
              </a:lnSpc>
              <a:spcBef>
                <a:spcPts val="50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Indefinite Delivery, Indefinite Quantity (IDIQ) Contracts</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Five year base period with three, five-year option periods</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Streamlined procedures to increase acquisition speed</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Access to small businesses to support socioeconomic goals</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FAR compliance</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Pre-qualified/Vetted Contractors</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Pre-negotiated ceiling prices (determined fair and reasonable) to achieve best value</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Access to emerging technologies and innovative solutions</a:t>
            </a:r>
            <a:endParaRPr sz="1955">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a:solidFill>
                  <a:srgbClr val="38761D"/>
                </a:solidFill>
                <a:latin typeface="Century Gothic"/>
                <a:ea typeface="Century Gothic"/>
                <a:cs typeface="Century Gothic"/>
                <a:sym typeface="Century Gothic"/>
              </a:rPr>
              <a:t>Price quoted is the price paid (Industrial Funding Fee already included)</a:t>
            </a: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296" name="Google Shape;296;p46"/>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Overview of Multiple Awards Schedule (MAS) Contracts</a:t>
            </a:r>
            <a:endParaRPr sz="2500" b="1">
              <a:solidFill>
                <a:srgbClr val="38761D"/>
              </a:solidFill>
            </a:endParaRPr>
          </a:p>
        </p:txBody>
      </p:sp>
      <p:pic>
        <p:nvPicPr>
          <p:cNvPr id="297" name="Google Shape;297;p46" title="Campfire with flames | Free SVG"/>
          <p:cNvPicPr preferRelativeResize="0"/>
          <p:nvPr/>
        </p:nvPicPr>
        <p:blipFill>
          <a:blip r:embed="rId3">
            <a:alphaModFix/>
          </a:blip>
          <a:stretch>
            <a:fillRect/>
          </a:stretch>
        </p:blipFill>
        <p:spPr>
          <a:xfrm>
            <a:off x="4124113" y="4382375"/>
            <a:ext cx="820976" cy="69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3"/>
        <p:cNvGrpSpPr/>
        <p:nvPr/>
      </p:nvGrpSpPr>
      <p:grpSpPr>
        <a:xfrm>
          <a:off x="0" y="0"/>
          <a:ext cx="0" cy="0"/>
          <a:chOff x="0" y="0"/>
          <a:chExt cx="0" cy="0"/>
        </a:xfrm>
      </p:grpSpPr>
      <p:sp>
        <p:nvSpPr>
          <p:cNvPr id="146" name="Google Shape;14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6000" b="1" dirty="0">
                <a:solidFill>
                  <a:srgbClr val="38761D"/>
                </a:solidFill>
                <a:latin typeface="Helvetica Neue"/>
                <a:ea typeface="Helvetica Neue"/>
                <a:cs typeface="Helvetica Neue"/>
                <a:sym typeface="Helvetica Neue"/>
              </a:rPr>
              <a:t>Presenters</a:t>
            </a: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a:p>
            <a:pPr marL="0" lvl="0" indent="0" algn="l" rtl="0">
              <a:spcBef>
                <a:spcPts val="0"/>
              </a:spcBef>
              <a:spcAft>
                <a:spcPts val="0"/>
              </a:spcAft>
              <a:buNone/>
            </a:pPr>
            <a:endParaRPr b="1" dirty="0">
              <a:solidFill>
                <a:srgbClr val="38761D"/>
              </a:solidFill>
              <a:latin typeface="Helvetica Neue"/>
              <a:ea typeface="Helvetica Neue"/>
              <a:cs typeface="Helvetica Neue"/>
              <a:sym typeface="Helvetica Neue"/>
            </a:endParaRPr>
          </a:p>
        </p:txBody>
      </p:sp>
      <p:pic>
        <p:nvPicPr>
          <p:cNvPr id="151" name="Google Shape;151;p29" descr="Picture of Reagan Criddle"/>
          <p:cNvPicPr preferRelativeResize="0"/>
          <p:nvPr/>
        </p:nvPicPr>
        <p:blipFill>
          <a:blip r:embed="rId3">
            <a:alphaModFix/>
          </a:blip>
          <a:stretch>
            <a:fillRect/>
          </a:stretch>
        </p:blipFill>
        <p:spPr>
          <a:xfrm>
            <a:off x="537725" y="1541100"/>
            <a:ext cx="1356050" cy="1313075"/>
          </a:xfrm>
          <a:prstGeom prst="rect">
            <a:avLst/>
          </a:prstGeom>
          <a:noFill/>
          <a:ln>
            <a:noFill/>
          </a:ln>
        </p:spPr>
      </p:pic>
      <p:sp>
        <p:nvSpPr>
          <p:cNvPr id="147" name="Google Shape;147;p29"/>
          <p:cNvSpPr txBox="1"/>
          <p:nvPr/>
        </p:nvSpPr>
        <p:spPr>
          <a:xfrm>
            <a:off x="2616075" y="1742925"/>
            <a:ext cx="4035000" cy="12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8761D"/>
                </a:solidFill>
              </a:rPr>
              <a:t>Reagan Criddle</a:t>
            </a:r>
            <a:endParaRPr sz="1600" b="1">
              <a:solidFill>
                <a:srgbClr val="38761D"/>
              </a:solidFill>
            </a:endParaRPr>
          </a:p>
          <a:p>
            <a:pPr marL="0" lvl="0" indent="0" algn="l" rtl="0">
              <a:spcBef>
                <a:spcPts val="0"/>
              </a:spcBef>
              <a:spcAft>
                <a:spcPts val="0"/>
              </a:spcAft>
              <a:buNone/>
            </a:pPr>
            <a:r>
              <a:rPr lang="en" sz="1600">
                <a:solidFill>
                  <a:srgbClr val="38761D"/>
                </a:solidFill>
              </a:rPr>
              <a:t>Deputy Director, Emergency Acquisitions</a:t>
            </a:r>
            <a:endParaRPr sz="1600">
              <a:solidFill>
                <a:srgbClr val="38761D"/>
              </a:solidFill>
            </a:endParaRPr>
          </a:p>
          <a:p>
            <a:pPr marL="0" lvl="0" indent="0" algn="l" rtl="0">
              <a:spcBef>
                <a:spcPts val="0"/>
              </a:spcBef>
              <a:spcAft>
                <a:spcPts val="0"/>
              </a:spcAft>
              <a:buNone/>
            </a:pPr>
            <a:r>
              <a:rPr lang="en" sz="1600">
                <a:solidFill>
                  <a:srgbClr val="38761D"/>
                </a:solidFill>
              </a:rPr>
              <a:t>Office of Acquisition Operations</a:t>
            </a:r>
            <a:endParaRPr sz="1600">
              <a:solidFill>
                <a:srgbClr val="38761D"/>
              </a:solidFill>
            </a:endParaRPr>
          </a:p>
        </p:txBody>
      </p:sp>
      <p:pic>
        <p:nvPicPr>
          <p:cNvPr id="152" name="Google Shape;152;p29" descr="Picture of Mark King"/>
          <p:cNvPicPr preferRelativeResize="0"/>
          <p:nvPr/>
        </p:nvPicPr>
        <p:blipFill>
          <a:blip r:embed="rId4">
            <a:alphaModFix/>
          </a:blip>
          <a:stretch>
            <a:fillRect/>
          </a:stretch>
        </p:blipFill>
        <p:spPr>
          <a:xfrm>
            <a:off x="537725" y="3049650"/>
            <a:ext cx="1356050" cy="1772000"/>
          </a:xfrm>
          <a:prstGeom prst="rect">
            <a:avLst/>
          </a:prstGeom>
          <a:noFill/>
          <a:ln>
            <a:noFill/>
          </a:ln>
        </p:spPr>
      </p:pic>
      <p:sp>
        <p:nvSpPr>
          <p:cNvPr id="149" name="Google Shape;149;p29"/>
          <p:cNvSpPr txBox="1"/>
          <p:nvPr/>
        </p:nvSpPr>
        <p:spPr>
          <a:xfrm>
            <a:off x="2616075" y="3251650"/>
            <a:ext cx="4766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38761D"/>
                </a:solidFill>
              </a:rPr>
              <a:t>Mark King</a:t>
            </a:r>
            <a:endParaRPr sz="1600" b="1">
              <a:solidFill>
                <a:srgbClr val="38761D"/>
              </a:solidFill>
            </a:endParaRPr>
          </a:p>
          <a:p>
            <a:pPr marL="0" lvl="0" indent="0" algn="l" rtl="0">
              <a:spcBef>
                <a:spcPts val="0"/>
              </a:spcBef>
              <a:spcAft>
                <a:spcPts val="0"/>
              </a:spcAft>
              <a:buNone/>
            </a:pPr>
            <a:r>
              <a:rPr lang="en" sz="1600">
                <a:solidFill>
                  <a:srgbClr val="38761D"/>
                </a:solidFill>
              </a:rPr>
              <a:t>Customer Service Director, NASA Accounts</a:t>
            </a:r>
            <a:endParaRPr sz="1600">
              <a:solidFill>
                <a:srgbClr val="38761D"/>
              </a:solidFill>
            </a:endParaRPr>
          </a:p>
          <a:p>
            <a:pPr marL="0" lvl="0" indent="0" algn="l" rtl="0">
              <a:spcBef>
                <a:spcPts val="0"/>
              </a:spcBef>
              <a:spcAft>
                <a:spcPts val="0"/>
              </a:spcAft>
              <a:buNone/>
            </a:pPr>
            <a:r>
              <a:rPr lang="en" sz="1600">
                <a:solidFill>
                  <a:srgbClr val="38761D"/>
                </a:solidFill>
              </a:rPr>
              <a:t>Office of Customer and Stakeholder Engagement</a:t>
            </a:r>
            <a:endParaRPr sz="1600">
              <a:solidFill>
                <a:srgbClr val="38761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01"/>
        <p:cNvGrpSpPr/>
        <p:nvPr/>
      </p:nvGrpSpPr>
      <p:grpSpPr>
        <a:xfrm>
          <a:off x="0" y="0"/>
          <a:ext cx="0" cy="0"/>
          <a:chOff x="0" y="0"/>
          <a:chExt cx="0" cy="0"/>
        </a:xfrm>
      </p:grpSpPr>
      <p:sp>
        <p:nvSpPr>
          <p:cNvPr id="304" name="Google Shape;304;p47"/>
          <p:cNvSpPr txBox="1">
            <a:spLocks noGrp="1"/>
          </p:cNvSpPr>
          <p:nvPr>
            <p:ph type="title" idx="4294967295"/>
          </p:nvPr>
        </p:nvSpPr>
        <p:spPr>
          <a:xfrm>
            <a:off x="877798" y="1471602"/>
            <a:ext cx="7388400" cy="28896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500"/>
              </a:spcBef>
              <a:spcAft>
                <a:spcPts val="0"/>
              </a:spcAft>
              <a:buClr>
                <a:srgbClr val="38761D"/>
              </a:buClr>
              <a:buSzPts val="1800"/>
              <a:buChar char="●"/>
            </a:pPr>
            <a:r>
              <a:rPr lang="en" sz="2400">
                <a:solidFill>
                  <a:srgbClr val="38761D"/>
                </a:solidFill>
                <a:latin typeface="Century Gothic"/>
                <a:ea typeface="Century Gothic"/>
                <a:cs typeface="Century Gothic"/>
                <a:sym typeface="Century Gothic"/>
              </a:rPr>
              <a:t>Cooperative Purchasing Program</a:t>
            </a:r>
            <a:endParaRPr sz="2400">
              <a:solidFill>
                <a:srgbClr val="38761D"/>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38761D"/>
              </a:buClr>
              <a:buSzPts val="1800"/>
              <a:buChar char="●"/>
            </a:pPr>
            <a:r>
              <a:rPr lang="en" sz="2400">
                <a:solidFill>
                  <a:srgbClr val="38761D"/>
                </a:solidFill>
                <a:latin typeface="Century Gothic"/>
                <a:ea typeface="Century Gothic"/>
                <a:cs typeface="Century Gothic"/>
                <a:sym typeface="Century Gothic"/>
              </a:rPr>
              <a:t>Disaster Purchasing Program</a:t>
            </a:r>
            <a:endParaRPr sz="2400">
              <a:solidFill>
                <a:srgbClr val="38761D"/>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38761D"/>
              </a:buClr>
              <a:buSzPts val="1800"/>
              <a:buChar char="●"/>
            </a:pPr>
            <a:r>
              <a:rPr lang="en" sz="2400">
                <a:solidFill>
                  <a:srgbClr val="38761D"/>
                </a:solidFill>
                <a:latin typeface="Century Gothic"/>
                <a:ea typeface="Century Gothic"/>
                <a:cs typeface="Century Gothic"/>
                <a:sym typeface="Century Gothic"/>
              </a:rPr>
              <a:t>Public Health Emergency (PHE)</a:t>
            </a:r>
            <a:endParaRPr sz="2400">
              <a:solidFill>
                <a:srgbClr val="38761D"/>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38761D"/>
              </a:buClr>
              <a:buSzPts val="1800"/>
              <a:buChar char="●"/>
            </a:pPr>
            <a:r>
              <a:rPr lang="en" sz="2400">
                <a:solidFill>
                  <a:srgbClr val="38761D"/>
                </a:solidFill>
                <a:latin typeface="Century Gothic"/>
                <a:ea typeface="Century Gothic"/>
                <a:cs typeface="Century Gothic"/>
                <a:sym typeface="Century Gothic"/>
              </a:rPr>
              <a:t>1122 Program</a:t>
            </a: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ts val="990"/>
              <a:buNone/>
            </a:pPr>
            <a:endParaRPr sz="520" b="1">
              <a:solidFill>
                <a:srgbClr val="38761D"/>
              </a:solidFill>
              <a:latin typeface="Helvetica Neue"/>
              <a:ea typeface="Helvetica Neue"/>
              <a:cs typeface="Helvetica Neue"/>
              <a:sym typeface="Helvetica Neue"/>
            </a:endParaRPr>
          </a:p>
        </p:txBody>
      </p:sp>
      <p:sp>
        <p:nvSpPr>
          <p:cNvPr id="305" name="Google Shape;305;p47"/>
          <p:cNvSpPr txBox="1"/>
          <p:nvPr/>
        </p:nvSpPr>
        <p:spPr>
          <a:xfrm>
            <a:off x="753600" y="326525"/>
            <a:ext cx="7512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Purchasing Resources and Support for State and Local Governments:</a:t>
            </a:r>
            <a:endParaRPr sz="2700" b="1">
              <a:solidFill>
                <a:srgbClr val="38761D"/>
              </a:solidFill>
            </a:endParaRPr>
          </a:p>
        </p:txBody>
      </p:sp>
      <p:pic>
        <p:nvPicPr>
          <p:cNvPr id="306" name="Google Shape;306;p47" title="Campfire with flames | Free SVG"/>
          <p:cNvPicPr preferRelativeResize="0"/>
          <p:nvPr/>
        </p:nvPicPr>
        <p:blipFill>
          <a:blip r:embed="rId3">
            <a:alphaModFix/>
          </a:blip>
          <a:stretch>
            <a:fillRect/>
          </a:stretch>
        </p:blipFill>
        <p:spPr>
          <a:xfrm>
            <a:off x="6252325" y="2514100"/>
            <a:ext cx="2739074" cy="231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0"/>
        <p:cNvGrpSpPr/>
        <p:nvPr/>
      </p:nvGrpSpPr>
      <p:grpSpPr>
        <a:xfrm>
          <a:off x="0" y="0"/>
          <a:ext cx="0" cy="0"/>
          <a:chOff x="0" y="0"/>
          <a:chExt cx="0" cy="0"/>
        </a:xfrm>
      </p:grpSpPr>
      <p:sp>
        <p:nvSpPr>
          <p:cNvPr id="313" name="Google Shape;313;p48"/>
          <p:cNvSpPr txBox="1">
            <a:spLocks noGrp="1"/>
          </p:cNvSpPr>
          <p:nvPr>
            <p:ph type="title" idx="4294967295"/>
          </p:nvPr>
        </p:nvSpPr>
        <p:spPr>
          <a:xfrm>
            <a:off x="808874" y="1053849"/>
            <a:ext cx="7388400" cy="2889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500"/>
              </a:spcBef>
              <a:spcAft>
                <a:spcPts val="0"/>
              </a:spcAft>
              <a:buNone/>
            </a:pPr>
            <a:r>
              <a:rPr lang="en" sz="2400">
                <a:solidFill>
                  <a:srgbClr val="38761D"/>
                </a:solidFill>
                <a:latin typeface="Century Gothic"/>
                <a:ea typeface="Century Gothic"/>
                <a:cs typeface="Century Gothic"/>
                <a:sym typeface="Century Gothic"/>
              </a:rPr>
              <a:t>Eligible Users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50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The 50 states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All counties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Municipalities, cities, towns and townships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Tribal Governments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Public Authorities (Public or Indian Housing agencies under the U.S. Housing Act of 1937)</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School districts</a:t>
            </a:r>
            <a:endParaRPr sz="2400">
              <a:solidFill>
                <a:srgbClr val="38761D"/>
              </a:solidFill>
              <a:latin typeface="Century Gothic"/>
              <a:ea typeface="Century Gothic"/>
              <a:cs typeface="Century Gothic"/>
              <a:sym typeface="Century Gothic"/>
            </a:endParaRPr>
          </a:p>
          <a:p>
            <a:pPr marL="457200" lvl="0" indent="-331470" algn="l" rtl="0">
              <a:lnSpc>
                <a:spcPct val="115000"/>
              </a:lnSpc>
              <a:spcBef>
                <a:spcPts val="0"/>
              </a:spcBef>
              <a:spcAft>
                <a:spcPts val="0"/>
              </a:spcAft>
              <a:buClr>
                <a:srgbClr val="38761D"/>
              </a:buClr>
              <a:buSzPct val="75000"/>
              <a:buChar char="●"/>
            </a:pPr>
            <a:r>
              <a:rPr lang="en" sz="2400">
                <a:solidFill>
                  <a:srgbClr val="38761D"/>
                </a:solidFill>
                <a:latin typeface="Century Gothic"/>
                <a:ea typeface="Century Gothic"/>
                <a:cs typeface="Century Gothic"/>
                <a:sym typeface="Century Gothic"/>
              </a:rPr>
              <a:t>Colleges or any instrumentality thereof</a:t>
            </a: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314" name="Google Shape;314;p48"/>
          <p:cNvSpPr txBox="1"/>
          <p:nvPr/>
        </p:nvSpPr>
        <p:spPr>
          <a:xfrm>
            <a:off x="753600" y="326525"/>
            <a:ext cx="751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Eligibility</a:t>
            </a:r>
            <a:endParaRPr sz="2700" b="1">
              <a:solidFill>
                <a:srgbClr val="38761D"/>
              </a:solidFill>
            </a:endParaRPr>
          </a:p>
        </p:txBody>
      </p:sp>
      <p:pic>
        <p:nvPicPr>
          <p:cNvPr id="315" name="Google Shape;315;p48" title="scout badge | Free SVG"/>
          <p:cNvPicPr preferRelativeResize="0"/>
          <p:nvPr/>
        </p:nvPicPr>
        <p:blipFill>
          <a:blip r:embed="rId3">
            <a:alphaModFix/>
          </a:blip>
          <a:stretch>
            <a:fillRect/>
          </a:stretch>
        </p:blipFill>
        <p:spPr>
          <a:xfrm>
            <a:off x="6578650" y="72038"/>
            <a:ext cx="2499724" cy="2499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9"/>
        <p:cNvGrpSpPr/>
        <p:nvPr/>
      </p:nvGrpSpPr>
      <p:grpSpPr>
        <a:xfrm>
          <a:off x="0" y="0"/>
          <a:ext cx="0" cy="0"/>
          <a:chOff x="0" y="0"/>
          <a:chExt cx="0" cy="0"/>
        </a:xfrm>
      </p:grpSpPr>
      <p:sp>
        <p:nvSpPr>
          <p:cNvPr id="322" name="Google Shape;322;p49"/>
          <p:cNvSpPr txBox="1">
            <a:spLocks noGrp="1"/>
          </p:cNvSpPr>
          <p:nvPr>
            <p:ph type="title" idx="4294967295"/>
          </p:nvPr>
        </p:nvSpPr>
        <p:spPr>
          <a:xfrm>
            <a:off x="877798" y="1194827"/>
            <a:ext cx="7388400" cy="2889600"/>
          </a:xfrm>
          <a:prstGeom prst="rect">
            <a:avLst/>
          </a:prstGeom>
        </p:spPr>
        <p:txBody>
          <a:bodyPr spcFirstLastPara="1" wrap="square" lIns="91425" tIns="91425" rIns="91425" bIns="91425" anchor="t" anchorCtr="0">
            <a:normAutofit fontScale="90000"/>
          </a:bodyPr>
          <a:lstStyle/>
          <a:p>
            <a:pPr marL="457200" lvl="0" indent="0" algn="l" rtl="0">
              <a:lnSpc>
                <a:spcPct val="115000"/>
              </a:lnSpc>
              <a:spcBef>
                <a:spcPts val="500"/>
              </a:spcBef>
              <a:spcAft>
                <a:spcPts val="0"/>
              </a:spcAft>
              <a:buNone/>
            </a:pPr>
            <a:r>
              <a:rPr lang="en" sz="2400">
                <a:solidFill>
                  <a:srgbClr val="38761D"/>
                </a:solidFill>
                <a:latin typeface="Century Gothic"/>
                <a:ea typeface="Century Gothic"/>
                <a:cs typeface="Century Gothic"/>
                <a:sym typeface="Century Gothic"/>
              </a:rPr>
              <a:t>The Cooperative Purchasing Program allows state, local, and tribal governments to purchase IT, security, and law enforcement products and services offered through specific Schedule contracts. Cooperative Purchasing allows eligible entities to purchase from approved industry partners, at any time, for any reason, using any funds available.</a:t>
            </a: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323" name="Google Shape;323;p49"/>
          <p:cNvSpPr txBox="1"/>
          <p:nvPr/>
        </p:nvSpPr>
        <p:spPr>
          <a:xfrm>
            <a:off x="753600" y="326525"/>
            <a:ext cx="751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Cooperative Purchasing:</a:t>
            </a:r>
            <a:endParaRPr sz="2700" b="1">
              <a:solidFill>
                <a:srgbClr val="38761D"/>
              </a:solidFill>
            </a:endParaRPr>
          </a:p>
        </p:txBody>
      </p:sp>
      <p:pic>
        <p:nvPicPr>
          <p:cNvPr id="324" name="Google Shape;324;p49" descr="Cooperative Purchasing Symbol"/>
          <p:cNvPicPr preferRelativeResize="0"/>
          <p:nvPr/>
        </p:nvPicPr>
        <p:blipFill>
          <a:blip r:embed="rId3">
            <a:alphaModFix/>
          </a:blip>
          <a:stretch>
            <a:fillRect/>
          </a:stretch>
        </p:blipFill>
        <p:spPr>
          <a:xfrm>
            <a:off x="7075250" y="249540"/>
            <a:ext cx="1190957" cy="7542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28"/>
        <p:cNvGrpSpPr/>
        <p:nvPr/>
      </p:nvGrpSpPr>
      <p:grpSpPr>
        <a:xfrm>
          <a:off x="0" y="0"/>
          <a:ext cx="0" cy="0"/>
          <a:chOff x="0" y="0"/>
          <a:chExt cx="0" cy="0"/>
        </a:xfrm>
      </p:grpSpPr>
      <p:sp>
        <p:nvSpPr>
          <p:cNvPr id="331" name="Google Shape;331;p50"/>
          <p:cNvSpPr txBox="1">
            <a:spLocks noGrp="1"/>
          </p:cNvSpPr>
          <p:nvPr>
            <p:ph type="title" idx="4294967295"/>
          </p:nvPr>
        </p:nvSpPr>
        <p:spPr>
          <a:xfrm>
            <a:off x="877798" y="1194827"/>
            <a:ext cx="7388400" cy="2889600"/>
          </a:xfrm>
          <a:prstGeom prst="rect">
            <a:avLst/>
          </a:prstGeom>
        </p:spPr>
        <p:txBody>
          <a:bodyPr spcFirstLastPara="1" wrap="square" lIns="91425" tIns="91425" rIns="91425" bIns="91425" anchor="t" anchorCtr="0">
            <a:normAutofit fontScale="90000"/>
          </a:bodyPr>
          <a:lstStyle/>
          <a:p>
            <a:pPr marL="457200" lvl="0" indent="0" algn="l" rtl="0">
              <a:lnSpc>
                <a:spcPct val="115000"/>
              </a:lnSpc>
              <a:spcBef>
                <a:spcPts val="500"/>
              </a:spcBef>
              <a:spcAft>
                <a:spcPts val="0"/>
              </a:spcAft>
              <a:buNone/>
            </a:pPr>
            <a:r>
              <a:rPr lang="en" sz="2400">
                <a:solidFill>
                  <a:srgbClr val="38761D"/>
                </a:solidFill>
                <a:latin typeface="Century Gothic"/>
                <a:ea typeface="Century Gothic"/>
                <a:cs typeface="Century Gothic"/>
                <a:sym typeface="Century Gothic"/>
              </a:rPr>
              <a:t>GSA's Disaster Purchasing Program allows state and local governments to buy supplies and services directly from all GSA Schedules to facilitate disaster preparation, response, or major disaster recovery. Purchases made in support of recovery must be in response to a Stafford Act Presidential declaration. The Federal Emergency Management Agency (FEMA) manages the list of declared disasters</a:t>
            </a:r>
            <a:endParaRPr sz="2400">
              <a:solidFill>
                <a:srgbClr val="38761D"/>
              </a:solidFill>
              <a:latin typeface="Century Gothic"/>
              <a:ea typeface="Century Gothic"/>
              <a:cs typeface="Century Gothic"/>
              <a:sym typeface="Century Gothic"/>
            </a:endParaRPr>
          </a:p>
          <a:p>
            <a:pPr marL="457200" lvl="0" indent="0" algn="l" rtl="0">
              <a:lnSpc>
                <a:spcPct val="115000"/>
              </a:lnSpc>
              <a:spcBef>
                <a:spcPts val="500"/>
              </a:spcBef>
              <a:spcAft>
                <a:spcPts val="0"/>
              </a:spcAft>
              <a:buNone/>
            </a:pP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332" name="Google Shape;332;p50"/>
          <p:cNvSpPr txBox="1"/>
          <p:nvPr/>
        </p:nvSpPr>
        <p:spPr>
          <a:xfrm>
            <a:off x="753600" y="326525"/>
            <a:ext cx="751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Disaster Purchasing Program:</a:t>
            </a:r>
            <a:endParaRPr sz="2700" b="1">
              <a:solidFill>
                <a:srgbClr val="38761D"/>
              </a:solidFill>
            </a:endParaRPr>
          </a:p>
        </p:txBody>
      </p:sp>
      <p:pic>
        <p:nvPicPr>
          <p:cNvPr id="333" name="Google Shape;333;p50" descr="Disaster Purchasing Symbol"/>
          <p:cNvPicPr preferRelativeResize="0"/>
          <p:nvPr/>
        </p:nvPicPr>
        <p:blipFill>
          <a:blip r:embed="rId3">
            <a:alphaModFix/>
          </a:blip>
          <a:stretch>
            <a:fillRect/>
          </a:stretch>
        </p:blipFill>
        <p:spPr>
          <a:xfrm>
            <a:off x="7187475" y="173738"/>
            <a:ext cx="1401375" cy="9058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37"/>
        <p:cNvGrpSpPr/>
        <p:nvPr/>
      </p:nvGrpSpPr>
      <p:grpSpPr>
        <a:xfrm>
          <a:off x="0" y="0"/>
          <a:ext cx="0" cy="0"/>
          <a:chOff x="0" y="0"/>
          <a:chExt cx="0" cy="0"/>
        </a:xfrm>
      </p:grpSpPr>
      <p:sp>
        <p:nvSpPr>
          <p:cNvPr id="340" name="Google Shape;340;p51"/>
          <p:cNvSpPr txBox="1">
            <a:spLocks noGrp="1"/>
          </p:cNvSpPr>
          <p:nvPr>
            <p:ph type="title" idx="4294967295"/>
          </p:nvPr>
        </p:nvSpPr>
        <p:spPr>
          <a:xfrm>
            <a:off x="877798" y="1217902"/>
            <a:ext cx="7388400" cy="2889600"/>
          </a:xfrm>
          <a:prstGeom prst="rect">
            <a:avLst/>
          </a:prstGeom>
        </p:spPr>
        <p:txBody>
          <a:bodyPr spcFirstLastPara="1" wrap="square" lIns="91425" tIns="91425" rIns="91425" bIns="91425" anchor="t" anchorCtr="0">
            <a:normAutofit fontScale="90000"/>
          </a:bodyPr>
          <a:lstStyle/>
          <a:p>
            <a:pPr marL="457200" lvl="0" indent="0" algn="l" rtl="0">
              <a:lnSpc>
                <a:spcPct val="115000"/>
              </a:lnSpc>
              <a:spcBef>
                <a:spcPts val="500"/>
              </a:spcBef>
              <a:spcAft>
                <a:spcPts val="0"/>
              </a:spcAft>
              <a:buNone/>
            </a:pPr>
            <a:r>
              <a:rPr lang="en" sz="2400">
                <a:solidFill>
                  <a:srgbClr val="38761D"/>
                </a:solidFill>
                <a:latin typeface="Century Gothic"/>
                <a:ea typeface="Century Gothic"/>
                <a:cs typeface="Century Gothic"/>
                <a:sym typeface="Century Gothic"/>
              </a:rPr>
              <a:t>Under the GSA PHE program, these non-federal entities are authorized to buy from all Schedules when spending federal grants funds in direct response to PHEs. This authorization was granted by the GSA Administrator in conjunction with the Secretary of Health and Human Services, under section 319 of the Public Health Services Act, codified at 42 U.S.C. § 247d.</a:t>
            </a:r>
            <a:endParaRPr sz="2400">
              <a:solidFill>
                <a:srgbClr val="38761D"/>
              </a:solidFill>
              <a:latin typeface="Century Gothic"/>
              <a:ea typeface="Century Gothic"/>
              <a:cs typeface="Century Gothic"/>
              <a:sym typeface="Century Gothic"/>
            </a:endParaRPr>
          </a:p>
          <a:p>
            <a:pPr marL="457200" lvl="0" indent="0" algn="l" rtl="0">
              <a:lnSpc>
                <a:spcPct val="115000"/>
              </a:lnSpc>
              <a:spcBef>
                <a:spcPts val="500"/>
              </a:spcBef>
              <a:spcAft>
                <a:spcPts val="0"/>
              </a:spcAft>
              <a:buNone/>
            </a:pPr>
            <a:endParaRPr sz="2400">
              <a:solidFill>
                <a:srgbClr val="38761D"/>
              </a:solidFill>
              <a:latin typeface="Century Gothic"/>
              <a:ea typeface="Century Gothic"/>
              <a:cs typeface="Century Gothic"/>
              <a:sym typeface="Century Gothic"/>
            </a:endParaRPr>
          </a:p>
          <a:p>
            <a:pPr marL="457200" lvl="0" indent="0" algn="l" rtl="0">
              <a:lnSpc>
                <a:spcPct val="115000"/>
              </a:lnSpc>
              <a:spcBef>
                <a:spcPts val="500"/>
              </a:spcBef>
              <a:spcAft>
                <a:spcPts val="0"/>
              </a:spcAft>
              <a:buNone/>
            </a:pPr>
            <a:endParaRPr sz="240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341" name="Google Shape;341;p51"/>
          <p:cNvSpPr txBox="1"/>
          <p:nvPr/>
        </p:nvSpPr>
        <p:spPr>
          <a:xfrm>
            <a:off x="753600" y="326525"/>
            <a:ext cx="751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Public Health Emergencies:</a:t>
            </a:r>
            <a:endParaRPr sz="2700" b="1">
              <a:solidFill>
                <a:srgbClr val="38761D"/>
              </a:solidFill>
            </a:endParaRPr>
          </a:p>
        </p:txBody>
      </p:sp>
      <p:pic>
        <p:nvPicPr>
          <p:cNvPr id="342" name="Google Shape;342;p51" title="File:Seal of the United States Department of Health and Human ..."/>
          <p:cNvPicPr preferRelativeResize="0"/>
          <p:nvPr/>
        </p:nvPicPr>
        <p:blipFill>
          <a:blip r:embed="rId3">
            <a:alphaModFix/>
          </a:blip>
          <a:stretch>
            <a:fillRect/>
          </a:stretch>
        </p:blipFill>
        <p:spPr>
          <a:xfrm>
            <a:off x="7138825" y="62988"/>
            <a:ext cx="1127375" cy="1127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46"/>
        <p:cNvGrpSpPr/>
        <p:nvPr/>
      </p:nvGrpSpPr>
      <p:grpSpPr>
        <a:xfrm>
          <a:off x="0" y="0"/>
          <a:ext cx="0" cy="0"/>
          <a:chOff x="0" y="0"/>
          <a:chExt cx="0" cy="0"/>
        </a:xfrm>
      </p:grpSpPr>
      <p:sp>
        <p:nvSpPr>
          <p:cNvPr id="349" name="Google Shape;349;p52"/>
          <p:cNvSpPr txBox="1">
            <a:spLocks noGrp="1"/>
          </p:cNvSpPr>
          <p:nvPr>
            <p:ph type="title" idx="4294967295"/>
          </p:nvPr>
        </p:nvSpPr>
        <p:spPr>
          <a:xfrm>
            <a:off x="719050" y="1140150"/>
            <a:ext cx="7567500" cy="143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Survival Skill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Cooperative Purchasing Program and the Security and Protection Offerings</a:t>
            </a:r>
          </a:p>
        </p:txBody>
      </p:sp>
      <p:pic>
        <p:nvPicPr>
          <p:cNvPr id="350" name="Google Shape;350;p52" descr="Cooperative Purchasing Symbol"/>
          <p:cNvPicPr preferRelativeResize="0"/>
          <p:nvPr/>
        </p:nvPicPr>
        <p:blipFill>
          <a:blip r:embed="rId3">
            <a:alphaModFix/>
          </a:blip>
          <a:stretch>
            <a:fillRect/>
          </a:stretch>
        </p:blipFill>
        <p:spPr>
          <a:xfrm>
            <a:off x="3584113" y="2815607"/>
            <a:ext cx="1975785" cy="125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54"/>
        <p:cNvGrpSpPr/>
        <p:nvPr/>
      </p:nvGrpSpPr>
      <p:grpSpPr>
        <a:xfrm>
          <a:off x="0" y="0"/>
          <a:ext cx="0" cy="0"/>
          <a:chOff x="0" y="0"/>
          <a:chExt cx="0" cy="0"/>
        </a:xfrm>
      </p:grpSpPr>
      <p:sp>
        <p:nvSpPr>
          <p:cNvPr id="357" name="Google Shape;357;p53"/>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457200" lvl="0" indent="-352778" algn="l" rtl="0">
              <a:lnSpc>
                <a:spcPct val="115000"/>
              </a:lnSpc>
              <a:spcBef>
                <a:spcPts val="50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The two authorities for the Cooperative Purchasing program are: </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Public Law 107-137: Section 211 of the e-Gov Act of 2002.</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Public Law 110-248: Local Preparedness Acquisition Act.</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All fifty (50) states, counties, municipalities, cities, townships, Tribal Governments, Public Authorities (Public or Indian Housing agencies under the U.S. Housing Act of 1937), school districts, and colleges or any instrumental thereof. </a:t>
            </a:r>
            <a:endParaRPr sz="520" b="1">
              <a:solidFill>
                <a:srgbClr val="38761D"/>
              </a:solidFill>
              <a:latin typeface="Helvetica Neue"/>
              <a:ea typeface="Helvetica Neue"/>
              <a:cs typeface="Helvetica Neue"/>
              <a:sym typeface="Helvetica Neue"/>
            </a:endParaRPr>
          </a:p>
        </p:txBody>
      </p:sp>
      <p:sp>
        <p:nvSpPr>
          <p:cNvPr id="358" name="Google Shape;358;p53"/>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Cooperative Purchasing Authorization</a:t>
            </a:r>
            <a:endParaRPr sz="2500" b="1">
              <a:solidFill>
                <a:srgbClr val="38761D"/>
              </a:solidFill>
            </a:endParaRPr>
          </a:p>
        </p:txBody>
      </p:sp>
      <p:pic>
        <p:nvPicPr>
          <p:cNvPr id="359" name="Google Shape;359;p53" title="Campfire with flames | Free SVG"/>
          <p:cNvPicPr preferRelativeResize="0"/>
          <p:nvPr/>
        </p:nvPicPr>
        <p:blipFill>
          <a:blip r:embed="rId3">
            <a:alphaModFix/>
          </a:blip>
          <a:stretch>
            <a:fillRect/>
          </a:stretch>
        </p:blipFill>
        <p:spPr>
          <a:xfrm>
            <a:off x="4124100" y="4288475"/>
            <a:ext cx="820976" cy="69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63"/>
        <p:cNvGrpSpPr/>
        <p:nvPr/>
      </p:nvGrpSpPr>
      <p:grpSpPr>
        <a:xfrm>
          <a:off x="0" y="0"/>
          <a:ext cx="0" cy="0"/>
          <a:chOff x="0" y="0"/>
          <a:chExt cx="0" cy="0"/>
        </a:xfrm>
      </p:grpSpPr>
      <p:sp>
        <p:nvSpPr>
          <p:cNvPr id="367" name="Google Shape;367;p54"/>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Eligibility Quiz!</a:t>
            </a:r>
            <a:endParaRPr sz="2500" b="1">
              <a:solidFill>
                <a:srgbClr val="38761D"/>
              </a:solidFill>
            </a:endParaRPr>
          </a:p>
        </p:txBody>
      </p:sp>
      <p:sp>
        <p:nvSpPr>
          <p:cNvPr id="366" name="Google Shape;366;p54"/>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0" lvl="0" indent="0" algn="l" rtl="0">
              <a:lnSpc>
                <a:spcPct val="115000"/>
              </a:lnSpc>
              <a:spcBef>
                <a:spcPts val="500"/>
              </a:spcBef>
              <a:spcAft>
                <a:spcPts val="0"/>
              </a:spcAft>
              <a:buNone/>
            </a:pPr>
            <a:r>
              <a:rPr lang="en" sz="1955" dirty="0">
                <a:solidFill>
                  <a:srgbClr val="38761D"/>
                </a:solidFill>
                <a:latin typeface="Century Gothic"/>
                <a:ea typeface="Century Gothic"/>
                <a:cs typeface="Century Gothic"/>
                <a:sym typeface="Century Gothic"/>
              </a:rPr>
              <a:t>Is the City of Pawnee - Parks and Recreation Department eligible to purchase off of GSA Schedules?</a:t>
            </a:r>
            <a:endParaRPr sz="1955" dirty="0">
              <a:solidFill>
                <a:srgbClr val="38761D"/>
              </a:solidFill>
              <a:latin typeface="Century Gothic"/>
              <a:ea typeface="Century Gothic"/>
              <a:cs typeface="Century Gothic"/>
              <a:sym typeface="Century Gothic"/>
            </a:endParaRPr>
          </a:p>
          <a:p>
            <a:pPr marL="1371600" lvl="0" indent="-352778" algn="l" rtl="0">
              <a:lnSpc>
                <a:spcPct val="115000"/>
              </a:lnSpc>
              <a:spcBef>
                <a:spcPts val="500"/>
              </a:spcBef>
              <a:spcAft>
                <a:spcPts val="0"/>
              </a:spcAft>
              <a:buClr>
                <a:srgbClr val="38761D"/>
              </a:buClr>
              <a:buSzPts val="1956"/>
              <a:buFont typeface="Century Gothic"/>
              <a:buAutoNum type="alphaLcPeriod"/>
            </a:pPr>
            <a:r>
              <a:rPr lang="en" sz="1955" dirty="0">
                <a:solidFill>
                  <a:srgbClr val="38761D"/>
                </a:solidFill>
                <a:latin typeface="Century Gothic"/>
                <a:ea typeface="Century Gothic"/>
                <a:cs typeface="Century Gothic"/>
                <a:sym typeface="Century Gothic"/>
              </a:rPr>
              <a:t>Yep</a:t>
            </a:r>
            <a:endParaRPr sz="1955" dirty="0">
              <a:solidFill>
                <a:srgbClr val="38761D"/>
              </a:solidFill>
              <a:latin typeface="Century Gothic"/>
              <a:ea typeface="Century Gothic"/>
              <a:cs typeface="Century Gothic"/>
              <a:sym typeface="Century Gothic"/>
            </a:endParaRPr>
          </a:p>
          <a:p>
            <a:pPr marL="1371600" lvl="0" indent="-352778" algn="l" rtl="0">
              <a:lnSpc>
                <a:spcPct val="115000"/>
              </a:lnSpc>
              <a:spcBef>
                <a:spcPts val="0"/>
              </a:spcBef>
              <a:spcAft>
                <a:spcPts val="0"/>
              </a:spcAft>
              <a:buClr>
                <a:srgbClr val="38761D"/>
              </a:buClr>
              <a:buSzPts val="1956"/>
              <a:buFont typeface="Century Gothic"/>
              <a:buAutoNum type="alphaLcPeriod"/>
            </a:pPr>
            <a:r>
              <a:rPr lang="en" sz="1955" dirty="0">
                <a:solidFill>
                  <a:srgbClr val="38761D"/>
                </a:solidFill>
                <a:latin typeface="Century Gothic"/>
                <a:ea typeface="Century Gothic"/>
                <a:cs typeface="Century Gothic"/>
                <a:sym typeface="Century Gothic"/>
              </a:rPr>
              <a:t>“Knope”</a:t>
            </a:r>
            <a:endParaRPr sz="1955" dirty="0">
              <a:solidFill>
                <a:srgbClr val="38761D"/>
              </a:solidFill>
              <a:latin typeface="Century Gothic"/>
              <a:ea typeface="Century Gothic"/>
              <a:cs typeface="Century Gothic"/>
              <a:sym typeface="Century Gothic"/>
            </a:endParaRPr>
          </a:p>
        </p:txBody>
      </p:sp>
      <p:pic>
        <p:nvPicPr>
          <p:cNvPr id="369" name="Google Shape;369;p54" descr="Leslie Knope from Parks &amp; Recreation (TV sitcom) standing beside a sign that reads:  Now Entering Pawnee - Good Luck With That."/>
          <p:cNvPicPr preferRelativeResize="0"/>
          <p:nvPr/>
        </p:nvPicPr>
        <p:blipFill>
          <a:blip r:embed="rId3">
            <a:alphaModFix/>
          </a:blip>
          <a:stretch>
            <a:fillRect/>
          </a:stretch>
        </p:blipFill>
        <p:spPr>
          <a:xfrm>
            <a:off x="325225" y="3413725"/>
            <a:ext cx="3067449" cy="1533725"/>
          </a:xfrm>
          <a:prstGeom prst="rect">
            <a:avLst/>
          </a:prstGeom>
          <a:noFill/>
          <a:ln>
            <a:noFill/>
          </a:ln>
        </p:spPr>
      </p:pic>
      <p:pic>
        <p:nvPicPr>
          <p:cNvPr id="368" name="Google Shape;368;p54" descr="City of Pawnee, Parks &amp; Recreation Department Sign"/>
          <p:cNvPicPr preferRelativeResize="0"/>
          <p:nvPr/>
        </p:nvPicPr>
        <p:blipFill>
          <a:blip r:embed="rId4">
            <a:alphaModFix/>
          </a:blip>
          <a:stretch>
            <a:fillRect/>
          </a:stretch>
        </p:blipFill>
        <p:spPr>
          <a:xfrm>
            <a:off x="3567763" y="3013775"/>
            <a:ext cx="1933675" cy="1933675"/>
          </a:xfrm>
          <a:prstGeom prst="rect">
            <a:avLst/>
          </a:prstGeom>
          <a:noFill/>
          <a:ln>
            <a:noFill/>
          </a:ln>
        </p:spPr>
      </p:pic>
      <p:pic>
        <p:nvPicPr>
          <p:cNvPr id="370" name="Google Shape;370;p54" descr="Picture of Rob Lowe with the caption:  Just finished all the Parks and Rec on Netflix.  I have literally no idea what to do now."/>
          <p:cNvPicPr preferRelativeResize="0"/>
          <p:nvPr/>
        </p:nvPicPr>
        <p:blipFill>
          <a:blip r:embed="rId5">
            <a:alphaModFix/>
          </a:blip>
          <a:stretch>
            <a:fillRect/>
          </a:stretch>
        </p:blipFill>
        <p:spPr>
          <a:xfrm>
            <a:off x="5755075" y="1850306"/>
            <a:ext cx="3138816" cy="3097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74"/>
        <p:cNvGrpSpPr/>
        <p:nvPr/>
      </p:nvGrpSpPr>
      <p:grpSpPr>
        <a:xfrm>
          <a:off x="0" y="0"/>
          <a:ext cx="0" cy="0"/>
          <a:chOff x="0" y="0"/>
          <a:chExt cx="0" cy="0"/>
        </a:xfrm>
      </p:grpSpPr>
      <p:sp>
        <p:nvSpPr>
          <p:cNvPr id="378" name="Google Shape;378;p55"/>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Snapshot of Offerings</a:t>
            </a:r>
            <a:endParaRPr sz="2500" b="1">
              <a:solidFill>
                <a:srgbClr val="38761D"/>
              </a:solidFill>
            </a:endParaRPr>
          </a:p>
        </p:txBody>
      </p:sp>
      <p:sp>
        <p:nvSpPr>
          <p:cNvPr id="377" name="Google Shape;377;p55"/>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fontScale="90000"/>
          </a:bodyPr>
          <a:lstStyle/>
          <a:p>
            <a:pPr marL="457200" lvl="0" indent="-340360" algn="l" rtl="0">
              <a:lnSpc>
                <a:spcPct val="115000"/>
              </a:lnSpc>
              <a:spcBef>
                <a:spcPts val="500"/>
              </a:spcBef>
              <a:spcAft>
                <a:spcPts val="0"/>
              </a:spcAft>
              <a:buClr>
                <a:srgbClr val="38761D"/>
              </a:buClr>
              <a:buSzPct val="100000"/>
              <a:buFont typeface="Century Gothic"/>
              <a:buChar char="●"/>
            </a:pPr>
            <a:r>
              <a:rPr lang="en" sz="1955" b="1" dirty="0">
                <a:solidFill>
                  <a:srgbClr val="38761D"/>
                </a:solidFill>
                <a:latin typeface="Century Gothic"/>
                <a:ea typeface="Century Gothic"/>
                <a:cs typeface="Century Gothic"/>
                <a:sym typeface="Century Gothic"/>
              </a:rPr>
              <a:t>Marine Craft &amp; Equipment</a:t>
            </a:r>
            <a:endParaRPr sz="1955" b="1"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Patrol Boats</a:t>
            </a:r>
            <a:endParaRPr sz="1955" dirty="0">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b="1" dirty="0">
                <a:solidFill>
                  <a:srgbClr val="38761D"/>
                </a:solidFill>
                <a:latin typeface="Century Gothic"/>
                <a:ea typeface="Century Gothic"/>
                <a:cs typeface="Century Gothic"/>
                <a:sym typeface="Century Gothic"/>
              </a:rPr>
              <a:t>Firefighting &amp; Rescue Equipment</a:t>
            </a:r>
            <a:endParaRPr sz="1955" b="1"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Helicopters</a:t>
            </a:r>
            <a:endParaRPr sz="1955" dirty="0">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b="1" dirty="0">
                <a:solidFill>
                  <a:srgbClr val="38761D"/>
                </a:solidFill>
                <a:latin typeface="Century Gothic"/>
                <a:ea typeface="Century Gothic"/>
                <a:cs typeface="Century Gothic"/>
                <a:sym typeface="Century Gothic"/>
              </a:rPr>
              <a:t>Alarm/Facility Management Systems &amp; Protective Service Occupations</a:t>
            </a:r>
            <a:endParaRPr sz="1955" b="1"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Physical Access Control Systems (PACS)</a:t>
            </a:r>
            <a:endParaRPr sz="1955"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Guard Services</a:t>
            </a:r>
            <a:endParaRPr sz="1955"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UAS (drones)</a:t>
            </a:r>
            <a:endParaRPr sz="1955" dirty="0">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b="1" dirty="0">
                <a:solidFill>
                  <a:srgbClr val="38761D"/>
                </a:solidFill>
                <a:latin typeface="Century Gothic"/>
                <a:ea typeface="Century Gothic"/>
                <a:cs typeface="Century Gothic"/>
                <a:sym typeface="Century Gothic"/>
              </a:rPr>
              <a:t>Special Purpose Clothing</a:t>
            </a:r>
            <a:endParaRPr sz="1955" dirty="0">
              <a:solidFill>
                <a:srgbClr val="38761D"/>
              </a:solidFill>
              <a:latin typeface="Century Gothic"/>
              <a:ea typeface="Century Gothic"/>
              <a:cs typeface="Century Gothic"/>
              <a:sym typeface="Century Gothic"/>
            </a:endParaRPr>
          </a:p>
          <a:p>
            <a:pPr marL="457200" lvl="0" indent="-340360" algn="l" rtl="0">
              <a:lnSpc>
                <a:spcPct val="115000"/>
              </a:lnSpc>
              <a:spcBef>
                <a:spcPts val="0"/>
              </a:spcBef>
              <a:spcAft>
                <a:spcPts val="0"/>
              </a:spcAft>
              <a:buClr>
                <a:srgbClr val="38761D"/>
              </a:buClr>
              <a:buSzPct val="100000"/>
              <a:buFont typeface="Century Gothic"/>
              <a:buChar char="●"/>
            </a:pPr>
            <a:r>
              <a:rPr lang="en" sz="1955" b="1" dirty="0">
                <a:solidFill>
                  <a:srgbClr val="38761D"/>
                </a:solidFill>
                <a:latin typeface="Century Gothic"/>
                <a:ea typeface="Century Gothic"/>
                <a:cs typeface="Century Gothic"/>
                <a:sym typeface="Century Gothic"/>
              </a:rPr>
              <a:t>Law Enforcement  &amp; Security Equipment /Services</a:t>
            </a:r>
            <a:endParaRPr sz="1955" b="1"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Body Worn Cameras (BWC)</a:t>
            </a:r>
            <a:endParaRPr sz="1955" dirty="0">
              <a:solidFill>
                <a:srgbClr val="38761D"/>
              </a:solidFill>
              <a:latin typeface="Century Gothic"/>
              <a:ea typeface="Century Gothic"/>
              <a:cs typeface="Century Gothic"/>
              <a:sym typeface="Century Gothic"/>
            </a:endParaRPr>
          </a:p>
          <a:p>
            <a:pPr marL="1371600" lvl="1" indent="-340360" algn="l" rtl="0">
              <a:lnSpc>
                <a:spcPct val="115000"/>
              </a:lnSpc>
              <a:spcBef>
                <a:spcPts val="0"/>
              </a:spcBef>
              <a:spcAft>
                <a:spcPts val="0"/>
              </a:spcAft>
              <a:buClr>
                <a:srgbClr val="38761D"/>
              </a:buClr>
              <a:buSzPct val="100000"/>
              <a:buFont typeface="Century Gothic"/>
              <a:buChar char="○"/>
            </a:pPr>
            <a:r>
              <a:rPr lang="en" sz="1955" dirty="0">
                <a:solidFill>
                  <a:srgbClr val="38761D"/>
                </a:solidFill>
                <a:latin typeface="Century Gothic"/>
                <a:ea typeface="Century Gothic"/>
                <a:cs typeface="Century Gothic"/>
                <a:sym typeface="Century Gothic"/>
              </a:rPr>
              <a:t>Drug Testing Services</a:t>
            </a:r>
            <a:endParaRPr sz="1955" dirty="0">
              <a:solidFill>
                <a:srgbClr val="38761D"/>
              </a:solidFill>
              <a:latin typeface="Century Gothic"/>
              <a:ea typeface="Century Gothic"/>
              <a:cs typeface="Century Gothic"/>
              <a:sym typeface="Century Gothic"/>
            </a:endParaRPr>
          </a:p>
          <a:p>
            <a:pPr marL="0" lvl="0" indent="0" algn="l" rtl="0">
              <a:spcBef>
                <a:spcPts val="0"/>
              </a:spcBef>
              <a:spcAft>
                <a:spcPts val="0"/>
              </a:spcAft>
              <a:buSzPct val="190384"/>
              <a:buNone/>
            </a:pPr>
            <a:endParaRPr sz="520" b="1" dirty="0">
              <a:solidFill>
                <a:srgbClr val="38761D"/>
              </a:solidFill>
              <a:latin typeface="Helvetica Neue"/>
              <a:ea typeface="Helvetica Neue"/>
              <a:cs typeface="Helvetica Neue"/>
              <a:sym typeface="Helvetica Neue"/>
            </a:endParaRPr>
          </a:p>
        </p:txBody>
      </p:sp>
      <p:pic>
        <p:nvPicPr>
          <p:cNvPr id="380" name="Google Shape;380;p55" descr="Firefighter looking at technical gear - infrared reader"/>
          <p:cNvPicPr preferRelativeResize="0"/>
          <p:nvPr/>
        </p:nvPicPr>
        <p:blipFill rotWithShape="1">
          <a:blip r:embed="rId3">
            <a:alphaModFix/>
          </a:blip>
          <a:srcRect/>
          <a:stretch/>
        </p:blipFill>
        <p:spPr>
          <a:xfrm>
            <a:off x="4632650" y="1076750"/>
            <a:ext cx="2294050" cy="1251300"/>
          </a:xfrm>
          <a:prstGeom prst="rect">
            <a:avLst/>
          </a:prstGeom>
          <a:noFill/>
          <a:ln>
            <a:noFill/>
          </a:ln>
        </p:spPr>
      </p:pic>
      <p:pic>
        <p:nvPicPr>
          <p:cNvPr id="381" name="Google Shape;381;p55" descr="Picture of a drone"/>
          <p:cNvPicPr preferRelativeResize="0"/>
          <p:nvPr/>
        </p:nvPicPr>
        <p:blipFill>
          <a:blip r:embed="rId4">
            <a:alphaModFix/>
          </a:blip>
          <a:stretch>
            <a:fillRect/>
          </a:stretch>
        </p:blipFill>
        <p:spPr>
          <a:xfrm>
            <a:off x="7257725" y="251975"/>
            <a:ext cx="1331125" cy="1993329"/>
          </a:xfrm>
          <a:prstGeom prst="rect">
            <a:avLst/>
          </a:prstGeom>
          <a:noFill/>
          <a:ln>
            <a:noFill/>
          </a:ln>
        </p:spPr>
      </p:pic>
      <p:pic>
        <p:nvPicPr>
          <p:cNvPr id="379" name="Google Shape;379;p55" descr="Close up picture of a body-worn camera on a police uniform"/>
          <p:cNvPicPr preferRelativeResize="0"/>
          <p:nvPr/>
        </p:nvPicPr>
        <p:blipFill rotWithShape="1">
          <a:blip r:embed="rId5">
            <a:alphaModFix/>
          </a:blip>
          <a:srcRect/>
          <a:stretch/>
        </p:blipFill>
        <p:spPr>
          <a:xfrm>
            <a:off x="6349850" y="3127750"/>
            <a:ext cx="2544050" cy="1776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85"/>
        <p:cNvGrpSpPr/>
        <p:nvPr/>
      </p:nvGrpSpPr>
      <p:grpSpPr>
        <a:xfrm>
          <a:off x="0" y="0"/>
          <a:ext cx="0" cy="0"/>
          <a:chOff x="0" y="0"/>
          <a:chExt cx="0" cy="0"/>
        </a:xfrm>
      </p:grpSpPr>
      <p:sp>
        <p:nvSpPr>
          <p:cNvPr id="388" name="Google Shape;388;p56"/>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0" lvl="0" indent="0" algn="l" rtl="0">
              <a:lnSpc>
                <a:spcPct val="115000"/>
              </a:lnSpc>
              <a:spcBef>
                <a:spcPts val="500"/>
              </a:spcBef>
              <a:spcAft>
                <a:spcPts val="0"/>
              </a:spcAft>
              <a:buNone/>
            </a:pPr>
            <a:r>
              <a:rPr lang="en" sz="1955">
                <a:solidFill>
                  <a:srgbClr val="38761D"/>
                </a:solidFill>
                <a:latin typeface="Century Gothic"/>
                <a:ea typeface="Century Gothic"/>
                <a:cs typeface="Century Gothic"/>
                <a:sym typeface="Century Gothic"/>
              </a:rPr>
              <a:t>SIN 812910 - Canine Training, Handling and Caging Products &amp; Services</a:t>
            </a:r>
            <a:endParaRPr sz="1955">
              <a:solidFill>
                <a:srgbClr val="38761D"/>
              </a:solidFill>
              <a:latin typeface="Century Gothic"/>
              <a:ea typeface="Century Gothic"/>
              <a:cs typeface="Century Gothic"/>
              <a:sym typeface="Century Gothic"/>
            </a:endParaRPr>
          </a:p>
          <a:p>
            <a:pPr marL="0" lvl="0" indent="0" algn="l" rtl="0">
              <a:lnSpc>
                <a:spcPct val="115000"/>
              </a:lnSpc>
              <a:spcBef>
                <a:spcPts val="500"/>
              </a:spcBef>
              <a:spcAft>
                <a:spcPts val="0"/>
              </a:spcAft>
              <a:buNone/>
            </a:pPr>
            <a:r>
              <a:rPr lang="en" sz="1955">
                <a:solidFill>
                  <a:srgbClr val="38761D"/>
                </a:solidFill>
                <a:latin typeface="Century Gothic"/>
                <a:ea typeface="Century Gothic"/>
                <a:cs typeface="Century Gothic"/>
                <a:sym typeface="Century Gothic"/>
              </a:rPr>
              <a:t>(***including search and rescue)</a:t>
            </a:r>
            <a:endParaRPr sz="1955">
              <a:solidFill>
                <a:srgbClr val="38761D"/>
              </a:solidFill>
              <a:latin typeface="Century Gothic"/>
              <a:ea typeface="Century Gothic"/>
              <a:cs typeface="Century Gothic"/>
              <a:sym typeface="Century Gothic"/>
            </a:endParaRPr>
          </a:p>
        </p:txBody>
      </p:sp>
      <p:sp>
        <p:nvSpPr>
          <p:cNvPr id="389" name="Google Shape;389;p56"/>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Canine Training and Handling</a:t>
            </a:r>
            <a:endParaRPr sz="2500" b="1">
              <a:solidFill>
                <a:srgbClr val="38761D"/>
              </a:solidFill>
            </a:endParaRPr>
          </a:p>
        </p:txBody>
      </p:sp>
      <p:pic>
        <p:nvPicPr>
          <p:cNvPr id="390" name="Google Shape;390;p56" descr="Image of a black lab Search &amp; Rescue Dog"/>
          <p:cNvPicPr preferRelativeResize="0"/>
          <p:nvPr/>
        </p:nvPicPr>
        <p:blipFill>
          <a:blip r:embed="rId3">
            <a:alphaModFix/>
          </a:blip>
          <a:stretch>
            <a:fillRect/>
          </a:stretch>
        </p:blipFill>
        <p:spPr>
          <a:xfrm>
            <a:off x="820705" y="2105055"/>
            <a:ext cx="3662350" cy="2437125"/>
          </a:xfrm>
          <a:prstGeom prst="rect">
            <a:avLst/>
          </a:prstGeom>
          <a:noFill/>
          <a:ln>
            <a:noFill/>
          </a:ln>
        </p:spPr>
      </p:pic>
      <p:pic>
        <p:nvPicPr>
          <p:cNvPr id="391" name="Google Shape;391;p56" descr="Image of a German Shepherd wearing Goggles and a Flight Jacket"/>
          <p:cNvPicPr preferRelativeResize="0"/>
          <p:nvPr/>
        </p:nvPicPr>
        <p:blipFill>
          <a:blip r:embed="rId4">
            <a:alphaModFix/>
          </a:blip>
          <a:stretch>
            <a:fillRect/>
          </a:stretch>
        </p:blipFill>
        <p:spPr>
          <a:xfrm>
            <a:off x="4795575" y="1698888"/>
            <a:ext cx="3249449" cy="3249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6"/>
        <p:cNvGrpSpPr/>
        <p:nvPr/>
      </p:nvGrpSpPr>
      <p:grpSpPr>
        <a:xfrm>
          <a:off x="0" y="0"/>
          <a:ext cx="0" cy="0"/>
          <a:chOff x="0" y="0"/>
          <a:chExt cx="0" cy="0"/>
        </a:xfrm>
      </p:grpSpPr>
      <p:sp>
        <p:nvSpPr>
          <p:cNvPr id="159" name="Google Shape;159;p30"/>
          <p:cNvSpPr txBox="1">
            <a:spLocks noGrp="1"/>
          </p:cNvSpPr>
          <p:nvPr>
            <p:ph type="title" idx="4294967295"/>
          </p:nvPr>
        </p:nvSpPr>
        <p:spPr>
          <a:xfrm>
            <a:off x="877800" y="2105051"/>
            <a:ext cx="7388400" cy="14721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2688">
                <a:solidFill>
                  <a:srgbClr val="38761D"/>
                </a:solidFill>
              </a:rPr>
              <a:t>Office of Acquisition Operations</a:t>
            </a:r>
            <a:endParaRPr sz="2688">
              <a:solidFill>
                <a:srgbClr val="38761D"/>
              </a:solidFill>
            </a:endParaRPr>
          </a:p>
          <a:p>
            <a:pPr marL="0" lvl="0" indent="0" algn="l" rtl="0">
              <a:lnSpc>
                <a:spcPct val="115000"/>
              </a:lnSpc>
              <a:spcBef>
                <a:spcPts val="0"/>
              </a:spcBef>
              <a:spcAft>
                <a:spcPts val="0"/>
              </a:spcAft>
              <a:buNone/>
            </a:pPr>
            <a:endParaRPr sz="1800">
              <a:solidFill>
                <a:srgbClr val="38761D"/>
              </a:solidFill>
            </a:endParaRPr>
          </a:p>
          <a:p>
            <a:pPr marL="0" lvl="0" indent="0" algn="l" rtl="0">
              <a:lnSpc>
                <a:spcPct val="115000"/>
              </a:lnSpc>
              <a:spcBef>
                <a:spcPts val="0"/>
              </a:spcBef>
              <a:spcAft>
                <a:spcPts val="0"/>
              </a:spcAft>
              <a:buNone/>
            </a:pPr>
            <a:r>
              <a:rPr lang="en" sz="1800">
                <a:solidFill>
                  <a:srgbClr val="38761D"/>
                </a:solidFill>
              </a:rPr>
              <a:t>presented by</a:t>
            </a:r>
            <a:endParaRPr sz="1800">
              <a:solidFill>
                <a:srgbClr val="38761D"/>
              </a:solidFill>
            </a:endParaRPr>
          </a:p>
          <a:p>
            <a:pPr marL="0" lvl="0" indent="0" algn="l" rtl="0">
              <a:lnSpc>
                <a:spcPct val="115000"/>
              </a:lnSpc>
              <a:spcBef>
                <a:spcPts val="0"/>
              </a:spcBef>
              <a:spcAft>
                <a:spcPts val="0"/>
              </a:spcAft>
              <a:buNone/>
            </a:pPr>
            <a:r>
              <a:rPr lang="en" sz="2022">
                <a:solidFill>
                  <a:srgbClr val="38761D"/>
                </a:solidFill>
              </a:rPr>
              <a:t>Reagan Criddle</a:t>
            </a:r>
            <a:endParaRPr sz="2022">
              <a:solidFill>
                <a:srgbClr val="38761D"/>
              </a:solidFill>
            </a:endParaRPr>
          </a:p>
          <a:p>
            <a:pPr marL="0" lvl="0" indent="0" algn="l" rtl="0">
              <a:spcBef>
                <a:spcPts val="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160" name="Google Shape;160;p30"/>
          <p:cNvSpPr txBox="1"/>
          <p:nvPr/>
        </p:nvSpPr>
        <p:spPr>
          <a:xfrm>
            <a:off x="753650" y="730150"/>
            <a:ext cx="7567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Emergency Acquisition Basic Ordering Agreements</a:t>
            </a:r>
            <a:endParaRPr sz="2700" b="1">
              <a:solidFill>
                <a:srgbClr val="38761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95"/>
        <p:cNvGrpSpPr/>
        <p:nvPr/>
      </p:nvGrpSpPr>
      <p:grpSpPr>
        <a:xfrm>
          <a:off x="0" y="0"/>
          <a:ext cx="0" cy="0"/>
          <a:chOff x="0" y="0"/>
          <a:chExt cx="0" cy="0"/>
        </a:xfrm>
      </p:grpSpPr>
      <p:sp>
        <p:nvSpPr>
          <p:cNvPr id="398" name="Google Shape;398;p57" descr="Image of a Fire/Rescue Boat that the City of Waco, TX purchased and image of a NYPD Patrol Boat; both purchased through GSA contract."/>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914400" lvl="0" indent="0" algn="l" rtl="0">
              <a:lnSpc>
                <a:spcPct val="115000"/>
              </a:lnSpc>
              <a:spcBef>
                <a:spcPts val="500"/>
              </a:spcBef>
              <a:spcAft>
                <a:spcPts val="0"/>
              </a:spcAft>
              <a:buNone/>
            </a:pPr>
            <a:endParaRPr sz="1955" dirty="0">
              <a:solidFill>
                <a:srgbClr val="38761D"/>
              </a:solidFill>
              <a:latin typeface="Century Gothic"/>
              <a:ea typeface="Century Gothic"/>
              <a:cs typeface="Century Gothic"/>
              <a:sym typeface="Century Gothic"/>
            </a:endParaRPr>
          </a:p>
          <a:p>
            <a:pPr marL="0" lvl="0" indent="0" algn="l" rtl="0">
              <a:spcBef>
                <a:spcPts val="0"/>
              </a:spcBef>
              <a:spcAft>
                <a:spcPts val="0"/>
              </a:spcAft>
              <a:buClr>
                <a:srgbClr val="000000"/>
              </a:buClr>
              <a:buSzPts val="990"/>
              <a:buFont typeface="Arial"/>
              <a:buNone/>
            </a:pPr>
            <a:endParaRPr sz="520" b="1" dirty="0">
              <a:solidFill>
                <a:srgbClr val="38761D"/>
              </a:solidFill>
              <a:latin typeface="Helvetica Neue"/>
              <a:ea typeface="Helvetica Neue"/>
              <a:cs typeface="Helvetica Neue"/>
              <a:sym typeface="Helvetica Neue"/>
            </a:endParaRPr>
          </a:p>
        </p:txBody>
      </p:sp>
      <p:sp>
        <p:nvSpPr>
          <p:cNvPr id="399" name="Google Shape;399;p57"/>
          <p:cNvSpPr txBox="1"/>
          <p:nvPr/>
        </p:nvSpPr>
        <p:spPr>
          <a:xfrm>
            <a:off x="175300" y="326525"/>
            <a:ext cx="87186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 REAL WORLD Examples: </a:t>
            </a:r>
            <a:endParaRPr sz="2500" b="1">
              <a:solidFill>
                <a:srgbClr val="38761D"/>
              </a:solidFill>
            </a:endParaRPr>
          </a:p>
          <a:p>
            <a:pPr marL="0" lvl="0" indent="0" algn="ctr" rtl="0">
              <a:spcBef>
                <a:spcPts val="0"/>
              </a:spcBef>
              <a:spcAft>
                <a:spcPts val="0"/>
              </a:spcAft>
              <a:buNone/>
            </a:pPr>
            <a:r>
              <a:rPr lang="en" sz="2500" b="1">
                <a:solidFill>
                  <a:srgbClr val="38761D"/>
                </a:solidFill>
              </a:rPr>
              <a:t>Marine and Patrol Boat Purchases</a:t>
            </a:r>
            <a:endParaRPr sz="2500" b="1">
              <a:solidFill>
                <a:srgbClr val="38761D"/>
              </a:solidFill>
            </a:endParaRPr>
          </a:p>
        </p:txBody>
      </p:sp>
      <p:pic>
        <p:nvPicPr>
          <p:cNvPr id="400" name="Google Shape;400;p57" descr="Fire/Rescue Boat that was purchased by Waco, Texas."/>
          <p:cNvPicPr preferRelativeResize="0">
            <a:picLocks noGrp="1"/>
          </p:cNvPicPr>
          <p:nvPr>
            <p:ph type="body" idx="4294967295"/>
          </p:nvPr>
        </p:nvPicPr>
        <p:blipFill rotWithShape="1">
          <a:blip r:embed="rId3">
            <a:alphaModFix/>
          </a:blip>
          <a:srcRect/>
          <a:stretch/>
        </p:blipFill>
        <p:spPr>
          <a:xfrm>
            <a:off x="364950" y="1623942"/>
            <a:ext cx="4114800" cy="2400300"/>
          </a:xfrm>
          <a:prstGeom prst="rect">
            <a:avLst/>
          </a:prstGeom>
          <a:noFill/>
          <a:ln>
            <a:noFill/>
          </a:ln>
        </p:spPr>
      </p:pic>
      <p:pic>
        <p:nvPicPr>
          <p:cNvPr id="401" name="Google Shape;401;p57" descr="Patrol Boat sitting in New York Harbor purchased by New York Police Department."/>
          <p:cNvPicPr preferRelativeResize="0"/>
          <p:nvPr/>
        </p:nvPicPr>
        <p:blipFill rotWithShape="1">
          <a:blip r:embed="rId4">
            <a:alphaModFix/>
          </a:blip>
          <a:srcRect/>
          <a:stretch/>
        </p:blipFill>
        <p:spPr>
          <a:xfrm>
            <a:off x="4855301" y="1624017"/>
            <a:ext cx="4038601" cy="2400158"/>
          </a:xfrm>
          <a:prstGeom prst="rect">
            <a:avLst/>
          </a:prstGeom>
          <a:noFill/>
          <a:ln>
            <a:noFill/>
          </a:ln>
        </p:spPr>
      </p:pic>
      <p:sp>
        <p:nvSpPr>
          <p:cNvPr id="402" name="Google Shape;402;p57"/>
          <p:cNvSpPr txBox="1"/>
          <p:nvPr/>
        </p:nvSpPr>
        <p:spPr>
          <a:xfrm>
            <a:off x="922350" y="41097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City of Waco, TX Purchase</a:t>
            </a:r>
            <a:endParaRPr/>
          </a:p>
        </p:txBody>
      </p:sp>
      <p:sp>
        <p:nvSpPr>
          <p:cNvPr id="403" name="Google Shape;403;p57"/>
          <p:cNvSpPr txBox="1"/>
          <p:nvPr/>
        </p:nvSpPr>
        <p:spPr>
          <a:xfrm>
            <a:off x="5374600" y="410975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NYPD Purchase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07"/>
        <p:cNvGrpSpPr/>
        <p:nvPr/>
      </p:nvGrpSpPr>
      <p:grpSpPr>
        <a:xfrm>
          <a:off x="0" y="0"/>
          <a:ext cx="0" cy="0"/>
          <a:chOff x="0" y="0"/>
          <a:chExt cx="0" cy="0"/>
        </a:xfrm>
      </p:grpSpPr>
      <p:sp>
        <p:nvSpPr>
          <p:cNvPr id="411" name="Google Shape;411;p58"/>
          <p:cNvSpPr txBox="1"/>
          <p:nvPr/>
        </p:nvSpPr>
        <p:spPr>
          <a:xfrm>
            <a:off x="175300" y="326525"/>
            <a:ext cx="87186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 REAL WORLD Examples: </a:t>
            </a:r>
            <a:endParaRPr sz="2500" b="1">
              <a:solidFill>
                <a:srgbClr val="38761D"/>
              </a:solidFill>
            </a:endParaRPr>
          </a:p>
          <a:p>
            <a:pPr marL="0" lvl="0" indent="0" algn="ctr" rtl="0">
              <a:spcBef>
                <a:spcPts val="0"/>
              </a:spcBef>
              <a:spcAft>
                <a:spcPts val="0"/>
              </a:spcAft>
              <a:buNone/>
            </a:pPr>
            <a:r>
              <a:rPr lang="en" sz="2500" b="1">
                <a:solidFill>
                  <a:srgbClr val="38761D"/>
                </a:solidFill>
              </a:rPr>
              <a:t>Houston PD Helicopter</a:t>
            </a:r>
            <a:endParaRPr sz="2500" b="1">
              <a:solidFill>
                <a:srgbClr val="38761D"/>
              </a:solidFill>
            </a:endParaRPr>
          </a:p>
        </p:txBody>
      </p:sp>
      <p:sp>
        <p:nvSpPr>
          <p:cNvPr id="410" name="Google Shape;410;p58"/>
          <p:cNvSpPr txBox="1">
            <a:spLocks noGrp="1"/>
          </p:cNvSpPr>
          <p:nvPr>
            <p:ph type="title" idx="4294967295"/>
          </p:nvPr>
        </p:nvSpPr>
        <p:spPr>
          <a:xfrm>
            <a:off x="175300" y="1280825"/>
            <a:ext cx="8949300" cy="19578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SzPts val="2300"/>
              <a:buChar char="●"/>
            </a:pPr>
            <a:r>
              <a:rPr lang="en" sz="2300" dirty="0"/>
              <a:t>City of Houston PD</a:t>
            </a:r>
            <a:endParaRPr sz="2300" dirty="0"/>
          </a:p>
          <a:p>
            <a:pPr marL="457200" lvl="0" indent="-374650" algn="l" rtl="0">
              <a:spcBef>
                <a:spcPts val="0"/>
              </a:spcBef>
              <a:spcAft>
                <a:spcPts val="0"/>
              </a:spcAft>
              <a:buSzPts val="2300"/>
              <a:buChar char="●"/>
            </a:pPr>
            <a:r>
              <a:rPr lang="en" sz="2300" dirty="0"/>
              <a:t>H-125 Airbus via Davenport Aviation</a:t>
            </a:r>
            <a:endParaRPr sz="2300" dirty="0"/>
          </a:p>
          <a:p>
            <a:pPr marL="457200" lvl="0" indent="-374650" algn="l" rtl="0">
              <a:spcBef>
                <a:spcPts val="0"/>
              </a:spcBef>
              <a:spcAft>
                <a:spcPts val="0"/>
              </a:spcAft>
              <a:buSzPts val="2300"/>
              <a:buChar char="●"/>
            </a:pPr>
            <a:r>
              <a:rPr lang="en" sz="2300" dirty="0"/>
              <a:t>$7.5M, Delivered December 2020</a:t>
            </a:r>
            <a:endParaRPr sz="2300" dirty="0"/>
          </a:p>
          <a:p>
            <a:pPr marL="457200" lvl="0" indent="-374650" algn="l" rtl="0">
              <a:spcBef>
                <a:spcPts val="0"/>
              </a:spcBef>
              <a:spcAft>
                <a:spcPts val="0"/>
              </a:spcAft>
              <a:buSzPts val="2300"/>
              <a:buChar char="●"/>
            </a:pPr>
            <a:r>
              <a:rPr lang="en" sz="2300" dirty="0"/>
              <a:t>Honoring Officer Jason Knox</a:t>
            </a:r>
            <a:endParaRPr sz="2300" dirty="0"/>
          </a:p>
        </p:txBody>
      </p:sp>
      <p:pic>
        <p:nvPicPr>
          <p:cNvPr id="413" name="Google Shape;413;p58" descr="City of Houston Police Badge"/>
          <p:cNvPicPr preferRelativeResize="0"/>
          <p:nvPr/>
        </p:nvPicPr>
        <p:blipFill>
          <a:blip r:embed="rId3">
            <a:alphaModFix/>
          </a:blip>
          <a:stretch>
            <a:fillRect/>
          </a:stretch>
        </p:blipFill>
        <p:spPr>
          <a:xfrm>
            <a:off x="1073275" y="2972124"/>
            <a:ext cx="1957800" cy="1957800"/>
          </a:xfrm>
          <a:prstGeom prst="rect">
            <a:avLst/>
          </a:prstGeom>
          <a:noFill/>
          <a:ln>
            <a:noFill/>
          </a:ln>
        </p:spPr>
      </p:pic>
      <p:pic>
        <p:nvPicPr>
          <p:cNvPr id="412" name="Google Shape;412;p58" descr="Houston PD Airbus Helicopter"/>
          <p:cNvPicPr preferRelativeResize="0"/>
          <p:nvPr/>
        </p:nvPicPr>
        <p:blipFill rotWithShape="1">
          <a:blip r:embed="rId4">
            <a:alphaModFix/>
          </a:blip>
          <a:srcRect/>
          <a:stretch/>
        </p:blipFill>
        <p:spPr>
          <a:xfrm>
            <a:off x="4838450" y="2820975"/>
            <a:ext cx="3750389" cy="21089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17"/>
        <p:cNvGrpSpPr/>
        <p:nvPr/>
      </p:nvGrpSpPr>
      <p:grpSpPr>
        <a:xfrm>
          <a:off x="0" y="0"/>
          <a:ext cx="0" cy="0"/>
          <a:chOff x="0" y="0"/>
          <a:chExt cx="0" cy="0"/>
        </a:xfrm>
      </p:grpSpPr>
      <p:sp>
        <p:nvSpPr>
          <p:cNvPr id="420" name="Google Shape;420;p59"/>
          <p:cNvSpPr txBox="1">
            <a:spLocks noGrp="1"/>
          </p:cNvSpPr>
          <p:nvPr>
            <p:ph type="title" idx="4294967295"/>
          </p:nvPr>
        </p:nvSpPr>
        <p:spPr>
          <a:xfrm>
            <a:off x="788250" y="1412350"/>
            <a:ext cx="7567500" cy="101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Survival Skill #2: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Disaster Purchasing Program</a:t>
            </a:r>
          </a:p>
        </p:txBody>
      </p:sp>
      <p:pic>
        <p:nvPicPr>
          <p:cNvPr id="421" name="Google Shape;421;p59" descr="Disaster Purchasing Symbol"/>
          <p:cNvPicPr preferRelativeResize="0"/>
          <p:nvPr/>
        </p:nvPicPr>
        <p:blipFill>
          <a:blip r:embed="rId3">
            <a:alphaModFix/>
          </a:blip>
          <a:stretch>
            <a:fillRect/>
          </a:stretch>
        </p:blipFill>
        <p:spPr>
          <a:xfrm>
            <a:off x="3871325" y="3017813"/>
            <a:ext cx="1401375" cy="9058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25"/>
        <p:cNvGrpSpPr/>
        <p:nvPr/>
      </p:nvGrpSpPr>
      <p:grpSpPr>
        <a:xfrm>
          <a:off x="0" y="0"/>
          <a:ext cx="0" cy="0"/>
          <a:chOff x="0" y="0"/>
          <a:chExt cx="0" cy="0"/>
        </a:xfrm>
      </p:grpSpPr>
      <p:sp>
        <p:nvSpPr>
          <p:cNvPr id="429" name="Google Shape;429;p60"/>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Natural Disaster Facts</a:t>
            </a:r>
            <a:endParaRPr sz="2500" b="1">
              <a:solidFill>
                <a:srgbClr val="38761D"/>
              </a:solidFill>
            </a:endParaRPr>
          </a:p>
        </p:txBody>
      </p:sp>
      <p:sp>
        <p:nvSpPr>
          <p:cNvPr id="428" name="Google Shape;428;p60"/>
          <p:cNvSpPr txBox="1">
            <a:spLocks noGrp="1"/>
          </p:cNvSpPr>
          <p:nvPr>
            <p:ph type="title" idx="4294967295"/>
          </p:nvPr>
        </p:nvSpPr>
        <p:spPr>
          <a:xfrm>
            <a:off x="175300" y="1280825"/>
            <a:ext cx="8949300" cy="3688200"/>
          </a:xfrm>
          <a:prstGeom prst="rect">
            <a:avLst/>
          </a:prstGeom>
        </p:spPr>
        <p:txBody>
          <a:bodyPr spcFirstLastPara="1" wrap="square" lIns="91425" tIns="91425" rIns="91425" bIns="91425" anchor="t" anchorCtr="0">
            <a:noAutofit/>
          </a:bodyPr>
          <a:lstStyle/>
          <a:p>
            <a:pPr marL="457200" lvl="0" indent="-353695" algn="l" rtl="0">
              <a:spcBef>
                <a:spcPts val="0"/>
              </a:spcBef>
              <a:spcAft>
                <a:spcPts val="0"/>
              </a:spcAft>
              <a:buSzPts val="1970"/>
              <a:buChar char="●"/>
            </a:pPr>
            <a:r>
              <a:rPr lang="en" sz="1970" dirty="0"/>
              <a:t>Between January 2013 and January 2023, 88.5% of all U.S. counties declared a natural disaster</a:t>
            </a:r>
            <a:endParaRPr sz="1970" dirty="0"/>
          </a:p>
          <a:p>
            <a:pPr marL="457200" lvl="0" indent="-353695" algn="l" rtl="0">
              <a:spcBef>
                <a:spcPts val="0"/>
              </a:spcBef>
              <a:spcAft>
                <a:spcPts val="0"/>
              </a:spcAft>
              <a:buSzPts val="1970"/>
              <a:buChar char="●"/>
            </a:pPr>
            <a:r>
              <a:rPr lang="en" sz="1970" dirty="0"/>
              <a:t>In 2022, the U.S. experienced 18 climate disasters that caused over $1 billion in damage. These 18 weather disasters cost the country ​​$175.2 billion in damage and resulted in 474 fatalities.</a:t>
            </a:r>
            <a:endParaRPr sz="1970" dirty="0"/>
          </a:p>
          <a:p>
            <a:pPr marL="0" lvl="0" indent="0" algn="l" rtl="0">
              <a:spcBef>
                <a:spcPts val="0"/>
              </a:spcBef>
              <a:spcAft>
                <a:spcPts val="0"/>
              </a:spcAft>
              <a:buNone/>
            </a:pPr>
            <a:endParaRPr sz="1970" dirty="0"/>
          </a:p>
          <a:p>
            <a:pPr marL="457200" lvl="0" indent="-353695" algn="l" rtl="0">
              <a:spcBef>
                <a:spcPts val="0"/>
              </a:spcBef>
              <a:spcAft>
                <a:spcPts val="0"/>
              </a:spcAft>
              <a:buSzPts val="1970"/>
              <a:buChar char="●"/>
            </a:pPr>
            <a:r>
              <a:rPr lang="en" sz="1970" dirty="0"/>
              <a:t>Frequency over the past decade:</a:t>
            </a:r>
            <a:endParaRPr sz="1970" dirty="0"/>
          </a:p>
          <a:p>
            <a:pPr marL="914400" lvl="1" indent="-353694" algn="l" rtl="0">
              <a:spcBef>
                <a:spcPts val="0"/>
              </a:spcBef>
              <a:spcAft>
                <a:spcPts val="0"/>
              </a:spcAft>
              <a:buSzPts val="1970"/>
              <a:buChar char="○"/>
            </a:pPr>
            <a:r>
              <a:rPr lang="en" sz="1970" dirty="0"/>
              <a:t>Severe Storms: 99</a:t>
            </a:r>
            <a:endParaRPr sz="1970" dirty="0"/>
          </a:p>
          <a:p>
            <a:pPr marL="914400" lvl="1" indent="-353694" algn="l" rtl="0">
              <a:spcBef>
                <a:spcPts val="0"/>
              </a:spcBef>
              <a:spcAft>
                <a:spcPts val="0"/>
              </a:spcAft>
              <a:buSzPts val="1970"/>
              <a:buChar char="○"/>
            </a:pPr>
            <a:r>
              <a:rPr lang="en" sz="1970" dirty="0"/>
              <a:t>Tropic Cyclones: 24</a:t>
            </a:r>
            <a:endParaRPr sz="1970" dirty="0"/>
          </a:p>
          <a:p>
            <a:pPr marL="914400" lvl="1" indent="-353694" algn="l" rtl="0">
              <a:spcBef>
                <a:spcPts val="0"/>
              </a:spcBef>
              <a:spcAft>
                <a:spcPts val="0"/>
              </a:spcAft>
              <a:buSzPts val="1970"/>
              <a:buChar char="○"/>
            </a:pPr>
            <a:r>
              <a:rPr lang="en" sz="1970" dirty="0"/>
              <a:t>Flooding: 17</a:t>
            </a:r>
            <a:endParaRPr sz="1970" dirty="0"/>
          </a:p>
          <a:p>
            <a:pPr marL="914400" lvl="1" indent="-353694" algn="l" rtl="0">
              <a:spcBef>
                <a:spcPts val="0"/>
              </a:spcBef>
              <a:spcAft>
                <a:spcPts val="0"/>
              </a:spcAft>
              <a:buSzPts val="1970"/>
              <a:buChar char="○"/>
            </a:pPr>
            <a:r>
              <a:rPr lang="en" sz="1970" dirty="0"/>
              <a:t>Droughts: 10</a:t>
            </a:r>
            <a:endParaRPr sz="1970" dirty="0"/>
          </a:p>
          <a:p>
            <a:pPr marL="914400" lvl="1" indent="-353694" algn="l" rtl="0">
              <a:spcBef>
                <a:spcPts val="0"/>
              </a:spcBef>
              <a:spcAft>
                <a:spcPts val="0"/>
              </a:spcAft>
              <a:buSzPts val="1970"/>
              <a:buChar char="○"/>
            </a:pPr>
            <a:r>
              <a:rPr lang="en" sz="1970" dirty="0"/>
              <a:t>Wildfires: 9</a:t>
            </a:r>
            <a:endParaRPr sz="1970" dirty="0"/>
          </a:p>
        </p:txBody>
      </p:sp>
      <p:pic>
        <p:nvPicPr>
          <p:cNvPr id="431" name="Google Shape;431;p60" descr="Picture of a tornado touching down in a field."/>
          <p:cNvPicPr preferRelativeResize="0"/>
          <p:nvPr/>
        </p:nvPicPr>
        <p:blipFill>
          <a:blip r:embed="rId3">
            <a:alphaModFix/>
          </a:blip>
          <a:stretch>
            <a:fillRect/>
          </a:stretch>
        </p:blipFill>
        <p:spPr>
          <a:xfrm>
            <a:off x="3845725" y="3605848"/>
            <a:ext cx="2613822" cy="1470600"/>
          </a:xfrm>
          <a:prstGeom prst="rect">
            <a:avLst/>
          </a:prstGeom>
          <a:noFill/>
          <a:ln>
            <a:noFill/>
          </a:ln>
        </p:spPr>
      </p:pic>
      <p:pic>
        <p:nvPicPr>
          <p:cNvPr id="430" name="Google Shape;430;p60" title="Debbie Downer Amy Poehler GIF (Provided by Tenor)"/>
          <p:cNvPicPr preferRelativeResize="0"/>
          <p:nvPr/>
        </p:nvPicPr>
        <p:blipFill>
          <a:blip r:embed="rId4">
            <a:alphaModFix/>
          </a:blip>
          <a:stretch>
            <a:fillRect/>
          </a:stretch>
        </p:blipFill>
        <p:spPr>
          <a:xfrm>
            <a:off x="6765450" y="3369700"/>
            <a:ext cx="2285825" cy="1706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35"/>
        <p:cNvGrpSpPr/>
        <p:nvPr/>
      </p:nvGrpSpPr>
      <p:grpSpPr>
        <a:xfrm>
          <a:off x="0" y="0"/>
          <a:ext cx="0" cy="0"/>
          <a:chOff x="0" y="0"/>
          <a:chExt cx="0" cy="0"/>
        </a:xfrm>
      </p:grpSpPr>
      <p:sp>
        <p:nvSpPr>
          <p:cNvPr id="438" name="Google Shape;438;p61"/>
          <p:cNvSpPr txBox="1">
            <a:spLocks noGrp="1"/>
          </p:cNvSpPr>
          <p:nvPr>
            <p:ph type="title" idx="4294967295"/>
          </p:nvPr>
        </p:nvSpPr>
        <p:spPr>
          <a:xfrm>
            <a:off x="175300" y="326525"/>
            <a:ext cx="87186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38761D"/>
                </a:solidFill>
                <a:effectLst/>
                <a:uLnTx/>
                <a:uFillTx/>
                <a:latin typeface="Arial"/>
                <a:ea typeface="Arial"/>
                <a:cs typeface="Arial"/>
                <a:sym typeface="Arial"/>
              </a:rPr>
              <a:t>Top 25 Most Disaster-Prone Counties</a:t>
            </a:r>
          </a:p>
        </p:txBody>
      </p:sp>
      <p:pic>
        <p:nvPicPr>
          <p:cNvPr id="439" name="Google Shape;439;p61" descr="Map of the US with markers for most disaster-prone counties.  Mainly California and Florida"/>
          <p:cNvPicPr preferRelativeResize="0"/>
          <p:nvPr/>
        </p:nvPicPr>
        <p:blipFill>
          <a:blip r:embed="rId3">
            <a:alphaModFix/>
          </a:blip>
          <a:stretch>
            <a:fillRect/>
          </a:stretch>
        </p:blipFill>
        <p:spPr>
          <a:xfrm>
            <a:off x="1032538" y="895925"/>
            <a:ext cx="7004125" cy="4017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43"/>
        <p:cNvGrpSpPr/>
        <p:nvPr/>
      </p:nvGrpSpPr>
      <p:grpSpPr>
        <a:xfrm>
          <a:off x="0" y="0"/>
          <a:ext cx="0" cy="0"/>
          <a:chOff x="0" y="0"/>
          <a:chExt cx="0" cy="0"/>
        </a:xfrm>
      </p:grpSpPr>
      <p:sp>
        <p:nvSpPr>
          <p:cNvPr id="446" name="Google Shape;446;p62"/>
          <p:cNvSpPr txBox="1">
            <a:spLocks noGrp="1"/>
          </p:cNvSpPr>
          <p:nvPr>
            <p:ph type="title" idx="4294967295"/>
          </p:nvPr>
        </p:nvSpPr>
        <p:spPr>
          <a:xfrm>
            <a:off x="175300" y="326525"/>
            <a:ext cx="87186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38761D"/>
                </a:solidFill>
                <a:effectLst/>
                <a:uLnTx/>
                <a:uFillTx/>
                <a:latin typeface="Arial"/>
                <a:ea typeface="Arial"/>
                <a:cs typeface="Arial"/>
                <a:sym typeface="Arial"/>
              </a:rPr>
              <a:t>Number of Billion-Dollar+ Climate Disasters in the U.S.</a:t>
            </a:r>
          </a:p>
        </p:txBody>
      </p:sp>
      <p:pic>
        <p:nvPicPr>
          <p:cNvPr id="447" name="Google Shape;447;p62" descr="Chart showing the number of Billion-dollar+ Climate Disasters in the US according to Forbes"/>
          <p:cNvPicPr preferRelativeResize="0"/>
          <p:nvPr/>
        </p:nvPicPr>
        <p:blipFill>
          <a:blip r:embed="rId3">
            <a:alphaModFix/>
          </a:blip>
          <a:stretch>
            <a:fillRect/>
          </a:stretch>
        </p:blipFill>
        <p:spPr>
          <a:xfrm>
            <a:off x="86725" y="1090300"/>
            <a:ext cx="8970549" cy="3650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51"/>
        <p:cNvGrpSpPr/>
        <p:nvPr/>
      </p:nvGrpSpPr>
      <p:grpSpPr>
        <a:xfrm>
          <a:off x="0" y="0"/>
          <a:ext cx="0" cy="0"/>
          <a:chOff x="0" y="0"/>
          <a:chExt cx="0" cy="0"/>
        </a:xfrm>
      </p:grpSpPr>
      <p:sp>
        <p:nvSpPr>
          <p:cNvPr id="454" name="Google Shape;454;p63"/>
          <p:cNvSpPr txBox="1">
            <a:spLocks noGrp="1"/>
          </p:cNvSpPr>
          <p:nvPr>
            <p:ph type="title" idx="4294967295"/>
          </p:nvPr>
        </p:nvSpPr>
        <p:spPr>
          <a:xfrm>
            <a:off x="175300" y="1280825"/>
            <a:ext cx="8949300" cy="195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300"/>
              <a:t>SCOPE</a:t>
            </a:r>
            <a:endParaRPr sz="2300"/>
          </a:p>
          <a:p>
            <a:pPr marL="457200" lvl="0" indent="-360045" algn="l" rtl="0">
              <a:spcBef>
                <a:spcPts val="0"/>
              </a:spcBef>
              <a:spcAft>
                <a:spcPts val="0"/>
              </a:spcAft>
              <a:buSzPct val="100000"/>
              <a:buChar char="●"/>
            </a:pPr>
            <a:r>
              <a:rPr lang="en" sz="2300"/>
              <a:t>This program authorized State and Local governments’ access to ALL Federal Supply Schedules, when purchasing to facilitate disaster preparation and response or recovery from major disasters</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 sz="2300"/>
              <a:t>DEFINITIONS</a:t>
            </a:r>
            <a:endParaRPr sz="2300"/>
          </a:p>
          <a:p>
            <a:pPr marL="457200" lvl="0" indent="-360045" algn="l" rtl="0">
              <a:spcBef>
                <a:spcPts val="0"/>
              </a:spcBef>
              <a:spcAft>
                <a:spcPts val="0"/>
              </a:spcAft>
              <a:buSzPct val="100000"/>
              <a:buChar char="●"/>
            </a:pPr>
            <a:r>
              <a:rPr lang="en" sz="2300"/>
              <a:t>Preparedness</a:t>
            </a:r>
            <a:endParaRPr sz="2300"/>
          </a:p>
          <a:p>
            <a:pPr marL="457200" lvl="0" indent="-360045" algn="l" rtl="0">
              <a:spcBef>
                <a:spcPts val="0"/>
              </a:spcBef>
              <a:spcAft>
                <a:spcPts val="0"/>
              </a:spcAft>
              <a:buSzPct val="100000"/>
              <a:buChar char="●"/>
            </a:pPr>
            <a:r>
              <a:rPr lang="en" sz="2300"/>
              <a:t>Response</a:t>
            </a:r>
            <a:endParaRPr sz="2300"/>
          </a:p>
          <a:p>
            <a:pPr marL="457200" lvl="0" indent="-360045" algn="l" rtl="0">
              <a:spcBef>
                <a:spcPts val="0"/>
              </a:spcBef>
              <a:spcAft>
                <a:spcPts val="0"/>
              </a:spcAft>
              <a:buSzPct val="100000"/>
              <a:buChar char="●"/>
            </a:pPr>
            <a:r>
              <a:rPr lang="en" sz="2300"/>
              <a:t>Recovery</a:t>
            </a:r>
            <a:endParaRPr sz="2300"/>
          </a:p>
        </p:txBody>
      </p:sp>
      <p:sp>
        <p:nvSpPr>
          <p:cNvPr id="455" name="Google Shape;455;p63"/>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Disaster Purchasing Program</a:t>
            </a:r>
            <a:endParaRPr sz="2500" b="1">
              <a:solidFill>
                <a:srgbClr val="38761D"/>
              </a:solidFill>
            </a:endParaRPr>
          </a:p>
        </p:txBody>
      </p:sp>
      <p:pic>
        <p:nvPicPr>
          <p:cNvPr id="456" name="Google Shape;456;p63" title="Campfire with flames | Free SVG"/>
          <p:cNvPicPr preferRelativeResize="0"/>
          <p:nvPr/>
        </p:nvPicPr>
        <p:blipFill>
          <a:blip r:embed="rId3">
            <a:alphaModFix/>
          </a:blip>
          <a:stretch>
            <a:fillRect/>
          </a:stretch>
        </p:blipFill>
        <p:spPr>
          <a:xfrm>
            <a:off x="4124100" y="4234825"/>
            <a:ext cx="820976" cy="692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0"/>
        <p:cNvGrpSpPr/>
        <p:nvPr/>
      </p:nvGrpSpPr>
      <p:grpSpPr>
        <a:xfrm>
          <a:off x="0" y="0"/>
          <a:ext cx="0" cy="0"/>
          <a:chOff x="0" y="0"/>
          <a:chExt cx="0" cy="0"/>
        </a:xfrm>
      </p:grpSpPr>
      <p:sp>
        <p:nvSpPr>
          <p:cNvPr id="464" name="Google Shape;464;p64"/>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Disaster Purchasing Program</a:t>
            </a:r>
            <a:endParaRPr sz="2500" b="1">
              <a:solidFill>
                <a:srgbClr val="38761D"/>
              </a:solidFill>
            </a:endParaRPr>
          </a:p>
        </p:txBody>
      </p:sp>
      <p:sp>
        <p:nvSpPr>
          <p:cNvPr id="463" name="Google Shape;463;p64"/>
          <p:cNvSpPr txBox="1">
            <a:spLocks noGrp="1"/>
          </p:cNvSpPr>
          <p:nvPr>
            <p:ph type="title" idx="4294967295"/>
          </p:nvPr>
        </p:nvSpPr>
        <p:spPr>
          <a:xfrm>
            <a:off x="175300" y="1280825"/>
            <a:ext cx="8949300" cy="195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300" dirty="0"/>
              <a:t>Anything needed to help prepare for, respond to, or recover from an emergency, to include, but not limited to:</a:t>
            </a:r>
            <a:endParaRPr sz="2300" dirty="0"/>
          </a:p>
          <a:p>
            <a:pPr marL="457200" lvl="0" indent="-360045" algn="l" rtl="0">
              <a:spcBef>
                <a:spcPts val="0"/>
              </a:spcBef>
              <a:spcAft>
                <a:spcPts val="0"/>
              </a:spcAft>
              <a:buSzPct val="100000"/>
              <a:buChar char="●"/>
            </a:pPr>
            <a:r>
              <a:rPr lang="en" sz="2300" dirty="0"/>
              <a:t>Cots and Blankets </a:t>
            </a:r>
            <a:endParaRPr sz="2300" dirty="0"/>
          </a:p>
          <a:p>
            <a:pPr marL="457200" lvl="0" indent="-360045" algn="l" rtl="0">
              <a:spcBef>
                <a:spcPts val="0"/>
              </a:spcBef>
              <a:spcAft>
                <a:spcPts val="0"/>
              </a:spcAft>
              <a:buSzPct val="100000"/>
              <a:buChar char="●"/>
            </a:pPr>
            <a:r>
              <a:rPr lang="en" sz="2300" dirty="0"/>
              <a:t>Water and Meals </a:t>
            </a:r>
            <a:endParaRPr sz="2300" dirty="0"/>
          </a:p>
          <a:p>
            <a:pPr marL="457200" lvl="0" indent="-360045" algn="l" rtl="0">
              <a:spcBef>
                <a:spcPts val="0"/>
              </a:spcBef>
              <a:spcAft>
                <a:spcPts val="0"/>
              </a:spcAft>
              <a:buSzPct val="100000"/>
              <a:buChar char="●"/>
            </a:pPr>
            <a:r>
              <a:rPr lang="en" sz="2300" dirty="0"/>
              <a:t>Tarps and Plastic Sheeting </a:t>
            </a:r>
            <a:endParaRPr sz="2300" dirty="0"/>
          </a:p>
          <a:p>
            <a:pPr marL="457200" lvl="0" indent="-360045" algn="l" rtl="0">
              <a:spcBef>
                <a:spcPts val="0"/>
              </a:spcBef>
              <a:spcAft>
                <a:spcPts val="0"/>
              </a:spcAft>
              <a:buSzPct val="100000"/>
              <a:buChar char="●"/>
            </a:pPr>
            <a:r>
              <a:rPr lang="en" sz="2300" dirty="0"/>
              <a:t>Generators </a:t>
            </a:r>
            <a:endParaRPr sz="2300" dirty="0"/>
          </a:p>
          <a:p>
            <a:pPr marL="457200" lvl="0" indent="-360045" algn="l" rtl="0">
              <a:spcBef>
                <a:spcPts val="0"/>
              </a:spcBef>
              <a:spcAft>
                <a:spcPts val="0"/>
              </a:spcAft>
              <a:buSzPct val="100000"/>
              <a:buChar char="●"/>
            </a:pPr>
            <a:r>
              <a:rPr lang="en" sz="2300" dirty="0"/>
              <a:t>Hygiene kits</a:t>
            </a:r>
            <a:endParaRPr sz="2300" dirty="0"/>
          </a:p>
          <a:p>
            <a:pPr marL="457200" lvl="0" indent="-360045" algn="l" rtl="0">
              <a:spcBef>
                <a:spcPts val="0"/>
              </a:spcBef>
              <a:spcAft>
                <a:spcPts val="0"/>
              </a:spcAft>
              <a:buSzPct val="100000"/>
              <a:buChar char="●"/>
            </a:pPr>
            <a:r>
              <a:rPr lang="en" sz="2300" dirty="0"/>
              <a:t>Debris removal services</a:t>
            </a:r>
            <a:endParaRPr sz="2300" dirty="0"/>
          </a:p>
          <a:p>
            <a:pPr marL="457200" lvl="0" indent="-360045" algn="l" rtl="0">
              <a:spcBef>
                <a:spcPts val="0"/>
              </a:spcBef>
              <a:spcAft>
                <a:spcPts val="0"/>
              </a:spcAft>
              <a:buSzPct val="100000"/>
              <a:buChar char="●"/>
            </a:pPr>
            <a:r>
              <a:rPr lang="en" sz="2300" dirty="0"/>
              <a:t>Temporary shelters and prefabricated structures</a:t>
            </a:r>
            <a:endParaRPr sz="2300" dirty="0"/>
          </a:p>
          <a:p>
            <a:pPr marL="457200" lvl="0" indent="-360045" algn="l" rtl="0">
              <a:spcBef>
                <a:spcPts val="0"/>
              </a:spcBef>
              <a:spcAft>
                <a:spcPts val="0"/>
              </a:spcAft>
              <a:buSzPct val="100000"/>
              <a:buChar char="●"/>
            </a:pPr>
            <a:r>
              <a:rPr lang="en" sz="2300" dirty="0"/>
              <a:t>Emergency lodging services (BPA)</a:t>
            </a:r>
            <a:endParaRPr sz="2300" dirty="0"/>
          </a:p>
        </p:txBody>
      </p:sp>
      <p:pic>
        <p:nvPicPr>
          <p:cNvPr id="466" name="Google Shape;466;p64" descr="Stainless Steel meal preparation stations"/>
          <p:cNvPicPr preferRelativeResize="0"/>
          <p:nvPr/>
        </p:nvPicPr>
        <p:blipFill>
          <a:blip r:embed="rId3">
            <a:alphaModFix/>
          </a:blip>
          <a:stretch>
            <a:fillRect/>
          </a:stretch>
        </p:blipFill>
        <p:spPr>
          <a:xfrm>
            <a:off x="4251750" y="2105038"/>
            <a:ext cx="2317938" cy="1734599"/>
          </a:xfrm>
          <a:prstGeom prst="rect">
            <a:avLst/>
          </a:prstGeom>
          <a:noFill/>
          <a:ln>
            <a:noFill/>
          </a:ln>
        </p:spPr>
      </p:pic>
      <p:pic>
        <p:nvPicPr>
          <p:cNvPr id="465" name="Google Shape;465;p64" descr="Cots and Blankets lined up in a room"/>
          <p:cNvPicPr preferRelativeResize="0"/>
          <p:nvPr/>
        </p:nvPicPr>
        <p:blipFill>
          <a:blip r:embed="rId4">
            <a:alphaModFix/>
          </a:blip>
          <a:stretch>
            <a:fillRect/>
          </a:stretch>
        </p:blipFill>
        <p:spPr>
          <a:xfrm>
            <a:off x="6821969" y="1863694"/>
            <a:ext cx="1766875" cy="235742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70"/>
        <p:cNvGrpSpPr/>
        <p:nvPr/>
      </p:nvGrpSpPr>
      <p:grpSpPr>
        <a:xfrm>
          <a:off x="0" y="0"/>
          <a:ext cx="0" cy="0"/>
          <a:chOff x="0" y="0"/>
          <a:chExt cx="0" cy="0"/>
        </a:xfrm>
      </p:grpSpPr>
      <p:sp>
        <p:nvSpPr>
          <p:cNvPr id="473" name="Google Shape;473;p65"/>
          <p:cNvSpPr txBox="1">
            <a:spLocks noGrp="1"/>
          </p:cNvSpPr>
          <p:nvPr>
            <p:ph type="title" idx="4294967295"/>
          </p:nvPr>
        </p:nvSpPr>
        <p:spPr>
          <a:xfrm>
            <a:off x="175300" y="1280825"/>
            <a:ext cx="8949300" cy="19578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SzPts val="2300"/>
              <a:buChar char="●"/>
            </a:pPr>
            <a:r>
              <a:rPr lang="en" sz="2300"/>
              <a:t>Customer: Galveston TX</a:t>
            </a:r>
            <a:endParaRPr sz="2300"/>
          </a:p>
          <a:p>
            <a:pPr marL="457200" lvl="0" indent="-374650" algn="l" rtl="0">
              <a:spcBef>
                <a:spcPts val="0"/>
              </a:spcBef>
              <a:spcAft>
                <a:spcPts val="0"/>
              </a:spcAft>
              <a:buSzPts val="2300"/>
              <a:buChar char="●"/>
            </a:pPr>
            <a:r>
              <a:rPr lang="en" sz="2300"/>
              <a:t>What: Debris Removal Services BPA</a:t>
            </a:r>
            <a:endParaRPr sz="2300"/>
          </a:p>
        </p:txBody>
      </p:sp>
      <p:sp>
        <p:nvSpPr>
          <p:cNvPr id="474" name="Google Shape;474;p65"/>
          <p:cNvSpPr txBox="1"/>
          <p:nvPr/>
        </p:nvSpPr>
        <p:spPr>
          <a:xfrm>
            <a:off x="175300" y="326525"/>
            <a:ext cx="87186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 REAL WORLD Examples: </a:t>
            </a:r>
            <a:endParaRPr sz="2500" b="1">
              <a:solidFill>
                <a:srgbClr val="38761D"/>
              </a:solidFill>
            </a:endParaRPr>
          </a:p>
          <a:p>
            <a:pPr marL="0" lvl="0" indent="0" algn="ctr" rtl="0">
              <a:spcBef>
                <a:spcPts val="0"/>
              </a:spcBef>
              <a:spcAft>
                <a:spcPts val="0"/>
              </a:spcAft>
              <a:buNone/>
            </a:pPr>
            <a:r>
              <a:rPr lang="en" sz="2500" b="1">
                <a:solidFill>
                  <a:srgbClr val="38761D"/>
                </a:solidFill>
              </a:rPr>
              <a:t>Disaster Purchasing Survival Skills</a:t>
            </a:r>
            <a:endParaRPr sz="2500" b="1">
              <a:solidFill>
                <a:srgbClr val="38761D"/>
              </a:solidFill>
            </a:endParaRPr>
          </a:p>
        </p:txBody>
      </p:sp>
      <p:pic>
        <p:nvPicPr>
          <p:cNvPr id="475" name="Google Shape;475;p65" descr="Debris from storm that has been pushed to the side of the road."/>
          <p:cNvPicPr preferRelativeResize="0"/>
          <p:nvPr/>
        </p:nvPicPr>
        <p:blipFill rotWithShape="1">
          <a:blip r:embed="rId3">
            <a:alphaModFix/>
          </a:blip>
          <a:srcRect/>
          <a:stretch/>
        </p:blipFill>
        <p:spPr>
          <a:xfrm>
            <a:off x="536440" y="2571743"/>
            <a:ext cx="3715316" cy="2315531"/>
          </a:xfrm>
          <a:prstGeom prst="rect">
            <a:avLst/>
          </a:prstGeom>
          <a:noFill/>
          <a:ln>
            <a:noFill/>
          </a:ln>
        </p:spPr>
      </p:pic>
      <p:pic>
        <p:nvPicPr>
          <p:cNvPr id="476" name="Google Shape;476;p65" descr="Debris Removal Services - dumpster filled with storm debris"/>
          <p:cNvPicPr preferRelativeResize="0"/>
          <p:nvPr/>
        </p:nvPicPr>
        <p:blipFill rotWithShape="1">
          <a:blip r:embed="rId4">
            <a:alphaModFix/>
          </a:blip>
          <a:srcRect/>
          <a:stretch/>
        </p:blipFill>
        <p:spPr>
          <a:xfrm>
            <a:off x="5103049" y="2571750"/>
            <a:ext cx="3373683" cy="2315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80"/>
        <p:cNvGrpSpPr/>
        <p:nvPr/>
      </p:nvGrpSpPr>
      <p:grpSpPr>
        <a:xfrm>
          <a:off x="0" y="0"/>
          <a:ext cx="0" cy="0"/>
          <a:chOff x="0" y="0"/>
          <a:chExt cx="0" cy="0"/>
        </a:xfrm>
      </p:grpSpPr>
      <p:sp>
        <p:nvSpPr>
          <p:cNvPr id="483" name="Google Shape;483;p66"/>
          <p:cNvSpPr txBox="1">
            <a:spLocks noGrp="1"/>
          </p:cNvSpPr>
          <p:nvPr>
            <p:ph type="title" idx="4294967295"/>
          </p:nvPr>
        </p:nvSpPr>
        <p:spPr>
          <a:xfrm>
            <a:off x="97350" y="1412350"/>
            <a:ext cx="8949300" cy="195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t>Personal Property Donation</a:t>
            </a:r>
            <a:endParaRPr sz="2300"/>
          </a:p>
          <a:p>
            <a:pPr marL="457200" lvl="0" indent="-374650" algn="l" rtl="0">
              <a:spcBef>
                <a:spcPts val="0"/>
              </a:spcBef>
              <a:spcAft>
                <a:spcPts val="0"/>
              </a:spcAft>
              <a:buSzPts val="2300"/>
              <a:buChar char="●"/>
            </a:pPr>
            <a:r>
              <a:rPr lang="en" sz="2300"/>
              <a:t>Customer: City of Baytown, TX</a:t>
            </a:r>
            <a:endParaRPr sz="2300"/>
          </a:p>
          <a:p>
            <a:pPr marL="457200" lvl="0" indent="-374650" algn="l" rtl="0">
              <a:spcBef>
                <a:spcPts val="0"/>
              </a:spcBef>
              <a:spcAft>
                <a:spcPts val="0"/>
              </a:spcAft>
              <a:buSzPts val="2300"/>
              <a:buChar char="●"/>
            </a:pPr>
            <a:r>
              <a:rPr lang="en" sz="2300"/>
              <a:t>What: Kennels via GSAXcess</a:t>
            </a:r>
            <a:endParaRPr sz="2300"/>
          </a:p>
          <a:p>
            <a:pPr marL="457200" lvl="0" indent="-374650" algn="l" rtl="0">
              <a:spcBef>
                <a:spcPts val="0"/>
              </a:spcBef>
              <a:spcAft>
                <a:spcPts val="0"/>
              </a:spcAft>
              <a:buSzPts val="2300"/>
              <a:buChar char="●"/>
            </a:pPr>
            <a:r>
              <a:rPr lang="en" sz="2300"/>
              <a:t>From Who: Lackland AFB in San Antonio</a:t>
            </a:r>
            <a:endParaRPr sz="2300"/>
          </a:p>
        </p:txBody>
      </p:sp>
      <p:sp>
        <p:nvSpPr>
          <p:cNvPr id="484" name="Google Shape;484;p66"/>
          <p:cNvSpPr txBox="1"/>
          <p:nvPr/>
        </p:nvSpPr>
        <p:spPr>
          <a:xfrm>
            <a:off x="175300" y="326525"/>
            <a:ext cx="87186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rPr>
              <a:t> REAL WORLD Examples: </a:t>
            </a:r>
            <a:endParaRPr sz="2500" b="1">
              <a:solidFill>
                <a:srgbClr val="38761D"/>
              </a:solidFill>
            </a:endParaRPr>
          </a:p>
          <a:p>
            <a:pPr marL="0" lvl="0" indent="0" algn="ctr" rtl="0">
              <a:spcBef>
                <a:spcPts val="0"/>
              </a:spcBef>
              <a:spcAft>
                <a:spcPts val="0"/>
              </a:spcAft>
              <a:buNone/>
            </a:pPr>
            <a:r>
              <a:rPr lang="en" sz="2500" b="1">
                <a:solidFill>
                  <a:srgbClr val="38761D"/>
                </a:solidFill>
              </a:rPr>
              <a:t>Disaster Purchasing Survival Skills</a:t>
            </a:r>
            <a:endParaRPr sz="2500" b="1">
              <a:solidFill>
                <a:srgbClr val="38761D"/>
              </a:solidFill>
            </a:endParaRPr>
          </a:p>
        </p:txBody>
      </p:sp>
      <p:pic>
        <p:nvPicPr>
          <p:cNvPr id="485" name="Google Shape;485;p66" descr="Image result for kennels"/>
          <p:cNvPicPr preferRelativeResize="0"/>
          <p:nvPr/>
        </p:nvPicPr>
        <p:blipFill rotWithShape="1">
          <a:blip r:embed="rId3">
            <a:alphaModFix/>
          </a:blip>
          <a:srcRect/>
          <a:stretch/>
        </p:blipFill>
        <p:spPr>
          <a:xfrm>
            <a:off x="3680113" y="3370150"/>
            <a:ext cx="1783783" cy="1560810"/>
          </a:xfrm>
          <a:prstGeom prst="rect">
            <a:avLst/>
          </a:prstGeom>
          <a:noFill/>
          <a:ln>
            <a:noFill/>
          </a:ln>
        </p:spPr>
      </p:pic>
      <p:pic>
        <p:nvPicPr>
          <p:cNvPr id="486" name="Google Shape;486;p66" descr="Image result for dogs in hurricane"/>
          <p:cNvPicPr preferRelativeResize="0"/>
          <p:nvPr/>
        </p:nvPicPr>
        <p:blipFill rotWithShape="1">
          <a:blip r:embed="rId4">
            <a:alphaModFix/>
          </a:blip>
          <a:srcRect/>
          <a:stretch/>
        </p:blipFill>
        <p:spPr>
          <a:xfrm>
            <a:off x="6263900" y="1596163"/>
            <a:ext cx="2860700" cy="2212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4"/>
        <p:cNvGrpSpPr/>
        <p:nvPr/>
      </p:nvGrpSpPr>
      <p:grpSpPr>
        <a:xfrm>
          <a:off x="0" y="0"/>
          <a:ext cx="0" cy="0"/>
          <a:chOff x="0" y="0"/>
          <a:chExt cx="0" cy="0"/>
        </a:xfrm>
      </p:grpSpPr>
      <p:sp>
        <p:nvSpPr>
          <p:cNvPr id="167" name="Google Shape;167;p31"/>
          <p:cNvSpPr txBox="1">
            <a:spLocks noGrp="1"/>
          </p:cNvSpPr>
          <p:nvPr>
            <p:ph type="title" idx="4294967295"/>
          </p:nvPr>
        </p:nvSpPr>
        <p:spPr>
          <a:xfrm>
            <a:off x="877800" y="1216149"/>
            <a:ext cx="7388400" cy="36243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38761D"/>
              </a:buClr>
              <a:buSzPts val="1800"/>
              <a:buChar char="●"/>
            </a:pPr>
            <a:r>
              <a:rPr lang="en" sz="1800">
                <a:solidFill>
                  <a:srgbClr val="38761D"/>
                </a:solidFill>
              </a:rPr>
              <a:t>Who we are</a:t>
            </a:r>
            <a:endParaRPr sz="1800">
              <a:solidFill>
                <a:srgbClr val="38761D"/>
              </a:solidFill>
            </a:endParaRPr>
          </a:p>
          <a:p>
            <a:pPr marL="914400" lvl="1" indent="-342900" algn="l" rtl="0">
              <a:lnSpc>
                <a:spcPct val="115000"/>
              </a:lnSpc>
              <a:spcBef>
                <a:spcPts val="1000"/>
              </a:spcBef>
              <a:spcAft>
                <a:spcPts val="0"/>
              </a:spcAft>
              <a:buClr>
                <a:srgbClr val="38761D"/>
              </a:buClr>
              <a:buSzPts val="1800"/>
              <a:buChar char="○"/>
            </a:pPr>
            <a:r>
              <a:rPr lang="en" sz="1800">
                <a:solidFill>
                  <a:srgbClr val="38761D"/>
                </a:solidFill>
              </a:rPr>
              <a:t>The Office of Acquisition Operations falls under GSA’s Federal Acquisition Service (FAS).</a:t>
            </a:r>
            <a:endParaRPr sz="1800">
              <a:solidFill>
                <a:srgbClr val="38761D"/>
              </a:solidFill>
            </a:endParaRPr>
          </a:p>
          <a:p>
            <a:pPr marL="914400" lvl="1" indent="-342900" algn="l" rtl="0">
              <a:lnSpc>
                <a:spcPct val="115000"/>
              </a:lnSpc>
              <a:spcBef>
                <a:spcPts val="1000"/>
              </a:spcBef>
              <a:spcAft>
                <a:spcPts val="0"/>
              </a:spcAft>
              <a:buClr>
                <a:srgbClr val="38761D"/>
              </a:buClr>
              <a:buSzPts val="1800"/>
              <a:buChar char="○"/>
            </a:pPr>
            <a:r>
              <a:rPr lang="en" sz="1800">
                <a:solidFill>
                  <a:srgbClr val="38761D"/>
                </a:solidFill>
              </a:rPr>
              <a:t>FAS’s mission is to provide an exceptional customer experience by delivering best value goods and services through an increasingly digital environment.</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Who we support</a:t>
            </a:r>
            <a:endParaRPr sz="1800">
              <a:solidFill>
                <a:srgbClr val="38761D"/>
              </a:solidFill>
            </a:endParaRPr>
          </a:p>
          <a:p>
            <a:pPr marL="914400" lvl="1" indent="-342900" algn="l" rtl="0">
              <a:lnSpc>
                <a:spcPct val="115000"/>
              </a:lnSpc>
              <a:spcBef>
                <a:spcPts val="1000"/>
              </a:spcBef>
              <a:spcAft>
                <a:spcPts val="0"/>
              </a:spcAft>
              <a:buClr>
                <a:srgbClr val="38761D"/>
              </a:buClr>
              <a:buSzPts val="1800"/>
              <a:buChar char="○"/>
            </a:pPr>
            <a:r>
              <a:rPr lang="en" sz="1800">
                <a:solidFill>
                  <a:srgbClr val="38761D"/>
                </a:solidFill>
              </a:rPr>
              <a:t>Primarily we support other Federal agencies.</a:t>
            </a:r>
            <a:endParaRPr sz="1800">
              <a:solidFill>
                <a:srgbClr val="38761D"/>
              </a:solidFill>
            </a:endParaRPr>
          </a:p>
          <a:p>
            <a:pPr marL="0" lvl="0" indent="0" algn="l" rtl="0">
              <a:spcBef>
                <a:spcPts val="1000"/>
              </a:spcBef>
              <a:spcAft>
                <a:spcPts val="0"/>
              </a:spcAft>
              <a:buSzPts val="990"/>
              <a:buNone/>
            </a:pPr>
            <a:endParaRPr sz="520" b="1">
              <a:solidFill>
                <a:srgbClr val="38761D"/>
              </a:solidFill>
              <a:latin typeface="Helvetica Neue"/>
              <a:ea typeface="Helvetica Neue"/>
              <a:cs typeface="Helvetica Neue"/>
              <a:sym typeface="Helvetica Neue"/>
            </a:endParaRPr>
          </a:p>
        </p:txBody>
      </p:sp>
      <p:sp>
        <p:nvSpPr>
          <p:cNvPr id="168" name="Google Shape;168;p31"/>
          <p:cNvSpPr txBox="1"/>
          <p:nvPr/>
        </p:nvSpPr>
        <p:spPr>
          <a:xfrm>
            <a:off x="761425" y="388475"/>
            <a:ext cx="5462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Introduction</a:t>
            </a:r>
            <a:endParaRPr sz="2700" b="1">
              <a:solidFill>
                <a:srgbClr val="38761D"/>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90"/>
        <p:cNvGrpSpPr/>
        <p:nvPr/>
      </p:nvGrpSpPr>
      <p:grpSpPr>
        <a:xfrm>
          <a:off x="0" y="0"/>
          <a:ext cx="0" cy="0"/>
          <a:chOff x="0" y="0"/>
          <a:chExt cx="0" cy="0"/>
        </a:xfrm>
      </p:grpSpPr>
      <p:sp>
        <p:nvSpPr>
          <p:cNvPr id="493" name="Google Shape;493;p67"/>
          <p:cNvSpPr txBox="1">
            <a:spLocks noGrp="1"/>
          </p:cNvSpPr>
          <p:nvPr>
            <p:ph type="title" idx="4294967295"/>
          </p:nvPr>
        </p:nvSpPr>
        <p:spPr>
          <a:xfrm>
            <a:off x="788250" y="1412350"/>
            <a:ext cx="7567500" cy="101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Survival Skill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38761D"/>
                </a:solidFill>
                <a:effectLst/>
                <a:uLnTx/>
                <a:uFillTx/>
                <a:latin typeface="Arial"/>
                <a:ea typeface="Arial"/>
                <a:cs typeface="Arial"/>
                <a:sym typeface="Arial"/>
              </a:rPr>
              <a:t>Public Health Emergencies</a:t>
            </a:r>
          </a:p>
        </p:txBody>
      </p:sp>
      <p:pic>
        <p:nvPicPr>
          <p:cNvPr id="494" name="Google Shape;494;p67" title="File:Seal of the United States Department of Health and Human ..."/>
          <p:cNvPicPr preferRelativeResize="0"/>
          <p:nvPr/>
        </p:nvPicPr>
        <p:blipFill>
          <a:blip r:embed="rId3">
            <a:alphaModFix/>
          </a:blip>
          <a:stretch>
            <a:fillRect/>
          </a:stretch>
        </p:blipFill>
        <p:spPr>
          <a:xfrm>
            <a:off x="4008313" y="3081463"/>
            <a:ext cx="1127375" cy="1127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98"/>
        <p:cNvGrpSpPr/>
        <p:nvPr/>
      </p:nvGrpSpPr>
      <p:grpSpPr>
        <a:xfrm>
          <a:off x="0" y="0"/>
          <a:ext cx="0" cy="0"/>
          <a:chOff x="0" y="0"/>
          <a:chExt cx="0" cy="0"/>
        </a:xfrm>
      </p:grpSpPr>
      <p:sp>
        <p:nvSpPr>
          <p:cNvPr id="501" name="Google Shape;501;p68"/>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457200" lvl="0" indent="-352778" algn="l" rtl="0">
              <a:lnSpc>
                <a:spcPct val="115000"/>
              </a:lnSpc>
              <a:spcBef>
                <a:spcPts val="50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Federal Grantee Access to Schedules in Response to Public Health Emergencies allows access for State &amp; Local government to purchase supplies and services when expending federal grants funds in response to Public Health Emergencies.</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A public health emergency must be declared by the Secretary of Health and Human Services under section 319 of the Public Health Services Act, codified at 42 U.S.C. § 247d.</a:t>
            </a:r>
            <a:endParaRPr sz="1955">
              <a:solidFill>
                <a:srgbClr val="38761D"/>
              </a:solidFill>
              <a:latin typeface="Century Gothic"/>
              <a:ea typeface="Century Gothic"/>
              <a:cs typeface="Century Gothic"/>
              <a:sym typeface="Century Gothic"/>
            </a:endParaRPr>
          </a:p>
        </p:txBody>
      </p:sp>
      <p:sp>
        <p:nvSpPr>
          <p:cNvPr id="502" name="Google Shape;502;p68"/>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Public Health Emergencies (PHE)</a:t>
            </a:r>
            <a:endParaRPr sz="2500" b="1">
              <a:solidFill>
                <a:srgbClr val="38761D"/>
              </a:solidFill>
            </a:endParaRPr>
          </a:p>
        </p:txBody>
      </p:sp>
      <p:pic>
        <p:nvPicPr>
          <p:cNvPr id="503" name="Google Shape;503;p68" descr="replica of a virus"/>
          <p:cNvPicPr preferRelativeResize="0"/>
          <p:nvPr/>
        </p:nvPicPr>
        <p:blipFill>
          <a:blip r:embed="rId3">
            <a:alphaModFix/>
          </a:blip>
          <a:stretch>
            <a:fillRect/>
          </a:stretch>
        </p:blipFill>
        <p:spPr>
          <a:xfrm>
            <a:off x="1448975" y="3589325"/>
            <a:ext cx="2207400" cy="1446850"/>
          </a:xfrm>
          <a:prstGeom prst="rect">
            <a:avLst/>
          </a:prstGeom>
          <a:noFill/>
          <a:ln>
            <a:noFill/>
          </a:ln>
        </p:spPr>
      </p:pic>
      <p:pic>
        <p:nvPicPr>
          <p:cNvPr id="504" name="Google Shape;504;p68" descr="opioids spilling out of a prescription bottle"/>
          <p:cNvPicPr preferRelativeResize="0"/>
          <p:nvPr/>
        </p:nvPicPr>
        <p:blipFill>
          <a:blip r:embed="rId4">
            <a:alphaModFix/>
          </a:blip>
          <a:stretch>
            <a:fillRect/>
          </a:stretch>
        </p:blipFill>
        <p:spPr>
          <a:xfrm>
            <a:off x="5316600" y="3571913"/>
            <a:ext cx="2207400" cy="1481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08"/>
        <p:cNvGrpSpPr/>
        <p:nvPr/>
      </p:nvGrpSpPr>
      <p:grpSpPr>
        <a:xfrm>
          <a:off x="0" y="0"/>
          <a:ext cx="0" cy="0"/>
          <a:chOff x="0" y="0"/>
          <a:chExt cx="0" cy="0"/>
        </a:xfrm>
      </p:grpSpPr>
      <p:sp>
        <p:nvSpPr>
          <p:cNvPr id="511" name="Google Shape;511;p69"/>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457200" lvl="0" indent="-352778" algn="l" rtl="0">
              <a:lnSpc>
                <a:spcPct val="115000"/>
              </a:lnSpc>
              <a:spcBef>
                <a:spcPts val="50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Anything related to resolving a public health crisis to include but not limited to:</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Personal Protection Equipment (masks, gowns, gloves) </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Cleaning supplies  </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Hand sanitizer</a:t>
            </a:r>
            <a:endParaRPr sz="1955">
              <a:solidFill>
                <a:srgbClr val="38761D"/>
              </a:solidFill>
              <a:latin typeface="Century Gothic"/>
              <a:ea typeface="Century Gothic"/>
              <a:cs typeface="Century Gothic"/>
              <a:sym typeface="Century Gothic"/>
            </a:endParaRPr>
          </a:p>
          <a:p>
            <a:pPr marL="1371600" lvl="1" indent="-352778" algn="l" rtl="0">
              <a:lnSpc>
                <a:spcPct val="115000"/>
              </a:lnSpc>
              <a:spcBef>
                <a:spcPts val="0"/>
              </a:spcBef>
              <a:spcAft>
                <a:spcPts val="0"/>
              </a:spcAft>
              <a:buClr>
                <a:srgbClr val="38761D"/>
              </a:buClr>
              <a:buSzPts val="1956"/>
              <a:buFont typeface="Century Gothic"/>
              <a:buChar char="○"/>
            </a:pPr>
            <a:r>
              <a:rPr lang="en" sz="1955">
                <a:solidFill>
                  <a:srgbClr val="38761D"/>
                </a:solidFill>
                <a:latin typeface="Century Gothic"/>
                <a:ea typeface="Century Gothic"/>
                <a:cs typeface="Century Gothic"/>
                <a:sym typeface="Century Gothic"/>
              </a:rPr>
              <a:t>Medical equipment</a:t>
            </a:r>
            <a:endParaRPr sz="1955">
              <a:solidFill>
                <a:srgbClr val="38761D"/>
              </a:solidFill>
              <a:latin typeface="Century Gothic"/>
              <a:ea typeface="Century Gothic"/>
              <a:cs typeface="Century Gothic"/>
              <a:sym typeface="Century Gothic"/>
            </a:endParaRPr>
          </a:p>
        </p:txBody>
      </p:sp>
      <p:sp>
        <p:nvSpPr>
          <p:cNvPr id="512" name="Google Shape;512;p69"/>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Public Health Emergencies (PHE) Offerings</a:t>
            </a:r>
            <a:endParaRPr sz="2500" b="1">
              <a:solidFill>
                <a:srgbClr val="38761D"/>
              </a:solidFill>
            </a:endParaRPr>
          </a:p>
        </p:txBody>
      </p:sp>
      <p:pic>
        <p:nvPicPr>
          <p:cNvPr id="513" name="Google Shape;513;p69" descr="Pump bottle of hand sanitizer"/>
          <p:cNvPicPr preferRelativeResize="0"/>
          <p:nvPr/>
        </p:nvPicPr>
        <p:blipFill rotWithShape="1">
          <a:blip r:embed="rId3">
            <a:alphaModFix/>
          </a:blip>
          <a:srcRect/>
          <a:stretch/>
        </p:blipFill>
        <p:spPr>
          <a:xfrm>
            <a:off x="1201057" y="3628207"/>
            <a:ext cx="1239440" cy="1354737"/>
          </a:xfrm>
          <a:prstGeom prst="rect">
            <a:avLst/>
          </a:prstGeom>
          <a:noFill/>
          <a:ln>
            <a:noFill/>
          </a:ln>
        </p:spPr>
      </p:pic>
      <p:pic>
        <p:nvPicPr>
          <p:cNvPr id="514" name="Google Shape;514;p69" descr="images of latex gloves, shoe coverings, masks, and gowns"/>
          <p:cNvPicPr preferRelativeResize="0"/>
          <p:nvPr/>
        </p:nvPicPr>
        <p:blipFill rotWithShape="1">
          <a:blip r:embed="rId4">
            <a:alphaModFix/>
          </a:blip>
          <a:srcRect/>
          <a:stretch/>
        </p:blipFill>
        <p:spPr>
          <a:xfrm>
            <a:off x="4572000" y="2571746"/>
            <a:ext cx="4094525" cy="2343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18"/>
        <p:cNvGrpSpPr/>
        <p:nvPr/>
      </p:nvGrpSpPr>
      <p:grpSpPr>
        <a:xfrm>
          <a:off x="0" y="0"/>
          <a:ext cx="0" cy="0"/>
          <a:chOff x="0" y="0"/>
          <a:chExt cx="0" cy="0"/>
        </a:xfrm>
      </p:grpSpPr>
      <p:sp>
        <p:nvSpPr>
          <p:cNvPr id="521" name="Google Shape;521;p70"/>
          <p:cNvSpPr txBox="1">
            <a:spLocks noGrp="1"/>
          </p:cNvSpPr>
          <p:nvPr>
            <p:ph type="title" idx="4294967295"/>
          </p:nvPr>
        </p:nvSpPr>
        <p:spPr>
          <a:xfrm>
            <a:off x="97350" y="1076750"/>
            <a:ext cx="8949300" cy="3494700"/>
          </a:xfrm>
          <a:prstGeom prst="rect">
            <a:avLst/>
          </a:prstGeom>
        </p:spPr>
        <p:txBody>
          <a:bodyPr spcFirstLastPara="1" wrap="square" lIns="91425" tIns="91425" rIns="91425" bIns="91425" anchor="t" anchorCtr="0">
            <a:normAutofit/>
          </a:bodyPr>
          <a:lstStyle/>
          <a:p>
            <a:pPr marL="457200" lvl="0" indent="-352778" algn="l" rtl="0">
              <a:lnSpc>
                <a:spcPct val="115000"/>
              </a:lnSpc>
              <a:spcBef>
                <a:spcPts val="50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3"/>
              </a:rPr>
              <a:t>GSA Local Customer Service Directors</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4"/>
              </a:rPr>
              <a:t>GSA State and Local Programs</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5"/>
              </a:rPr>
              <a:t>Cooperative Purchasing SINs</a:t>
            </a:r>
            <a:r>
              <a:rPr lang="en" sz="1955">
                <a:solidFill>
                  <a:srgbClr val="38761D"/>
                </a:solidFill>
                <a:latin typeface="Century Gothic"/>
                <a:ea typeface="Century Gothic"/>
                <a:cs typeface="Century Gothic"/>
                <a:sym typeface="Century Gothic"/>
              </a:rPr>
              <a:t>	</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6"/>
              </a:rPr>
              <a:t>Public Health Emergency Declarations </a:t>
            </a:r>
            <a:r>
              <a:rPr lang="en" sz="1955">
                <a:solidFill>
                  <a:srgbClr val="38761D"/>
                </a:solidFill>
                <a:latin typeface="Century Gothic"/>
                <a:ea typeface="Century Gothic"/>
                <a:cs typeface="Century Gothic"/>
                <a:sym typeface="Century Gothic"/>
              </a:rPr>
              <a:t>       					</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7"/>
              </a:rPr>
              <a:t>Surplus Federal Property</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8"/>
              </a:rPr>
              <a:t>Emergency Lodging Services BPA</a:t>
            </a:r>
            <a:endParaRPr sz="1955">
              <a:solidFill>
                <a:srgbClr val="38761D"/>
              </a:solidFill>
              <a:latin typeface="Century Gothic"/>
              <a:ea typeface="Century Gothic"/>
              <a:cs typeface="Century Gothic"/>
              <a:sym typeface="Century Gothic"/>
            </a:endParaRPr>
          </a:p>
          <a:p>
            <a:pPr marL="457200" lvl="0" indent="-352778" algn="l" rtl="0">
              <a:lnSpc>
                <a:spcPct val="115000"/>
              </a:lnSpc>
              <a:spcBef>
                <a:spcPts val="0"/>
              </a:spcBef>
              <a:spcAft>
                <a:spcPts val="0"/>
              </a:spcAft>
              <a:buClr>
                <a:srgbClr val="38761D"/>
              </a:buClr>
              <a:buSzPts val="1956"/>
              <a:buFont typeface="Century Gothic"/>
              <a:buChar char="●"/>
            </a:pPr>
            <a:r>
              <a:rPr lang="en" sz="1955" u="sng">
                <a:solidFill>
                  <a:schemeClr val="hlink"/>
                </a:solidFill>
                <a:latin typeface="Century Gothic"/>
                <a:ea typeface="Century Gothic"/>
                <a:cs typeface="Century Gothic"/>
                <a:sym typeface="Century Gothic"/>
                <a:hlinkClick r:id="rId9"/>
              </a:rPr>
              <a:t>BUY.GSA.GOV</a:t>
            </a:r>
            <a:endParaRPr sz="1955">
              <a:solidFill>
                <a:srgbClr val="38761D"/>
              </a:solidFill>
              <a:latin typeface="Century Gothic"/>
              <a:ea typeface="Century Gothic"/>
              <a:cs typeface="Century Gothic"/>
              <a:sym typeface="Century Gothic"/>
            </a:endParaRPr>
          </a:p>
        </p:txBody>
      </p:sp>
      <p:sp>
        <p:nvSpPr>
          <p:cNvPr id="522" name="Google Shape;522;p70"/>
          <p:cNvSpPr txBox="1"/>
          <p:nvPr/>
        </p:nvSpPr>
        <p:spPr>
          <a:xfrm>
            <a:off x="175300" y="326525"/>
            <a:ext cx="8718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38761D"/>
                </a:solidFill>
              </a:rPr>
              <a:t>Resources and Contacts:</a:t>
            </a:r>
            <a:endParaRPr sz="2500" b="1">
              <a:solidFill>
                <a:srgbClr val="38761D"/>
              </a:solidFill>
            </a:endParaRPr>
          </a:p>
        </p:txBody>
      </p:sp>
      <p:pic>
        <p:nvPicPr>
          <p:cNvPr id="523" name="Google Shape;523;p70" descr="multi-colored grid of emergency/rescue tools"/>
          <p:cNvPicPr preferRelativeResize="0"/>
          <p:nvPr/>
        </p:nvPicPr>
        <p:blipFill>
          <a:blip r:embed="rId10">
            <a:alphaModFix/>
          </a:blip>
          <a:stretch>
            <a:fillRect/>
          </a:stretch>
        </p:blipFill>
        <p:spPr>
          <a:xfrm>
            <a:off x="6445713" y="1325788"/>
            <a:ext cx="2143125" cy="2143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27"/>
        <p:cNvGrpSpPr/>
        <p:nvPr/>
      </p:nvGrpSpPr>
      <p:grpSpPr>
        <a:xfrm>
          <a:off x="0" y="0"/>
          <a:ext cx="0" cy="0"/>
          <a:chOff x="0" y="0"/>
          <a:chExt cx="0" cy="0"/>
        </a:xfrm>
      </p:grpSpPr>
      <p:sp>
        <p:nvSpPr>
          <p:cNvPr id="528" name="Google Shape;528;p71"/>
          <p:cNvSpPr txBox="1">
            <a:spLocks noGrp="1"/>
          </p:cNvSpPr>
          <p:nvPr>
            <p:ph type="title"/>
          </p:nvPr>
        </p:nvSpPr>
        <p:spPr>
          <a:xfrm>
            <a:off x="877798" y="1216152"/>
            <a:ext cx="7388400" cy="2889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dirty="0">
                <a:solidFill>
                  <a:srgbClr val="38761D"/>
                </a:solidFill>
                <a:latin typeface="Helvetica Neue"/>
                <a:ea typeface="Helvetica Neue"/>
                <a:cs typeface="Helvetica Neue"/>
                <a:sym typeface="Helvetica Neue"/>
              </a:rPr>
              <a:t>Questions?</a:t>
            </a:r>
            <a:endParaRPr b="1" dirty="0">
              <a:solidFill>
                <a:srgbClr val="38761D"/>
              </a:solidFill>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192151" y="1585625"/>
            <a:ext cx="4287600" cy="9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900" dirty="0">
                <a:solidFill>
                  <a:srgbClr val="38761D"/>
                </a:solidFill>
                <a:highlight>
                  <a:srgbClr val="FFE599"/>
                </a:highlight>
                <a:latin typeface="Helvetica Neue"/>
                <a:ea typeface="Helvetica Neue"/>
                <a:cs typeface="Helvetica Neue"/>
                <a:sym typeface="Helvetica Neue"/>
              </a:rPr>
              <a:t>Thank You!</a:t>
            </a:r>
            <a:endParaRPr sz="5900" dirty="0">
              <a:solidFill>
                <a:srgbClr val="38761D"/>
              </a:solidFill>
              <a:highlight>
                <a:srgbClr val="FFE599"/>
              </a:highlight>
              <a:latin typeface="Helvetica Neue"/>
              <a:ea typeface="Helvetica Neue"/>
              <a:cs typeface="Helvetica Neue"/>
              <a:sym typeface="Helvetica Neue"/>
            </a:endParaRPr>
          </a:p>
        </p:txBody>
      </p:sp>
      <p:sp>
        <p:nvSpPr>
          <p:cNvPr id="534" name="Google Shape;534;p72"/>
          <p:cNvSpPr txBox="1">
            <a:spLocks noGrp="1"/>
          </p:cNvSpPr>
          <p:nvPr>
            <p:ph type="subTitle" idx="2"/>
          </p:nvPr>
        </p:nvSpPr>
        <p:spPr>
          <a:xfrm>
            <a:off x="924525" y="586430"/>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822">
                <a:solidFill>
                  <a:srgbClr val="38761D"/>
                </a:solidFill>
              </a:rPr>
              <a:t>Office of Integrated Marketing</a:t>
            </a:r>
            <a:endParaRPr sz="822">
              <a:solidFill>
                <a:srgbClr val="38761D"/>
              </a:solidFill>
            </a:endParaRPr>
          </a:p>
        </p:txBody>
      </p:sp>
      <p:pic>
        <p:nvPicPr>
          <p:cNvPr id="535" name="Google Shape;535;p72" descr="acquisition training for the real world logo" title="ATRW logo"/>
          <p:cNvPicPr preferRelativeResize="0"/>
          <p:nvPr/>
        </p:nvPicPr>
        <p:blipFill>
          <a:blip r:embed="rId3">
            <a:alphaModFix/>
          </a:blip>
          <a:stretch>
            <a:fillRect/>
          </a:stretch>
        </p:blipFill>
        <p:spPr>
          <a:xfrm>
            <a:off x="192150" y="4249300"/>
            <a:ext cx="1641225" cy="739000"/>
          </a:xfrm>
          <a:prstGeom prst="rect">
            <a:avLst/>
          </a:prstGeom>
          <a:noFill/>
          <a:ln>
            <a:noFill/>
          </a:ln>
        </p:spPr>
      </p:pic>
      <p:pic>
        <p:nvPicPr>
          <p:cNvPr id="536" name="Google Shape;536;p72" descr="Acquisition Training for the Real World Summer Camp Welcome Logo"/>
          <p:cNvPicPr preferRelativeResize="0"/>
          <p:nvPr/>
        </p:nvPicPr>
        <p:blipFill>
          <a:blip r:embed="rId4">
            <a:alphaModFix/>
          </a:blip>
          <a:stretch>
            <a:fillRect/>
          </a:stretch>
        </p:blipFill>
        <p:spPr>
          <a:xfrm>
            <a:off x="4479800" y="0"/>
            <a:ext cx="4664202"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2"/>
        <p:cNvGrpSpPr/>
        <p:nvPr/>
      </p:nvGrpSpPr>
      <p:grpSpPr>
        <a:xfrm>
          <a:off x="0" y="0"/>
          <a:ext cx="0" cy="0"/>
          <a:chOff x="0" y="0"/>
          <a:chExt cx="0" cy="0"/>
        </a:xfrm>
      </p:grpSpPr>
      <p:sp>
        <p:nvSpPr>
          <p:cNvPr id="175" name="Google Shape;175;p32"/>
          <p:cNvSpPr txBox="1">
            <a:spLocks noGrp="1"/>
          </p:cNvSpPr>
          <p:nvPr>
            <p:ph type="title" idx="4294967295"/>
          </p:nvPr>
        </p:nvSpPr>
        <p:spPr>
          <a:xfrm>
            <a:off x="877798" y="1216152"/>
            <a:ext cx="7388400" cy="2889600"/>
          </a:xfrm>
          <a:prstGeom prst="rect">
            <a:avLst/>
          </a:prstGeom>
        </p:spPr>
        <p:txBody>
          <a:bodyPr spcFirstLastPara="1" wrap="square" lIns="91425" tIns="91425" rIns="91425" bIns="91425" anchor="t" anchorCtr="0">
            <a:normAutofit fontScale="90000"/>
          </a:bodyPr>
          <a:lstStyle/>
          <a:p>
            <a:pPr marL="457200" lvl="0" indent="-331470" algn="l" rtl="0">
              <a:lnSpc>
                <a:spcPct val="115000"/>
              </a:lnSpc>
              <a:spcBef>
                <a:spcPts val="0"/>
              </a:spcBef>
              <a:spcAft>
                <a:spcPts val="0"/>
              </a:spcAft>
              <a:buClr>
                <a:srgbClr val="38761D"/>
              </a:buClr>
              <a:buSzPct val="100000"/>
              <a:buChar char="●"/>
            </a:pPr>
            <a:r>
              <a:rPr lang="en" sz="1800">
                <a:solidFill>
                  <a:srgbClr val="38761D"/>
                </a:solidFill>
              </a:rPr>
              <a:t>Explain what BOA’s are, how they work, and who can use them</a:t>
            </a:r>
            <a:endParaRPr sz="1800">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Discuss the Emergency Acquisition (EA) Basic Ordering Agreements (BOA’s)</a:t>
            </a:r>
            <a:endParaRPr sz="1800">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Review the scope of the EA BOA’s along with the benefits of using them</a:t>
            </a:r>
            <a:endParaRPr sz="1800">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Ordering Process and Example Requirements</a:t>
            </a:r>
            <a:endParaRPr sz="1800">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Summary &amp; Data</a:t>
            </a:r>
            <a:endParaRPr sz="1800">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Q&amp;A</a:t>
            </a:r>
            <a:endParaRPr sz="1800">
              <a:solidFill>
                <a:srgbClr val="38761D"/>
              </a:solidFill>
            </a:endParaRPr>
          </a:p>
          <a:p>
            <a:pPr marL="0" lvl="0" indent="0" algn="l" rtl="0">
              <a:spcBef>
                <a:spcPts val="1000"/>
              </a:spcBef>
              <a:spcAft>
                <a:spcPts val="0"/>
              </a:spcAft>
              <a:buSzPct val="190384"/>
              <a:buNone/>
            </a:pPr>
            <a:endParaRPr sz="520" b="1">
              <a:solidFill>
                <a:srgbClr val="38761D"/>
              </a:solidFill>
              <a:latin typeface="Helvetica Neue"/>
              <a:ea typeface="Helvetica Neue"/>
              <a:cs typeface="Helvetica Neue"/>
              <a:sym typeface="Helvetica Neue"/>
            </a:endParaRPr>
          </a:p>
        </p:txBody>
      </p:sp>
      <p:sp>
        <p:nvSpPr>
          <p:cNvPr id="176" name="Google Shape;176;p32"/>
          <p:cNvSpPr txBox="1"/>
          <p:nvPr/>
        </p:nvSpPr>
        <p:spPr>
          <a:xfrm>
            <a:off x="753650" y="388475"/>
            <a:ext cx="5469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Agenda</a:t>
            </a:r>
            <a:endParaRPr sz="2700" b="1">
              <a:solidFill>
                <a:srgbClr val="38761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0"/>
        <p:cNvGrpSpPr/>
        <p:nvPr/>
      </p:nvGrpSpPr>
      <p:grpSpPr>
        <a:xfrm>
          <a:off x="0" y="0"/>
          <a:ext cx="0" cy="0"/>
          <a:chOff x="0" y="0"/>
          <a:chExt cx="0" cy="0"/>
        </a:xfrm>
      </p:grpSpPr>
      <p:sp>
        <p:nvSpPr>
          <p:cNvPr id="183" name="Google Shape;183;p33"/>
          <p:cNvSpPr txBox="1">
            <a:spLocks noGrp="1"/>
          </p:cNvSpPr>
          <p:nvPr>
            <p:ph type="title" idx="4294967295"/>
          </p:nvPr>
        </p:nvSpPr>
        <p:spPr>
          <a:xfrm>
            <a:off x="877800" y="936424"/>
            <a:ext cx="7388400" cy="3818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1800">
                <a:solidFill>
                  <a:srgbClr val="38761D"/>
                </a:solidFill>
              </a:rPr>
              <a:t>Federal Acquisition Regulations (FAR) 16.703 (emphasis added)</a:t>
            </a:r>
            <a:endParaRPr sz="1800">
              <a:solidFill>
                <a:srgbClr val="38761D"/>
              </a:solidFill>
            </a:endParaRPr>
          </a:p>
          <a:p>
            <a:pPr marL="0" lvl="0" indent="0" algn="l" rtl="0">
              <a:lnSpc>
                <a:spcPct val="115000"/>
              </a:lnSpc>
              <a:spcBef>
                <a:spcPts val="1000"/>
              </a:spcBef>
              <a:spcAft>
                <a:spcPts val="0"/>
              </a:spcAft>
              <a:buNone/>
            </a:pPr>
            <a:r>
              <a:rPr lang="en" sz="1800">
                <a:solidFill>
                  <a:srgbClr val="38761D"/>
                </a:solidFill>
              </a:rPr>
              <a:t>BOA’s are written instruments of understanding, negotiated between an agency, contracting activity, or contracting office and a contractor, that contains (1) terms and clauses applying to future contracts (orders) between the parties during its term, (2) a description, as specific as practicable, of supplies or services to be provided, and (3) methods for pricing, issuing, and delivering future orders under the basic ordering agreement. </a:t>
            </a:r>
            <a:r>
              <a:rPr lang="en" sz="1800" b="1">
                <a:solidFill>
                  <a:srgbClr val="38761D"/>
                </a:solidFill>
              </a:rPr>
              <a:t>A basic ordering agreement is not a contract.</a:t>
            </a:r>
            <a:endParaRPr sz="1800" b="1">
              <a:solidFill>
                <a:srgbClr val="38761D"/>
              </a:solidFill>
            </a:endParaRPr>
          </a:p>
          <a:p>
            <a:pPr marL="0" lvl="0" indent="0" algn="l" rtl="0">
              <a:lnSpc>
                <a:spcPct val="115000"/>
              </a:lnSpc>
              <a:spcBef>
                <a:spcPts val="1000"/>
              </a:spcBef>
              <a:spcAft>
                <a:spcPts val="1000"/>
              </a:spcAft>
              <a:buNone/>
            </a:pPr>
            <a:r>
              <a:rPr lang="en" sz="1800">
                <a:solidFill>
                  <a:srgbClr val="38761D"/>
                </a:solidFill>
              </a:rPr>
              <a:t>BOA’s are effective instruments for </a:t>
            </a:r>
            <a:r>
              <a:rPr lang="en" sz="1800" b="1">
                <a:solidFill>
                  <a:srgbClr val="38761D"/>
                </a:solidFill>
              </a:rPr>
              <a:t>expediting contracting activities for uncertain requirements</a:t>
            </a:r>
            <a:r>
              <a:rPr lang="en" sz="1800">
                <a:solidFill>
                  <a:srgbClr val="38761D"/>
                </a:solidFill>
              </a:rPr>
              <a:t> in which specific quantities, items, and prices are not known at the time of execution of the agreement.</a:t>
            </a:r>
            <a:endParaRPr sz="520" b="1">
              <a:solidFill>
                <a:srgbClr val="38761D"/>
              </a:solidFill>
              <a:latin typeface="Helvetica Neue"/>
              <a:ea typeface="Helvetica Neue"/>
              <a:cs typeface="Helvetica Neue"/>
              <a:sym typeface="Helvetica Neue"/>
            </a:endParaRPr>
          </a:p>
        </p:txBody>
      </p:sp>
      <p:sp>
        <p:nvSpPr>
          <p:cNvPr id="184" name="Google Shape;184;p33"/>
          <p:cNvSpPr txBox="1"/>
          <p:nvPr/>
        </p:nvSpPr>
        <p:spPr>
          <a:xfrm>
            <a:off x="656375" y="388475"/>
            <a:ext cx="5567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Basic Ordering Agreements</a:t>
            </a:r>
            <a:endParaRPr sz="2700" b="1">
              <a:solidFill>
                <a:srgbClr val="38761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8"/>
        <p:cNvGrpSpPr/>
        <p:nvPr/>
      </p:nvGrpSpPr>
      <p:grpSpPr>
        <a:xfrm>
          <a:off x="0" y="0"/>
          <a:ext cx="0" cy="0"/>
          <a:chOff x="0" y="0"/>
          <a:chExt cx="0" cy="0"/>
        </a:xfrm>
      </p:grpSpPr>
      <p:sp>
        <p:nvSpPr>
          <p:cNvPr id="191" name="Google Shape;191;p34"/>
          <p:cNvSpPr txBox="1">
            <a:spLocks noGrp="1"/>
          </p:cNvSpPr>
          <p:nvPr>
            <p:ph type="title" idx="4294967295"/>
          </p:nvPr>
        </p:nvSpPr>
        <p:spPr>
          <a:xfrm>
            <a:off x="877800" y="936424"/>
            <a:ext cx="7388400" cy="3818700"/>
          </a:xfrm>
          <a:prstGeom prst="rect">
            <a:avLst/>
          </a:prstGeom>
        </p:spPr>
        <p:txBody>
          <a:bodyPr spcFirstLastPara="1" wrap="square" lIns="91425" tIns="91425" rIns="91425" bIns="91425" anchor="t" anchorCtr="0">
            <a:normAutofit fontScale="90000"/>
          </a:bodyPr>
          <a:lstStyle/>
          <a:p>
            <a:pPr marL="457200" lvl="0" indent="-331470" algn="l" rtl="0">
              <a:lnSpc>
                <a:spcPct val="115000"/>
              </a:lnSpc>
              <a:spcBef>
                <a:spcPts val="0"/>
              </a:spcBef>
              <a:spcAft>
                <a:spcPts val="0"/>
              </a:spcAft>
              <a:buClr>
                <a:srgbClr val="38761D"/>
              </a:buClr>
              <a:buSzPct val="100000"/>
              <a:buChar char="●"/>
            </a:pPr>
            <a:r>
              <a:rPr lang="en" sz="1800">
                <a:solidFill>
                  <a:srgbClr val="38761D"/>
                </a:solidFill>
              </a:rPr>
              <a:t>BOA’s were initially considered to assist GSA with rapidly procuring supplies and services in support of FEMA. During Acquisition Planning and market research, it became clear these vehicles could also offer value to other Federal agencies in times of emergency.</a:t>
            </a:r>
            <a:endParaRPr sz="1800">
              <a:solidFill>
                <a:srgbClr val="38761D"/>
              </a:solidFill>
            </a:endParaRPr>
          </a:p>
          <a:p>
            <a:pPr marL="914400" lvl="1" indent="-331469" algn="l" rtl="0">
              <a:lnSpc>
                <a:spcPct val="115000"/>
              </a:lnSpc>
              <a:spcBef>
                <a:spcPts val="1000"/>
              </a:spcBef>
              <a:spcAft>
                <a:spcPts val="0"/>
              </a:spcAft>
              <a:buClr>
                <a:srgbClr val="38761D"/>
              </a:buClr>
              <a:buSzPct val="100000"/>
              <a:buChar char="○"/>
            </a:pPr>
            <a:r>
              <a:rPr lang="en" sz="1800">
                <a:solidFill>
                  <a:srgbClr val="38761D"/>
                </a:solidFill>
              </a:rPr>
              <a:t>These BOA’s may be used, free of charge, by </a:t>
            </a:r>
            <a:r>
              <a:rPr lang="en" sz="1800" b="1">
                <a:solidFill>
                  <a:srgbClr val="38761D"/>
                </a:solidFill>
              </a:rPr>
              <a:t>all Federal agencies</a:t>
            </a:r>
            <a:r>
              <a:rPr lang="en" sz="1800">
                <a:solidFill>
                  <a:srgbClr val="38761D"/>
                </a:solidFill>
              </a:rPr>
              <a:t>.</a:t>
            </a:r>
            <a:r>
              <a:rPr lang="en" sz="1800" b="1">
                <a:solidFill>
                  <a:srgbClr val="38761D"/>
                </a:solidFill>
              </a:rPr>
              <a:t> </a:t>
            </a:r>
            <a:endParaRPr sz="1800" b="1">
              <a:solidFill>
                <a:srgbClr val="38761D"/>
              </a:solidFill>
            </a:endParaRPr>
          </a:p>
          <a:p>
            <a:pPr marL="457200" lvl="0" indent="-331470" algn="l" rtl="0">
              <a:lnSpc>
                <a:spcPct val="115000"/>
              </a:lnSpc>
              <a:spcBef>
                <a:spcPts val="1000"/>
              </a:spcBef>
              <a:spcAft>
                <a:spcPts val="0"/>
              </a:spcAft>
              <a:buClr>
                <a:srgbClr val="38761D"/>
              </a:buClr>
              <a:buSzPct val="100000"/>
              <a:buChar char="●"/>
            </a:pPr>
            <a:r>
              <a:rPr lang="en" sz="1800">
                <a:solidFill>
                  <a:srgbClr val="38761D"/>
                </a:solidFill>
              </a:rPr>
              <a:t>GSA executed 19 BOA’s with vendors from diverse industries and locations to ensure FEMA and other Federal agencies would have a pool of experienced and capable vendors to procure commercial supplies and services from in times of emergency.</a:t>
            </a:r>
            <a:endParaRPr sz="1800">
              <a:solidFill>
                <a:srgbClr val="38761D"/>
              </a:solidFill>
            </a:endParaRPr>
          </a:p>
          <a:p>
            <a:pPr marL="914400" lvl="1" indent="-331469" algn="l" rtl="0">
              <a:lnSpc>
                <a:spcPct val="115000"/>
              </a:lnSpc>
              <a:spcBef>
                <a:spcPts val="1000"/>
              </a:spcBef>
              <a:spcAft>
                <a:spcPts val="1000"/>
              </a:spcAft>
              <a:buClr>
                <a:srgbClr val="38761D"/>
              </a:buClr>
              <a:buSzPct val="100000"/>
              <a:buChar char="○"/>
            </a:pPr>
            <a:r>
              <a:rPr lang="en" sz="1800">
                <a:solidFill>
                  <a:srgbClr val="38761D"/>
                </a:solidFill>
              </a:rPr>
              <a:t>Of the 19 BOA’s executed, </a:t>
            </a:r>
            <a:r>
              <a:rPr lang="en" sz="1800" b="1">
                <a:solidFill>
                  <a:srgbClr val="38761D"/>
                </a:solidFill>
              </a:rPr>
              <a:t>15 of the vendors are Small Businesses</a:t>
            </a:r>
            <a:r>
              <a:rPr lang="en" sz="1800">
                <a:solidFill>
                  <a:srgbClr val="38761D"/>
                </a:solidFill>
              </a:rPr>
              <a:t>.</a:t>
            </a:r>
            <a:endParaRPr sz="1800">
              <a:solidFill>
                <a:srgbClr val="38761D"/>
              </a:solidFill>
            </a:endParaRPr>
          </a:p>
        </p:txBody>
      </p:sp>
      <p:sp>
        <p:nvSpPr>
          <p:cNvPr id="192" name="Google Shape;192;p34"/>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GSA’s EA Basic Ordering Agreements</a:t>
            </a:r>
            <a:endParaRPr sz="2700" b="1">
              <a:solidFill>
                <a:srgbClr val="38761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96"/>
        <p:cNvGrpSpPr/>
        <p:nvPr/>
      </p:nvGrpSpPr>
      <p:grpSpPr>
        <a:xfrm>
          <a:off x="0" y="0"/>
          <a:ext cx="0" cy="0"/>
          <a:chOff x="0" y="0"/>
          <a:chExt cx="0" cy="0"/>
        </a:xfrm>
      </p:grpSpPr>
      <p:sp>
        <p:nvSpPr>
          <p:cNvPr id="199" name="Google Shape;199;p35"/>
          <p:cNvSpPr txBox="1">
            <a:spLocks noGrp="1"/>
          </p:cNvSpPr>
          <p:nvPr>
            <p:ph type="title" idx="4294967295"/>
          </p:nvPr>
        </p:nvSpPr>
        <p:spPr>
          <a:xfrm>
            <a:off x="876275" y="988775"/>
            <a:ext cx="7388400" cy="3813000"/>
          </a:xfrm>
          <a:prstGeom prst="rect">
            <a:avLst/>
          </a:prstGeom>
        </p:spPr>
        <p:txBody>
          <a:bodyPr spcFirstLastPara="1" wrap="square" lIns="91425" tIns="91425" rIns="91425" bIns="91425" anchor="t" anchorCtr="0">
            <a:normAutofit fontScale="90000"/>
          </a:bodyPr>
          <a:lstStyle/>
          <a:p>
            <a:pPr marL="457200" lvl="0" indent="-325120" algn="l" rtl="0">
              <a:lnSpc>
                <a:spcPct val="100000"/>
              </a:lnSpc>
              <a:spcBef>
                <a:spcPts val="0"/>
              </a:spcBef>
              <a:spcAft>
                <a:spcPts val="0"/>
              </a:spcAft>
              <a:buClr>
                <a:srgbClr val="38761D"/>
              </a:buClr>
              <a:buSzPts val="1520"/>
              <a:buChar char="●"/>
            </a:pPr>
            <a:r>
              <a:rPr lang="en" sz="1520">
                <a:solidFill>
                  <a:srgbClr val="38761D"/>
                </a:solidFill>
              </a:rPr>
              <a:t>EA BOA’s may be used to rapidly procure just about </a:t>
            </a:r>
            <a:r>
              <a:rPr lang="en" sz="1520" b="1">
                <a:solidFill>
                  <a:srgbClr val="38761D"/>
                </a:solidFill>
              </a:rPr>
              <a:t>any commercial supply or service</a:t>
            </a:r>
            <a:r>
              <a:rPr lang="en" sz="1520">
                <a:solidFill>
                  <a:srgbClr val="38761D"/>
                </a:solidFill>
              </a:rPr>
              <a:t>, so long as the requirement is in support of an emergency.</a:t>
            </a:r>
            <a:endParaRPr sz="1520">
              <a:solidFill>
                <a:srgbClr val="38761D"/>
              </a:solidFill>
            </a:endParaRPr>
          </a:p>
          <a:p>
            <a:pPr marL="914400" lvl="1" indent="-325119" algn="l" rtl="0">
              <a:lnSpc>
                <a:spcPct val="100000"/>
              </a:lnSpc>
              <a:spcBef>
                <a:spcPts val="1000"/>
              </a:spcBef>
              <a:spcAft>
                <a:spcPts val="0"/>
              </a:spcAft>
              <a:buClr>
                <a:srgbClr val="38761D"/>
              </a:buClr>
              <a:buSzPts val="1520"/>
              <a:buChar char="○"/>
            </a:pPr>
            <a:r>
              <a:rPr lang="en" sz="1520">
                <a:solidFill>
                  <a:srgbClr val="38761D"/>
                </a:solidFill>
              </a:rPr>
              <a:t>The EA BOA definition of emergency is broader than that found in the FAR which requires a Presidential declaration. </a:t>
            </a:r>
            <a:endParaRPr sz="1520">
              <a:solidFill>
                <a:srgbClr val="38761D"/>
              </a:solidFill>
            </a:endParaRPr>
          </a:p>
          <a:p>
            <a:pPr marL="914400" lvl="1" indent="-325119" algn="l" rtl="0">
              <a:lnSpc>
                <a:spcPct val="100000"/>
              </a:lnSpc>
              <a:spcBef>
                <a:spcPts val="1000"/>
              </a:spcBef>
              <a:spcAft>
                <a:spcPts val="0"/>
              </a:spcAft>
              <a:buClr>
                <a:srgbClr val="38761D"/>
              </a:buClr>
              <a:buSzPts val="1520"/>
              <a:buChar char="○"/>
            </a:pPr>
            <a:r>
              <a:rPr lang="en" sz="1520">
                <a:solidFill>
                  <a:srgbClr val="38761D"/>
                </a:solidFill>
              </a:rPr>
              <a:t>The term </a:t>
            </a:r>
            <a:r>
              <a:rPr lang="en" sz="1520" b="1">
                <a:solidFill>
                  <a:srgbClr val="38761D"/>
                </a:solidFill>
              </a:rPr>
              <a:t>“Emergency”</a:t>
            </a:r>
            <a:r>
              <a:rPr lang="en" sz="1520">
                <a:solidFill>
                  <a:srgbClr val="38761D"/>
                </a:solidFill>
              </a:rPr>
              <a:t> used within this agreement means events which meet the definition found in FAR 2.101 </a:t>
            </a:r>
            <a:r>
              <a:rPr lang="en" sz="1520" b="1">
                <a:solidFill>
                  <a:srgbClr val="38761D"/>
                </a:solidFill>
              </a:rPr>
              <a:t>OR</a:t>
            </a:r>
            <a:r>
              <a:rPr lang="en" sz="1520">
                <a:solidFill>
                  <a:srgbClr val="38761D"/>
                </a:solidFill>
              </a:rPr>
              <a:t> any situation which, if not corrected immediately, will result in unnecessary expenditure of funds, property damage, personal injury, or interruption of agency functions.  </a:t>
            </a:r>
            <a:endParaRPr sz="1520">
              <a:solidFill>
                <a:srgbClr val="38761D"/>
              </a:solidFill>
            </a:endParaRPr>
          </a:p>
          <a:p>
            <a:pPr marL="457200" lvl="0" indent="-325120" algn="l" rtl="0">
              <a:lnSpc>
                <a:spcPct val="100000"/>
              </a:lnSpc>
              <a:spcBef>
                <a:spcPts val="1000"/>
              </a:spcBef>
              <a:spcAft>
                <a:spcPts val="0"/>
              </a:spcAft>
              <a:buClr>
                <a:srgbClr val="38761D"/>
              </a:buClr>
              <a:buSzPts val="1520"/>
              <a:buChar char="●"/>
            </a:pPr>
            <a:r>
              <a:rPr lang="en" sz="1520">
                <a:solidFill>
                  <a:srgbClr val="38761D"/>
                </a:solidFill>
              </a:rPr>
              <a:t>If a given requirement is determined an emergency by an agency, or a Presidential declaration is made, your requirement for commercial supplies or services is likely within the scope of this BOA.</a:t>
            </a:r>
            <a:endParaRPr sz="1520">
              <a:solidFill>
                <a:srgbClr val="38761D"/>
              </a:solidFill>
            </a:endParaRPr>
          </a:p>
          <a:p>
            <a:pPr marL="914400" lvl="1" indent="-325119" algn="l" rtl="0">
              <a:lnSpc>
                <a:spcPct val="100000"/>
              </a:lnSpc>
              <a:spcBef>
                <a:spcPts val="1000"/>
              </a:spcBef>
              <a:spcAft>
                <a:spcPts val="1000"/>
              </a:spcAft>
              <a:buClr>
                <a:srgbClr val="38761D"/>
              </a:buClr>
              <a:buSzPts val="1520"/>
              <a:buChar char="○"/>
            </a:pPr>
            <a:r>
              <a:rPr lang="en" sz="1520">
                <a:solidFill>
                  <a:srgbClr val="38761D"/>
                </a:solidFill>
              </a:rPr>
              <a:t>Should there be questions about scope or use of these BOA’s, contact the EA BOA Contracting Officer (see Contacts slide).</a:t>
            </a:r>
            <a:endParaRPr sz="1520">
              <a:solidFill>
                <a:srgbClr val="38761D"/>
              </a:solidFill>
            </a:endParaRPr>
          </a:p>
        </p:txBody>
      </p:sp>
      <p:sp>
        <p:nvSpPr>
          <p:cNvPr id="200" name="Google Shape;200;p35"/>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Scope</a:t>
            </a:r>
            <a:endParaRPr sz="2700" b="1">
              <a:solidFill>
                <a:srgbClr val="38761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04"/>
        <p:cNvGrpSpPr/>
        <p:nvPr/>
      </p:nvGrpSpPr>
      <p:grpSpPr>
        <a:xfrm>
          <a:off x="0" y="0"/>
          <a:ext cx="0" cy="0"/>
          <a:chOff x="0" y="0"/>
          <a:chExt cx="0" cy="0"/>
        </a:xfrm>
      </p:grpSpPr>
      <p:sp>
        <p:nvSpPr>
          <p:cNvPr id="207" name="Google Shape;207;p36"/>
          <p:cNvSpPr txBox="1">
            <a:spLocks noGrp="1"/>
          </p:cNvSpPr>
          <p:nvPr>
            <p:ph type="title" idx="4294967295"/>
          </p:nvPr>
        </p:nvSpPr>
        <p:spPr>
          <a:xfrm>
            <a:off x="876275" y="1216125"/>
            <a:ext cx="7388400" cy="26997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38761D"/>
              </a:buClr>
              <a:buSzPts val="1800"/>
              <a:buChar char="●"/>
            </a:pPr>
            <a:r>
              <a:rPr lang="en" sz="1800">
                <a:solidFill>
                  <a:srgbClr val="38761D"/>
                </a:solidFill>
              </a:rPr>
              <a:t>Easy to use</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Flexible to unique situations and buyers</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Competitive without sacrificing quality or time</a:t>
            </a:r>
            <a:endParaRPr sz="1800">
              <a:solidFill>
                <a:srgbClr val="38761D"/>
              </a:solidFill>
            </a:endParaRPr>
          </a:p>
          <a:p>
            <a:pPr marL="457200" lvl="0" indent="-342900" algn="l" rtl="0">
              <a:lnSpc>
                <a:spcPct val="115000"/>
              </a:lnSpc>
              <a:spcBef>
                <a:spcPts val="1000"/>
              </a:spcBef>
              <a:spcAft>
                <a:spcPts val="0"/>
              </a:spcAft>
              <a:buClr>
                <a:srgbClr val="38761D"/>
              </a:buClr>
              <a:buSzPts val="1800"/>
              <a:buChar char="●"/>
            </a:pPr>
            <a:r>
              <a:rPr lang="en" sz="1800">
                <a:solidFill>
                  <a:srgbClr val="38761D"/>
                </a:solidFill>
              </a:rPr>
              <a:t>No price lists or item catalogs</a:t>
            </a:r>
            <a:endParaRPr sz="1800">
              <a:solidFill>
                <a:srgbClr val="38761D"/>
              </a:solidFill>
            </a:endParaRPr>
          </a:p>
          <a:p>
            <a:pPr marL="457200" lvl="0" indent="-342900" algn="l" rtl="0">
              <a:lnSpc>
                <a:spcPct val="115000"/>
              </a:lnSpc>
              <a:spcBef>
                <a:spcPts val="1000"/>
              </a:spcBef>
              <a:spcAft>
                <a:spcPts val="1000"/>
              </a:spcAft>
              <a:buClr>
                <a:srgbClr val="38761D"/>
              </a:buClr>
              <a:buSzPts val="1800"/>
              <a:buChar char="●"/>
            </a:pPr>
            <a:r>
              <a:rPr lang="en" sz="1800">
                <a:solidFill>
                  <a:srgbClr val="38761D"/>
                </a:solidFill>
              </a:rPr>
              <a:t>Rapid solicitation, response, and delivery timeframes</a:t>
            </a:r>
            <a:endParaRPr sz="1800">
              <a:solidFill>
                <a:srgbClr val="38761D"/>
              </a:solidFill>
            </a:endParaRPr>
          </a:p>
        </p:txBody>
      </p:sp>
      <p:sp>
        <p:nvSpPr>
          <p:cNvPr id="208" name="Google Shape;208;p36"/>
          <p:cNvSpPr txBox="1"/>
          <p:nvPr/>
        </p:nvSpPr>
        <p:spPr>
          <a:xfrm>
            <a:off x="656375" y="388475"/>
            <a:ext cx="7828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38761D"/>
                </a:solidFill>
              </a:rPr>
              <a:t>Benefits</a:t>
            </a:r>
            <a:endParaRPr sz="2700" b="1">
              <a:solidFill>
                <a:srgbClr val="38761D"/>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2017</Words>
  <Application>Microsoft Office PowerPoint</Application>
  <PresentationFormat>On-screen Show (16:9)</PresentationFormat>
  <Paragraphs>240</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Century Gothic</vt:lpstr>
      <vt:lpstr>Helvetica Neue</vt:lpstr>
      <vt:lpstr>Arial</vt:lpstr>
      <vt:lpstr>Calibri</vt:lpstr>
      <vt:lpstr>Simple Light</vt:lpstr>
      <vt:lpstr>Emergency Acquisition Survival Skills</vt:lpstr>
      <vt:lpstr>Presenters  </vt:lpstr>
      <vt:lpstr>Office of Acquisition Operations  presented by Reagan Criddle </vt:lpstr>
      <vt:lpstr>Who we are The Office of Acquisition Operations falls under GSA’s Federal Acquisition Service (FAS). FAS’s mission is to provide an exceptional customer experience by delivering best value goods and services through an increasingly digital environment. Who we support Primarily we support other Federal agencies. </vt:lpstr>
      <vt:lpstr>Explain what BOA’s are, how they work, and who can use them Discuss the Emergency Acquisition (EA) Basic Ordering Agreements (BOA’s) Review the scope of the EA BOA’s along with the benefits of using them Ordering Process and Example Requirements Summary &amp; Data Q&amp;A </vt:lpstr>
      <vt:lpstr>Federal Acquisition Regulations (FAR) 16.703 (emphasis added) BOA’s are written instruments of understanding, negotiated between an agency, contracting activity, or contracting office and a contractor, that contains (1) terms and clauses applying to future contracts (orders) between the parties during its term, (2) a description, as specific as practicable, of supplies or services to be provided, and (3) methods for pricing, issuing, and delivering future orders under the basic ordering agreement. A basic ordering agreement is not a contract. BOA’s are effective instruments for expediting contracting activities for uncertain requirements in which specific quantities, items, and prices are not known at the time of execution of the agreement.</vt:lpstr>
      <vt:lpstr>BOA’s were initially considered to assist GSA with rapidly procuring supplies and services in support of FEMA. During Acquisition Planning and market research, it became clear these vehicles could also offer value to other Federal agencies in times of emergency. These BOA’s may be used, free of charge, by all Federal agencies.  GSA executed 19 BOA’s with vendors from diverse industries and locations to ensure FEMA and other Federal agencies would have a pool of experienced and capable vendors to procure commercial supplies and services from in times of emergency. Of the 19 BOA’s executed, 15 of the vendors are Small Businesses.</vt:lpstr>
      <vt:lpstr>EA BOA’s may be used to rapidly procure just about any commercial supply or service, so long as the requirement is in support of an emergency. The EA BOA definition of emergency is broader than that found in the FAR which requires a Presidential declaration.  The term “Emergency” used within this agreement means events which meet the definition found in FAR 2.101 OR any situation which, if not corrected immediately, will result in unnecessary expenditure of funds, property damage, personal injury, or interruption of agency functions.   If a given requirement is determined an emergency by an agency, or a Presidential declaration is made, your requirement for commercial supplies or services is likely within the scope of this BOA. Should there be questions about scope or use of these BOA’s, contact the EA BOA Contracting Officer (see Contacts slide).</vt:lpstr>
      <vt:lpstr>Easy to use Flexible to unique situations and buyers Competitive without sacrificing quality or time No price lists or item catalogs Rapid solicitation, response, and delivery timeframes</vt:lpstr>
      <vt:lpstr>Identification of need Describe/Define requirement Market Research &amp; Acquisition Planning Review &amp; Approval Draft solicitation Review &amp; Approval Publish/distribute solicitation Evaluate quotes/offers  Draft award decision  Review &amp; Approval Send order/contract to awardee for signature CO countersigns award document Distribute award to awardee Publish award notice  </vt:lpstr>
      <vt:lpstr>GSA has already performed the market research, acquisition planning, and responsibility determinations to streamline ordering procedures for users. The BOA was synopsized through SAM.gov and provided fair opportunity. Authorized users may jump right into their solicitations after they have identified their emergency requirement and adequately described their need. Rapid response times, evaluation procedures, and delivery terms are present in the BOA allowing streamlined competition and awards.   </vt:lpstr>
      <vt:lpstr>Example Requirement</vt:lpstr>
      <vt:lpstr>GSA’s EA BOA’s offer a streamlined approach to commercial purchases during emergencies. Any Federal agency can use, free of charge. No price lists or item catalogs The EA BOAs have been used to rapidly purchase meals, COVID test kits, sheltering items, Joint Field Office (JFO) kits, and pandemic kits. Average savings of ~39% in FY23 and ~32% in FY22 Competitive process (&gt;5 quotes received on all GSA solicitations)</vt:lpstr>
      <vt:lpstr>https://www.acquisition.gov/far/part-16#FAR_16_703   A copy of the BOA and Master Contact List of BOA Participants may be found at the link below:  https://www.gsa.gov/governmentwide-initiatives/emergency-response/emergency-acquisition-basic-ordering-agreements  EA BOA Contracting Officers: Reagan Criddle,  312-208-4834, reagan.criddle@gsa.gov Michael Sands, 786-795-3259, michael.sands@gsa.gov </vt:lpstr>
      <vt:lpstr>Questions?</vt:lpstr>
      <vt:lpstr>Office of Customer Accounts and Stakeholder Engagement  presented by Mark King </vt:lpstr>
      <vt:lpstr>Multiple Award Schedule (MAS) Overview MAS Structure and Benefits Purchasing Resources and Support for State and Local Governments Essential Survival Skills:  Survival Skill #1: Cooperative Purchasing Program and Security and Protection Offerings Survival Skill #2: Disaster Purchasing and related products and services Survival Skill #3: Federal Grantee Access To Schedules in Response to Public Health Emergencies </vt:lpstr>
      <vt:lpstr>Why Use a GSA Schedule Contract?</vt:lpstr>
      <vt:lpstr>Indefinite Delivery, Indefinite Quantity (IDIQ) Contracts Five year base period with three, five-year option periods Streamlined procedures to increase acquisition speed Access to small businesses to support socioeconomic goals FAR compliance Pre-qualified/Vetted Contractors Pre-negotiated ceiling prices (determined fair and reasonable) to achieve best value Access to emerging technologies and innovative solutions Price quoted is the price paid (Industrial Funding Fee already included) </vt:lpstr>
      <vt:lpstr>Cooperative Purchasing Program Disaster Purchasing Program Public Health Emergency (PHE) 1122 Program </vt:lpstr>
      <vt:lpstr>Eligible Users The 50 states All counties Municipalities, cities, towns and townships Tribal Governments Public Authorities (Public or Indian Housing agencies under the U.S. Housing Act of 1937) School districts Colleges or any instrumentality thereof </vt:lpstr>
      <vt:lpstr>The Cooperative Purchasing Program allows state, local, and tribal governments to purchase IT, security, and law enforcement products and services offered through specific Schedule contracts. Cooperative Purchasing allows eligible entities to purchase from approved industry partners, at any time, for any reason, using any funds available. </vt:lpstr>
      <vt:lpstr>GSA's Disaster Purchasing Program allows state and local governments to buy supplies and services directly from all GSA Schedules to facilitate disaster preparation, response, or major disaster recovery. Purchases made in support of recovery must be in response to a Stafford Act Presidential declaration. The Federal Emergency Management Agency (FEMA) manages the list of declared disasters  </vt:lpstr>
      <vt:lpstr>Under the GSA PHE program, these non-federal entities are authorized to buy from all Schedules when spending federal grants funds in direct response to PHEs. This authorization was granted by the GSA Administrator in conjunction with the Secretary of Health and Human Services, under section 319 of the Public Health Services Act, codified at 42 U.S.C. § 247d.   </vt:lpstr>
      <vt:lpstr>Survival Skill #1: Cooperative Purchasing Program and the Security and Protection Offerings</vt:lpstr>
      <vt:lpstr>The two authorities for the Cooperative Purchasing program are:  Public Law 107-137: Section 211 of the e-Gov Act of 2002. Public Law 110-248: Local Preparedness Acquisition Act. All fifty (50) states, counties, municipalities, cities, townships, Tribal Governments, Public Authorities (Public or Indian Housing agencies under the U.S. Housing Act of 1937), school districts, and colleges or any instrumental thereof. </vt:lpstr>
      <vt:lpstr>Is the City of Pawnee - Parks and Recreation Department eligible to purchase off of GSA Schedules? Yep “Knope”</vt:lpstr>
      <vt:lpstr>Marine Craft &amp; Equipment Patrol Boats Firefighting &amp; Rescue Equipment Helicopters Alarm/Facility Management Systems &amp; Protective Service Occupations Physical Access Control Systems (PACS) Guard Services UAS (drones) Special Purpose Clothing Law Enforcement  &amp; Security Equipment /Services Body Worn Cameras (BWC) Drug Testing Services </vt:lpstr>
      <vt:lpstr>SIN 812910 - Canine Training, Handling and Caging Products &amp; Services (***including search and rescue)</vt:lpstr>
      <vt:lpstr> </vt:lpstr>
      <vt:lpstr>City of Houston PD H-125 Airbus via Davenport Aviation $7.5M, Delivered December 2020 Honoring Officer Jason Knox</vt:lpstr>
      <vt:lpstr>Survival Skill #2: Disaster Purchasing Program</vt:lpstr>
      <vt:lpstr>Between January 2013 and January 2023, 88.5% of all U.S. counties declared a natural disaster In 2022, the U.S. experienced 18 climate disasters that caused over $1 billion in damage. These 18 weather disasters cost the country ​​$175.2 billion in damage and resulted in 474 fatalities.  Frequency over the past decade: Severe Storms: 99 Tropic Cyclones: 24 Flooding: 17 Droughts: 10 Wildfires: 9</vt:lpstr>
      <vt:lpstr>Top 25 Most Disaster-Prone Counties</vt:lpstr>
      <vt:lpstr>Number of Billion-Dollar+ Climate Disasters in the U.S.</vt:lpstr>
      <vt:lpstr>SCOPE This program authorized State and Local governments’ access to ALL Federal Supply Schedules, when purchasing to facilitate disaster preparation and response or recovery from major disasters  DEFINITIONS Preparedness Response Recovery</vt:lpstr>
      <vt:lpstr>Anything needed to help prepare for, respond to, or recover from an emergency, to include, but not limited to: Cots and Blankets  Water and Meals  Tarps and Plastic Sheeting  Generators  Hygiene kits Debris removal services Temporary shelters and prefabricated structures Emergency lodging services (BPA)</vt:lpstr>
      <vt:lpstr>Customer: Galveston TX What: Debris Removal Services BPA</vt:lpstr>
      <vt:lpstr>Personal Property Donation Customer: City of Baytown, TX What: Kennels via GSAXcess From Who: Lackland AFB in San Antonio</vt:lpstr>
      <vt:lpstr>Survival Skill #3: Public Health Emergencies</vt:lpstr>
      <vt:lpstr>Federal Grantee Access to Schedules in Response to Public Health Emergencies allows access for State &amp; Local government to purchase supplies and services when expending federal grants funds in response to Public Health Emergencies. A public health emergency must be declared by the Secretary of Health and Human Services under section 319 of the Public Health Services Act, codified at 42 U.S.C. § 247d.</vt:lpstr>
      <vt:lpstr>Anything related to resolving a public health crisis to include but not limited to: Personal Protection Equipment (masks, gowns, gloves)  Cleaning supplies   Hand sanitizer Medical equipment</vt:lpstr>
      <vt:lpstr>GSA Local Customer Service Directors GSA State and Local Programs Cooperative Purchasing SINs  Public Health Emergency Declarations              Surplus Federal Property Emergency Lodging Services BPA BUY.GSA.GOV</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Acquisition Survival Skills</dc:title>
  <cp:lastModifiedBy>Kris Niewsiadomy</cp:lastModifiedBy>
  <cp:revision>1</cp:revision>
  <dcterms:modified xsi:type="dcterms:W3CDTF">2024-07-12T20:53:26Z</dcterms:modified>
</cp:coreProperties>
</file>