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5143500" type="screen16x9"/>
  <p:notesSz cx="6858000" cy="9144000"/>
  <p:embeddedFontLst>
    <p:embeddedFont>
      <p:font typeface="Helvetica Neue" panose="020B0604020202020204" charset="0"/>
      <p:regular r:id="rId51"/>
      <p:bold r:id="rId52"/>
      <p:italic r:id="rId53"/>
      <p:boldItalic r:id="rId54"/>
    </p:embeddedFont>
    <p:embeddedFont>
      <p:font typeface="Trebuchet MS" panose="020B0603020202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F1761C-C020-4026-A2A9-ABD0E8C11EB4}">
  <a:tblStyle styleId="{0AF1761C-C020-4026-A2A9-ABD0E8C11EB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6C9FD08-304E-46DD-AACF-A1ECC8DBE7F4}"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6A45492-E01C-4047-BCD5-8B533AD70B9E}"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8"/>
          </a:solidFill>
        </a:fill>
      </a:tcStyle>
    </a:wholeTbl>
    <a:band1H>
      <a:tcTxStyle b="off" i="off"/>
      <a:tcStyle>
        <a:tcBdr/>
        <a:fill>
          <a:solidFill>
            <a:srgbClr val="CACBCE"/>
          </a:solidFill>
        </a:fill>
      </a:tcStyle>
    </a:band1H>
    <a:band2H>
      <a:tcTxStyle b="off" i="off"/>
      <a:tcStyle>
        <a:tcBdr/>
      </a:tcStyle>
    </a:band2H>
    <a:band1V>
      <a:tcTxStyle b="off" i="off"/>
      <a:tcStyle>
        <a:tcBdr/>
        <a:fill>
          <a:solidFill>
            <a:srgbClr val="CACBCE"/>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15" autoAdjust="0"/>
  </p:normalViewPr>
  <p:slideViewPr>
    <p:cSldViewPr snapToGrid="0">
      <p:cViewPr varScale="1">
        <p:scale>
          <a:sx n="158" d="100"/>
          <a:sy n="158" d="100"/>
        </p:scale>
        <p:origin x="264" y="144"/>
      </p:cViewPr>
      <p:guideLst>
        <p:guide orient="horz" pos="1620"/>
        <p:guide pos="2880"/>
      </p:guideLst>
    </p:cSldViewPr>
  </p:slideViewPr>
  <p:outlineViewPr>
    <p:cViewPr>
      <p:scale>
        <a:sx n="33" d="100"/>
        <a:sy n="33" d="100"/>
      </p:scale>
      <p:origin x="0" y="-100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ba.app.cloud.gov/app/#/pb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2896b824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2896b824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731f701a7e_2_1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400">
                <a:solidFill>
                  <a:schemeClr val="dk1"/>
                </a:solidFill>
                <a:latin typeface="Calibri"/>
                <a:ea typeface="Calibri"/>
                <a:cs typeface="Calibri"/>
                <a:sym typeface="Calibri"/>
              </a:rPr>
              <a:t>--------------------------------------------</a:t>
            </a:r>
            <a:endParaRPr sz="1400"/>
          </a:p>
          <a:p>
            <a:pPr marL="0" lvl="0" indent="0" algn="l" rtl="0">
              <a:spcBef>
                <a:spcPts val="0"/>
              </a:spcBef>
              <a:spcAft>
                <a:spcPts val="0"/>
              </a:spcAft>
              <a:buNone/>
            </a:pPr>
            <a:r>
              <a:rPr lang="en" sz="1400">
                <a:solidFill>
                  <a:schemeClr val="dk1"/>
                </a:solidFill>
                <a:latin typeface="Calibri"/>
                <a:ea typeface="Calibri"/>
                <a:cs typeface="Calibri"/>
                <a:sym typeface="Calibri"/>
              </a:rPr>
              <a:t>Difference between the SOW SOO,  and PWS</a:t>
            </a:r>
            <a:endParaRPr sz="1400"/>
          </a:p>
          <a:p>
            <a:pPr marL="0" lvl="0" indent="0" algn="l" rtl="0">
              <a:spcBef>
                <a:spcPts val="0"/>
              </a:spcBef>
              <a:spcAft>
                <a:spcPts val="0"/>
              </a:spcAft>
              <a:buNone/>
            </a:pPr>
            <a:r>
              <a:rPr lang="en" sz="1400">
                <a:solidFill>
                  <a:schemeClr val="dk1"/>
                </a:solidFill>
                <a:latin typeface="Calibri"/>
                <a:ea typeface="Calibri"/>
                <a:cs typeface="Calibri"/>
                <a:sym typeface="Calibri"/>
              </a:rPr>
              <a:t>SOW = defines exactly how and when  the contractor will carry out the  requirement and tasks within</a:t>
            </a:r>
            <a:endParaRPr sz="1400"/>
          </a:p>
          <a:p>
            <a:pPr marL="0" lvl="0" indent="0" algn="l" rtl="0">
              <a:spcBef>
                <a:spcPts val="0"/>
              </a:spcBef>
              <a:spcAft>
                <a:spcPts val="0"/>
              </a:spcAft>
              <a:buNone/>
            </a:pPr>
            <a:r>
              <a:rPr lang="en" sz="1400">
                <a:solidFill>
                  <a:schemeClr val="dk1"/>
                </a:solidFill>
                <a:latin typeface="Calibri"/>
                <a:ea typeface="Calibri"/>
                <a:cs typeface="Calibri"/>
                <a:sym typeface="Calibri"/>
              </a:rPr>
              <a:t>PWS = describes work in terms of  “required outcomes” measurable  results, using clear, precise, and  objective terms</a:t>
            </a:r>
            <a:endParaRPr sz="1400"/>
          </a:p>
          <a:p>
            <a:pPr marL="0" lvl="0" indent="0" algn="l" rtl="0">
              <a:spcBef>
                <a:spcPts val="0"/>
              </a:spcBef>
              <a:spcAft>
                <a:spcPts val="0"/>
              </a:spcAft>
              <a:buNone/>
            </a:pPr>
            <a:r>
              <a:rPr lang="en" sz="1400">
                <a:solidFill>
                  <a:schemeClr val="dk1"/>
                </a:solidFill>
                <a:latin typeface="Calibri"/>
                <a:ea typeface="Calibri"/>
                <a:cs typeface="Calibri"/>
                <a:sym typeface="Calibri"/>
              </a:rPr>
              <a:t>SOO = provides the objectives that  the gov’t is looking to achieve  but does not address the  required tasks the contractor is  to perform</a:t>
            </a:r>
            <a:endParaRPr sz="1400"/>
          </a:p>
        </p:txBody>
      </p:sp>
      <p:sp>
        <p:nvSpPr>
          <p:cNvPr id="317" name="Google Shape;317;g2731f701a7e_2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731f701a7e_2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333333"/>
                </a:solidFill>
              </a:rPr>
              <a:t>The FAR does not define SOW</a:t>
            </a:r>
            <a:endParaRPr sz="1400">
              <a:solidFill>
                <a:srgbClr val="333333"/>
              </a:solidFill>
            </a:endParaRPr>
          </a:p>
          <a:p>
            <a:pPr marL="0" lvl="0" indent="0" algn="l" rtl="0">
              <a:spcBef>
                <a:spcPts val="0"/>
              </a:spcBef>
              <a:spcAft>
                <a:spcPts val="0"/>
              </a:spcAft>
              <a:buNone/>
            </a:pPr>
            <a:r>
              <a:rPr lang="en" sz="1400">
                <a:solidFill>
                  <a:srgbClr val="333333"/>
                </a:solidFill>
              </a:rPr>
              <a:t>SOW describes the work and how to perform</a:t>
            </a:r>
            <a:endParaRPr sz="1400">
              <a:solidFill>
                <a:srgbClr val="333333"/>
              </a:solidFill>
            </a:endParaRPr>
          </a:p>
        </p:txBody>
      </p:sp>
      <p:sp>
        <p:nvSpPr>
          <p:cNvPr id="325" name="Google Shape;325;g2731f701a7e_2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731f701a7e_2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FAR 2.101 Definitions</a:t>
            </a:r>
            <a:endParaRPr sz="1400"/>
          </a:p>
          <a:p>
            <a:pPr marL="0" lvl="0" indent="0" algn="l" rtl="0">
              <a:spcBef>
                <a:spcPts val="0"/>
              </a:spcBef>
              <a:spcAft>
                <a:spcPts val="0"/>
              </a:spcAft>
              <a:buNone/>
            </a:pPr>
            <a:r>
              <a:rPr lang="en" sz="1400"/>
              <a:t>Performance work statement means a statement of work for performance-based acquisitions that describes the required results in clear, specific and objective terms with measurable outcomes.</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Performance-based acquisition (PBA) means an acquisition structured around the results to be achieved as opposed to the manner by which the work is to be performed.</a:t>
            </a:r>
            <a:endParaRPr sz="1400"/>
          </a:p>
        </p:txBody>
      </p:sp>
      <p:sp>
        <p:nvSpPr>
          <p:cNvPr id="335" name="Google Shape;335;g2731f701a7e_2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731f701a7e_2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PWS is proposed from SOO</a:t>
            </a:r>
            <a:endParaRPr sz="1400"/>
          </a:p>
          <a:p>
            <a:pPr marL="0" lvl="0" indent="0" algn="l" rtl="0">
              <a:spcBef>
                <a:spcPts val="0"/>
              </a:spcBef>
              <a:spcAft>
                <a:spcPts val="0"/>
              </a:spcAft>
              <a:buNone/>
            </a:pPr>
            <a:r>
              <a:rPr lang="en" sz="1400"/>
              <a:t>SOO is Gov Document</a:t>
            </a:r>
            <a:endParaRPr sz="1400"/>
          </a:p>
        </p:txBody>
      </p:sp>
      <p:sp>
        <p:nvSpPr>
          <p:cNvPr id="345" name="Google Shape;345;g2731f701a7e_2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731f701a7e_2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g2731f701a7e_2_194: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731f701a7e_2_1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400"/>
              <a:t>SOO = What RESULTS does the government want </a:t>
            </a:r>
            <a:endParaRPr sz="1400"/>
          </a:p>
          <a:p>
            <a:pPr marL="0" lvl="0" indent="0" algn="l" rtl="0">
              <a:spcBef>
                <a:spcPts val="0"/>
              </a:spcBef>
              <a:spcAft>
                <a:spcPts val="0"/>
              </a:spcAft>
              <a:buNone/>
            </a:pPr>
            <a:r>
              <a:rPr lang="en" sz="1400"/>
              <a:t>PWS = WHAT does the  government want </a:t>
            </a:r>
            <a:endParaRPr sz="1400"/>
          </a:p>
          <a:p>
            <a:pPr marL="0" lvl="0" indent="0" algn="l" rtl="0">
              <a:spcBef>
                <a:spcPts val="0"/>
              </a:spcBef>
              <a:spcAft>
                <a:spcPts val="0"/>
              </a:spcAft>
              <a:buNone/>
            </a:pPr>
            <a:r>
              <a:rPr lang="en" sz="1400"/>
              <a:t>SOW = WHAT does the government  want and HOW does it want it  done. (Like a prescription tells  you; what to take, how many to  take, when to take them, and  sometime what to take them with  i.e. food)</a:t>
            </a:r>
            <a:endParaRPr sz="1400"/>
          </a:p>
          <a:p>
            <a:pPr marL="0" lvl="0" indent="0" algn="l" rtl="0">
              <a:spcBef>
                <a:spcPts val="0"/>
              </a:spcBef>
              <a:spcAft>
                <a:spcPts val="0"/>
              </a:spcAft>
              <a:buNone/>
            </a:pPr>
            <a:endParaRPr sz="1400"/>
          </a:p>
          <a:p>
            <a:pPr marL="12700" marR="5080" lvl="0" indent="0" algn="l" rtl="0">
              <a:spcBef>
                <a:spcPts val="0"/>
              </a:spcBef>
              <a:spcAft>
                <a:spcPts val="0"/>
              </a:spcAft>
              <a:buClr>
                <a:schemeClr val="dk1"/>
              </a:buClr>
              <a:buFont typeface="Arial"/>
              <a:buNone/>
            </a:pPr>
            <a:r>
              <a:rPr lang="en" sz="1400"/>
              <a:t>different types of requirement documents that explain the needs of the government.</a:t>
            </a:r>
            <a:endParaRPr sz="1400"/>
          </a:p>
        </p:txBody>
      </p:sp>
      <p:sp>
        <p:nvSpPr>
          <p:cNvPr id="360" name="Google Shape;360;g2731f701a7e_2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731f701a7e_2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g2731f701a7e_2_207: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731f701a7e_2_2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The SOW is designed to describe  what is to be done, but also  how it is to be done. “Here’s  what we want, here’s how you  will do it, and here’s how you’re  going to deliver it.”</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SOW is written to identify the job and  direct the contractor specifically  how to do it “Broadly written”  SOWs are NOT “SOWs”.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A Scope of Work can be broadly  written (Lawn maintenance for the  grounds and golf course), A  Statement of work – Specifies…  (Mow lawn at dusk, using energy  saving equipment, cut golf  locations to 1 inch, all other  areas must be 2.5 inches.</a:t>
            </a:r>
            <a:endParaRPr/>
          </a:p>
          <a:p>
            <a:pPr marL="0" lvl="0" indent="0" algn="l" rtl="0">
              <a:spcBef>
                <a:spcPts val="0"/>
              </a:spcBef>
              <a:spcAft>
                <a:spcPts val="0"/>
              </a:spcAft>
              <a:buNone/>
            </a:pPr>
            <a:endParaRPr/>
          </a:p>
          <a:p>
            <a:pPr marL="0" lvl="0" indent="0" algn="l" rtl="0">
              <a:spcBef>
                <a:spcPts val="0"/>
              </a:spcBef>
              <a:spcAft>
                <a:spcPts val="0"/>
              </a:spcAft>
              <a:buNone/>
            </a:pPr>
            <a:r>
              <a:rPr lang="en" sz="1200">
                <a:solidFill>
                  <a:schemeClr val="dk1"/>
                </a:solidFill>
                <a:latin typeface="Calibri"/>
                <a:ea typeface="Calibri"/>
                <a:cs typeface="Calibri"/>
                <a:sym typeface="Calibri"/>
              </a:rPr>
              <a:t>If your SOW is too broadly written  what you likely have is a PWS  without any performance  standards… your CO will keep  asking “What are you buying?”  “What does DONE look like”?  How will you/COR know that  performance is progressing  well”? How will you measure  good or bad performance”  “What does good/bad  performance look like? “How will  you know the job is well done at  then end?</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a:t>Must vs must not - Have to follow</a:t>
            </a:r>
            <a:endParaRPr/>
          </a:p>
        </p:txBody>
      </p:sp>
      <p:sp>
        <p:nvSpPr>
          <p:cNvPr id="375" name="Google Shape;375;g2731f701a7e_2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731f701a7e_2_2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“Performance-based acquisition  (PBA)” means an acquisition  structured around the results to  be achieved as opposed to the  manner by which the work is to  be performed. (PWS &amp; SOO)</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While SOOs have high level objectives,  “Stop the spread of CODID -19 in  the US to ensure no NEW  infections After 4/15/2020 “,  (This is both an objective and a  performance measure) “Ensure  the continued decline in New  COVID -19 cases”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sz="1200">
                <a:solidFill>
                  <a:schemeClr val="dk1"/>
                </a:solidFill>
                <a:latin typeface="Calibri"/>
                <a:ea typeface="Calibri"/>
                <a:cs typeface="Calibri"/>
                <a:sym typeface="Calibri"/>
              </a:rPr>
              <a:t>PWSs can also have HLOs or  sub-objectives that are often listed as tasks  Test 5000 people per day  (objective and Measure)</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Continuously share progress with  state Public Health officials”  SOWs tell the offerors how to  achieve the HLO “Implement  drive though COVID Testing”</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Use Thermal Thermometers to test  each participant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sz="1200">
                <a:solidFill>
                  <a:schemeClr val="dk1"/>
                </a:solidFill>
                <a:latin typeface="Calibri"/>
                <a:ea typeface="Calibri"/>
                <a:cs typeface="Calibri"/>
                <a:sym typeface="Calibri"/>
              </a:rPr>
              <a:t>37.603  Performance standards.</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 Performance standards  establish the performance level  required by the Government to  meet the contract requirements.  The standards shall be  measurable and structured to  permit an assessment of the  contractor’s performance.</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(b) When offerors propose  performance standards in response to a  SOO, agencies shall evaluate  the proposed standards to  determine if they meet agency  needs.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37.604 Quality assurance  surveillance plans.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sz="1200">
                <a:solidFill>
                  <a:schemeClr val="dk1"/>
                </a:solidFill>
                <a:latin typeface="Calibri"/>
                <a:ea typeface="Calibri"/>
                <a:cs typeface="Calibri"/>
                <a:sym typeface="Calibri"/>
              </a:rPr>
              <a:t>Requirements for quality assurance  and quality assurance  surveillance plans are in subpart  46.4 . The Government may  either prepare the quality  assurance surveillance plan or  require the offerors to submit a  proposed quality assurance  surveillance plan for the  Government’s consideration in  development of the  Government’s plan.</a:t>
            </a:r>
            <a:endParaRPr/>
          </a:p>
        </p:txBody>
      </p:sp>
      <p:sp>
        <p:nvSpPr>
          <p:cNvPr id="384" name="Google Shape;384;g2731f701a7e_2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731f701a7e_2_2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(see 11.002(a) (2) and 11.101);</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11.101 Order of precedence for  requirements documents.</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 Agencies may select from  existing requirements documents,  modify or combine existing  requirements documents, or  create new requirements  documents to meet agency  needs, consistent with the  following order of precedence:</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(1) Documents mandated  for use by law.</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(2) Performance-oriented  documents (e.g., a PWS or SOO). (See  2.101.)</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(3) Detailed design-oriented  documents.</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(4) Standards, specifications  and related publications issued  by the</a:t>
            </a:r>
            <a:endParaRPr/>
          </a:p>
        </p:txBody>
      </p:sp>
      <p:sp>
        <p:nvSpPr>
          <p:cNvPr id="392" name="Google Shape;392;g2731f701a7e_2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6f4f55f5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6f4f55f5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731f701a7e_2_2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SOO is a Government-prepared  document – only requirement doc that  has to be written by the gov.  Think of a SOO and a problem  statement where industry  proposes the solution.</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requires competing contractors to  develop (and submit with their  offer/ proposal) the PWS,  performance metrics and a  measurement plan, and a quality  assurance plan, all of which  should be evaluated before  contract award</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When you write a “broad scope”  or “broad SOW” but aren’t  requiring contractors to respond  with a PWS and other  documents, you are essentially  using the SOO process but have  not bought or required anything  concrete from the vender. </a:t>
            </a:r>
            <a:endParaRPr/>
          </a:p>
        </p:txBody>
      </p:sp>
      <p:sp>
        <p:nvSpPr>
          <p:cNvPr id="400" name="Google Shape;400;g2731f701a7e_2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731f701a7e_2_2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FAR 37.604 authorizes an agency  to require offerors to propose  QASPs as part of their response  to the solicitation (PWS &amp; SOO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When a solicitation requires offerors  to propose a QASP, the  government CO should insert a  caveat indicating “the  government may or may not use  any or all of the proposed QASP,  and may or may not revise the  QASP at any time during  contract performance to reflect  emerging in formation,  performance issues, or priority</a:t>
            </a:r>
            <a:endParaRPr/>
          </a:p>
        </p:txBody>
      </p:sp>
      <p:sp>
        <p:nvSpPr>
          <p:cNvPr id="408" name="Google Shape;408;g2731f701a7e_2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731f701a7e_2_2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FAR 37.604 authorizes an agency  to require offerors to propose  QASPs as part of their response  to the solicitation (PWS &amp; SOO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sz="1200">
                <a:solidFill>
                  <a:schemeClr val="dk1"/>
                </a:solidFill>
                <a:latin typeface="Calibri"/>
                <a:ea typeface="Calibri"/>
                <a:cs typeface="Calibri"/>
                <a:sym typeface="Calibri"/>
              </a:rPr>
              <a:t>When a solicitation requires offerors  to propose a QASP, the  government CO should insert a  caveat indicating “the  government may or may not use  any or all of the proposed QASP,  and may or may not revise the  QASP at any time during  contract performance to reflect  emerging information,  performance issues, or priority</a:t>
            </a:r>
            <a:endParaRPr/>
          </a:p>
        </p:txBody>
      </p:sp>
      <p:sp>
        <p:nvSpPr>
          <p:cNvPr id="416" name="Google Shape;416;g2731f701a7e_2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731f701a7e_2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g2731f701a7e_2_254: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731f701a7e_2_2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Presenter</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2020-03-12 14:26:25</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Each document can incorporate some  aspects of another other. I like to  think of a PWS as a SOO with  Specifications.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SOO and PWS will need measurement  standards/criteria- HOW will the  government know/confirm that  the RESULTs have been  achieved, how will the contractor  prove that the results have been  achieved or that it performed  WHAT the government asked it  too? Recurring reports and  status meetings are not  “specific tasks” </a:t>
            </a:r>
            <a:endParaRPr/>
          </a:p>
        </p:txBody>
      </p:sp>
      <p:sp>
        <p:nvSpPr>
          <p:cNvPr id="430" name="Google Shape;430;g2731f701a7e_2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731f701a7e_2_2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Presenter</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2020-03-12 14:26:25</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Each document can incorporate some  aspects of another other. I like to  think of a PWS as a SOO with  Specifications.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SOO and PWS will need measurement  standards/criteria- HOW will the  government know/confirm that  the RESULTs have been  achieved, how will the contractor  prove that the results have been  achieved or that it performed  WHAT the government asked it  too?</a:t>
            </a:r>
            <a:endParaRPr/>
          </a:p>
        </p:txBody>
      </p:sp>
      <p:sp>
        <p:nvSpPr>
          <p:cNvPr id="440" name="Google Shape;440;g2731f701a7e_2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731f701a7e_2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g2731f701a7e_2_276: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731f701a7e_2_2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g2731f701a7e_2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731f701a7e_2_2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g2731f701a7e_2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731f701a7e_2_2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Presenter</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2020-03-12 14:26:26</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37.603 Performance standards.</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 Performance standards  establish the performance level  required by the Government to  meet the contract requirements.  The standards shall be  measurable and structured to  permit an assessment of the  contractor’s performance.</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(b) When offerors propose  performance standards in response to a  SOO, agencies shall evaluate  the proposed standards to  determine if they meet agency  needs. 37.604 Quality assurance  surveillance plans.</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Requirements for quality assurance  and quality assurance  surveillance plans are in subpart  46.4 . The Government may  either prepare the quality  assurance surveillance plan or  require the offerors to submit a  proposed quality assurance  surveillance plan for the  Government’s consideration in  development of the  Government’s plan.</a:t>
            </a:r>
            <a:endParaRPr/>
          </a:p>
        </p:txBody>
      </p:sp>
      <p:sp>
        <p:nvSpPr>
          <p:cNvPr id="470" name="Google Shape;470;g2731f701a7e_2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731f701a7e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2731f701a7e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731f701a7e_2_2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Describe constraints - assumptions… BUT also ask vendors what assumptions they are making as well on their proposal</a:t>
            </a:r>
            <a:endParaRPr/>
          </a:p>
        </p:txBody>
      </p:sp>
      <p:sp>
        <p:nvSpPr>
          <p:cNvPr id="478" name="Google Shape;478;g2731f701a7e_2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731f701a7e_2_3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Presenter</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2020-03-12 14:26:26</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When a contract is awarded, the  PWS is usually incorporated and  becomes legally binding upon  the contractor and the U.S.  Government.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It provides an objective measure so  that both the U.S. Government  and the contractor will know  when increments of work are  completed and payments are  justified. This enables FFP clins  or a FFP contract with progress  payments. </a:t>
            </a:r>
            <a:endParaRPr/>
          </a:p>
        </p:txBody>
      </p:sp>
      <p:sp>
        <p:nvSpPr>
          <p:cNvPr id="485" name="Google Shape;485;g2731f701a7e_2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731f701a7e_2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g2731f701a7e_2_311: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731f701a7e_2_315: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2731f701a7e_2_315:notes"/>
          <p:cNvSpPr txBox="1">
            <a:spLocks noGrp="1"/>
          </p:cNvSpPr>
          <p:nvPr>
            <p:ph type="body" idx="1"/>
          </p:nvPr>
        </p:nvSpPr>
        <p:spPr>
          <a:xfrm>
            <a:off x="914814" y="4343713"/>
            <a:ext cx="5028525" cy="411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g2731f701a7e_2_315:notes"/>
          <p:cNvSpPr txBox="1">
            <a:spLocks noGrp="1"/>
          </p:cNvSpPr>
          <p:nvPr>
            <p:ph type="sldNum" idx="12"/>
          </p:nvPr>
        </p:nvSpPr>
        <p:spPr>
          <a:xfrm>
            <a:off x="3886407" y="8687426"/>
            <a:ext cx="2971575" cy="45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Times New Roman"/>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731f701a7e_2_323:notes"/>
          <p:cNvSpPr txBox="1">
            <a:spLocks noGrp="1"/>
          </p:cNvSpPr>
          <p:nvPr>
            <p:ph type="body" idx="1"/>
          </p:nvPr>
        </p:nvSpPr>
        <p:spPr>
          <a:xfrm>
            <a:off x="685800" y="4400550"/>
            <a:ext cx="5486400" cy="36004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506" name="Google Shape;506;g2731f701a7e_2_3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731f701a7e_2_329:notes"/>
          <p:cNvSpPr txBox="1">
            <a:spLocks noGrp="1"/>
          </p:cNvSpPr>
          <p:nvPr>
            <p:ph type="body" idx="1"/>
          </p:nvPr>
        </p:nvSpPr>
        <p:spPr>
          <a:xfrm>
            <a:off x="685800" y="4400549"/>
            <a:ext cx="5486400" cy="3600400"/>
          </a:xfrm>
          <a:prstGeom prst="rect">
            <a:avLst/>
          </a:prstGeom>
          <a:noFill/>
          <a:ln>
            <a:noFill/>
          </a:ln>
        </p:spPr>
        <p:txBody>
          <a:bodyPr spcFirstLastPara="1" wrap="square" lIns="96675" tIns="48325" rIns="96675" bIns="48325" anchor="t" anchorCtr="0">
            <a:noAutofit/>
          </a:bodyPr>
          <a:lstStyle/>
          <a:p>
            <a:pPr marL="0" lvl="0" indent="0" algn="l" rtl="0">
              <a:lnSpc>
                <a:spcPct val="100000"/>
              </a:lnSpc>
              <a:spcBef>
                <a:spcPts val="0"/>
              </a:spcBef>
              <a:spcAft>
                <a:spcPts val="0"/>
              </a:spcAft>
              <a:buSzPts val="1400"/>
              <a:buNone/>
            </a:pPr>
            <a:endParaRPr/>
          </a:p>
        </p:txBody>
      </p:sp>
      <p:sp>
        <p:nvSpPr>
          <p:cNvPr id="512" name="Google Shape;512;g2731f701a7e_2_3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731f701a7e_2_334:notes"/>
          <p:cNvSpPr>
            <a:spLocks noGrp="1" noRot="1" noChangeAspect="1"/>
          </p:cNvSpPr>
          <p:nvPr>
            <p:ph type="sldImg" idx="2"/>
          </p:nvPr>
        </p:nvSpPr>
        <p:spPr>
          <a:xfrm>
            <a:off x="729258" y="1143000"/>
            <a:ext cx="5399550" cy="3085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2731f701a7e_2_334:notes"/>
          <p:cNvSpPr txBox="1">
            <a:spLocks noGrp="1"/>
          </p:cNvSpPr>
          <p:nvPr>
            <p:ph type="body" idx="1"/>
          </p:nvPr>
        </p:nvSpPr>
        <p:spPr>
          <a:xfrm>
            <a:off x="685800" y="4400550"/>
            <a:ext cx="5486400" cy="360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g2731f701a7e_2_334:notes"/>
          <p:cNvSpPr txBox="1">
            <a:spLocks noGrp="1"/>
          </p:cNvSpPr>
          <p:nvPr>
            <p:ph type="sldNum" idx="12"/>
          </p:nvPr>
        </p:nvSpPr>
        <p:spPr>
          <a:xfrm>
            <a:off x="3884613" y="8685213"/>
            <a:ext cx="2971575" cy="45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300"/>
              <a:buFont typeface="Arial"/>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731f701a7e_2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2731f701a7e_2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300">
                <a:latin typeface="Calibri"/>
                <a:ea typeface="Calibri"/>
                <a:cs typeface="Calibri"/>
                <a:sym typeface="Calibri"/>
              </a:rPr>
              <a:t>eBuy Open </a:t>
            </a:r>
            <a:endParaRPr sz="1300">
              <a:latin typeface="Calibri"/>
              <a:ea typeface="Calibri"/>
              <a:cs typeface="Calibri"/>
              <a:sym typeface="Calibri"/>
            </a:endParaRPr>
          </a:p>
          <a:p>
            <a:pPr marL="0" lvl="0" indent="0" algn="l" rtl="0">
              <a:lnSpc>
                <a:spcPct val="100000"/>
              </a:lnSpc>
              <a:spcBef>
                <a:spcPts val="0"/>
              </a:spcBef>
              <a:spcAft>
                <a:spcPts val="0"/>
              </a:spcAft>
              <a:buNone/>
            </a:pPr>
            <a:r>
              <a:rPr lang="en" sz="1300">
                <a:solidFill>
                  <a:srgbClr val="333333"/>
                </a:solidFill>
                <a:highlight>
                  <a:srgbClr val="FFFFFF"/>
                </a:highlight>
                <a:latin typeface="Calibri"/>
                <a:ea typeface="Calibri"/>
                <a:cs typeface="Calibri"/>
                <a:sym typeface="Calibri"/>
              </a:rPr>
              <a:t>RFQ1362167 Narcotic and Explosive Dog Services for Sierra Army Depot Herlong, CA Department of the Army  </a:t>
            </a:r>
            <a:endParaRPr sz="1300">
              <a:solidFill>
                <a:srgbClr val="333333"/>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None/>
            </a:pPr>
            <a:r>
              <a:rPr lang="en" sz="1300">
                <a:solidFill>
                  <a:srgbClr val="333333"/>
                </a:solidFill>
                <a:highlight>
                  <a:srgbClr val="FFFFFF"/>
                </a:highlight>
                <a:latin typeface="Calibri"/>
                <a:ea typeface="Calibri"/>
                <a:cs typeface="Calibri"/>
                <a:sym typeface="Calibri"/>
              </a:rPr>
              <a:t>and </a:t>
            </a:r>
            <a:r>
              <a:rPr lang="en" sz="1300">
                <a:solidFill>
                  <a:srgbClr val="202124"/>
                </a:solidFill>
                <a:highlight>
                  <a:srgbClr val="FFFFFF"/>
                </a:highlight>
                <a:latin typeface="Calibri"/>
                <a:ea typeface="Calibri"/>
                <a:cs typeface="Calibri"/>
                <a:sym typeface="Calibri"/>
              </a:rPr>
              <a:t>RFQ1367416 AMIS, Zebra and Quagga Mussel Canine Detection</a:t>
            </a:r>
            <a:endParaRPr sz="1300">
              <a:solidFill>
                <a:srgbClr val="333333"/>
              </a:solidFill>
              <a:highlight>
                <a:srgbClr val="FFFFFF"/>
              </a:highlight>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731f701a7e_2_3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Presenter</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2020-03-12 14:26:26</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Use of any and either. These words  imply a choice in what needs to  be done</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contractually. Unless the intent is   to give the contractor a choice,  specify the true intent. For  instance, the word any means a  limited number selected at the  discretion of the reader  (contractor). The statement,  “mow any areas over....” can  mean any of the areas selected  by the contractor, while “mow  areas over..” means every area  spelled out in the requirements.  The word either implies a choice  between two options. For  instance, “clean glass on either  side” is incorrect if the intent is to  require the contractor to clean  both sides of the glass.</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2. Use of and, or, and/or, and etc.  Use and if both conditions are  true, and or if only one of the  conditions is true. Avoid using  and/or, because using those two  words together creates  ambiguity. That is, they may be  intended to indicate that both  conditions are true or that only  one is true, and it is unknown  which of the two cases is  intended. Avoid the use of etc.  because the reader may not be  aware of what constitutes of the  subset of etc.</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3. Minimize as shown or as specified  herein to generally refer to other  parts of the PWS or other  documents. Make explicit  references to a page or  paragraph.</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4. Avoid:</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as required  as applicable</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as necessary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These words leave too much  discretion to the contractor. If you have  to use these, explain the specific  circumstances under which an  action would be applicable,  required, or necessary. Is it the  contractor or the government  who determines it something is  applicable, required, or  necessary.</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5. Avoid qualifying phrases to modify  the actions of the contractor.  PWS requirements must be  definitive and clearly stated.  These are ambiguous:</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as approved by		to the satisfaction  of			in the opinion of</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at the discretion of		unless otherwise  directed by		insofar as possible  to all intents and purposes	pending future development</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t>
            </a:r>
            <a:endParaRPr/>
          </a:p>
        </p:txBody>
      </p:sp>
      <p:sp>
        <p:nvSpPr>
          <p:cNvPr id="532" name="Google Shape;532;g2731f701a7e_2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731f701a7e_2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2731f701a7e_2_357:notes"/>
          <p:cNvSpPr txBox="1">
            <a:spLocks noGrp="1"/>
          </p:cNvSpPr>
          <p:nvPr>
            <p:ph type="body" idx="1"/>
          </p:nvPr>
        </p:nvSpPr>
        <p:spPr>
          <a:xfrm>
            <a:off x="685800" y="4400550"/>
            <a:ext cx="5486400" cy="360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1" name="Google Shape;541;g2731f701a7e_2_357:notes"/>
          <p:cNvSpPr txBox="1">
            <a:spLocks noGrp="1"/>
          </p:cNvSpPr>
          <p:nvPr>
            <p:ph type="sldNum" idx="12"/>
          </p:nvPr>
        </p:nvSpPr>
        <p:spPr>
          <a:xfrm>
            <a:off x="3884613" y="8685213"/>
            <a:ext cx="2971575" cy="45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300"/>
              <a:buFont typeface="Arial"/>
              <a:buNone/>
            </a:pPr>
            <a:fld id="{00000000-1234-1234-1234-123412341234}" type="slidenum">
              <a:rPr lang="en"/>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731f701a7e_2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2731f701a7e_2_73: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731f701a7e_2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6" name="Google Shape;546;g2731f701a7e_2_363: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731f701a7e_2_367: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g2731f701a7e_2_367:notes"/>
          <p:cNvSpPr txBox="1">
            <a:spLocks noGrp="1"/>
          </p:cNvSpPr>
          <p:nvPr>
            <p:ph type="body" idx="1"/>
          </p:nvPr>
        </p:nvSpPr>
        <p:spPr>
          <a:xfrm>
            <a:off x="914814" y="4343713"/>
            <a:ext cx="5028445" cy="411372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700"/>
              <a:buFont typeface="Calibri"/>
              <a:buNone/>
            </a:pPr>
            <a:r>
              <a:rPr lang="en" sz="1700" b="1">
                <a:solidFill>
                  <a:srgbClr val="000000"/>
                </a:solidFill>
                <a:latin typeface="Calibri"/>
                <a:ea typeface="Calibri"/>
                <a:cs typeface="Calibri"/>
                <a:sym typeface="Calibri"/>
              </a:rPr>
              <a:t>Requirements are set forth in clear, specific, and objective terms with measurable outcomes</a:t>
            </a:r>
            <a:endParaRPr sz="1700" b="1">
              <a:solidFill>
                <a:srgbClr val="000000"/>
              </a:solidFill>
              <a:latin typeface="Calibri"/>
              <a:ea typeface="Calibri"/>
              <a:cs typeface="Calibri"/>
              <a:sym typeface="Calibri"/>
            </a:endParaRPr>
          </a:p>
          <a:p>
            <a:pPr marL="0" lvl="0" indent="0" algn="l" rtl="0">
              <a:lnSpc>
                <a:spcPct val="115000"/>
              </a:lnSpc>
              <a:spcBef>
                <a:spcPts val="1000"/>
              </a:spcBef>
              <a:spcAft>
                <a:spcPts val="0"/>
              </a:spcAft>
              <a:buClr>
                <a:srgbClr val="000000"/>
              </a:buClr>
              <a:buSzPts val="1700"/>
              <a:buFont typeface="Calibri"/>
              <a:buNone/>
            </a:pPr>
            <a:r>
              <a:rPr lang="en" sz="1700" b="1">
                <a:solidFill>
                  <a:srgbClr val="000000"/>
                </a:solidFill>
                <a:latin typeface="Calibri"/>
                <a:ea typeface="Calibri"/>
                <a:cs typeface="Calibri"/>
                <a:sym typeface="Calibri"/>
              </a:rPr>
              <a:t>Does not state HOW the work is to be performed or have a broad and imprecise statement of work</a:t>
            </a:r>
            <a:endParaRPr sz="1700" b="1">
              <a:solidFill>
                <a:srgbClr val="000000"/>
              </a:solidFill>
              <a:latin typeface="Calibri"/>
              <a:ea typeface="Calibri"/>
              <a:cs typeface="Calibri"/>
              <a:sym typeface="Calibri"/>
            </a:endParaRPr>
          </a:p>
          <a:p>
            <a:pPr marL="0" lvl="0" indent="0" algn="l" rtl="0">
              <a:lnSpc>
                <a:spcPct val="115000"/>
              </a:lnSpc>
              <a:spcBef>
                <a:spcPts val="1000"/>
              </a:spcBef>
              <a:spcAft>
                <a:spcPts val="1000"/>
              </a:spcAft>
              <a:buClr>
                <a:srgbClr val="000000"/>
              </a:buClr>
              <a:buSzPts val="1700"/>
              <a:buFont typeface="Calibri"/>
              <a:buNone/>
            </a:pPr>
            <a:r>
              <a:rPr lang="en" sz="1700" b="1">
                <a:solidFill>
                  <a:srgbClr val="000000"/>
                </a:solidFill>
                <a:latin typeface="Calibri"/>
                <a:ea typeface="Calibri"/>
                <a:cs typeface="Calibri"/>
                <a:sym typeface="Calibri"/>
              </a:rPr>
              <a:t>Use of the word "acquisition" rather than "contracting" reflects the broader scope (from mission planning through contract closeout) and the broader community (including program offices) that are a necessary part of the process.</a:t>
            </a:r>
            <a:endParaRPr sz="1100" b="1">
              <a:solidFill>
                <a:srgbClr val="000000"/>
              </a:solidFill>
              <a:latin typeface="Calibri"/>
              <a:ea typeface="Calibri"/>
              <a:cs typeface="Calibri"/>
              <a:sym typeface="Calibri"/>
            </a:endParaRPr>
          </a:p>
        </p:txBody>
      </p:sp>
      <p:sp>
        <p:nvSpPr>
          <p:cNvPr id="552" name="Google Shape;552;g2731f701a7e_2_367:notes"/>
          <p:cNvSpPr txBox="1">
            <a:spLocks noGrp="1"/>
          </p:cNvSpPr>
          <p:nvPr>
            <p:ph type="sldNum" idx="12"/>
          </p:nvPr>
        </p:nvSpPr>
        <p:spPr>
          <a:xfrm>
            <a:off x="3886408" y="8687426"/>
            <a:ext cx="2971660" cy="456459"/>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Clr>
                <a:schemeClr val="dk1"/>
              </a:buClr>
              <a:buSzPts val="1200"/>
              <a:buFont typeface="Times New Roman"/>
              <a:buNone/>
            </a:pPr>
            <a:fld id="{00000000-1234-1234-1234-123412341234}" type="slidenum">
              <a:rPr lang="en"/>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731f701a7e_2_375: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2731f701a7e_2_375:notes"/>
          <p:cNvSpPr txBox="1">
            <a:spLocks noGrp="1"/>
          </p:cNvSpPr>
          <p:nvPr>
            <p:ph type="body" idx="1"/>
          </p:nvPr>
        </p:nvSpPr>
        <p:spPr>
          <a:xfrm>
            <a:off x="914814" y="4343713"/>
            <a:ext cx="5028445" cy="4113724"/>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200"/>
              <a:buFont typeface="Calibri"/>
              <a:buNone/>
            </a:pPr>
            <a:endParaRPr/>
          </a:p>
        </p:txBody>
      </p:sp>
      <p:sp>
        <p:nvSpPr>
          <p:cNvPr id="561" name="Google Shape;561;g2731f701a7e_2_375:notes"/>
          <p:cNvSpPr txBox="1">
            <a:spLocks noGrp="1"/>
          </p:cNvSpPr>
          <p:nvPr>
            <p:ph type="sldNum" idx="12"/>
          </p:nvPr>
        </p:nvSpPr>
        <p:spPr>
          <a:xfrm>
            <a:off x="3886408" y="8687426"/>
            <a:ext cx="2971660" cy="456459"/>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Clr>
                <a:schemeClr val="dk1"/>
              </a:buClr>
              <a:buSzPts val="1200"/>
              <a:buFont typeface="Times New Roman"/>
              <a:buNone/>
            </a:pPr>
            <a:fld id="{00000000-1234-1234-1234-123412341234}" type="slidenum">
              <a:rPr lang="en"/>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731f701a7e_2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g2731f701a7e_2_386:notes"/>
          <p:cNvSpPr txBox="1">
            <a:spLocks noGrp="1"/>
          </p:cNvSpPr>
          <p:nvPr>
            <p:ph type="body" idx="1"/>
          </p:nvPr>
        </p:nvSpPr>
        <p:spPr>
          <a:xfrm>
            <a:off x="685800" y="4400549"/>
            <a:ext cx="5486322" cy="3600688"/>
          </a:xfrm>
          <a:prstGeom prst="rect">
            <a:avLst/>
          </a:prstGeom>
          <a:noFill/>
          <a:ln>
            <a:noFill/>
          </a:ln>
        </p:spPr>
        <p:txBody>
          <a:bodyPr spcFirstLastPara="1" wrap="square" lIns="93450" tIns="93450" rIns="93450" bIns="93450" anchor="ctr" anchorCtr="0">
            <a:noAutofit/>
          </a:bodyPr>
          <a:lstStyle/>
          <a:p>
            <a:pPr marL="0" lvl="0" indent="0" algn="l" rtl="0">
              <a:spcBef>
                <a:spcPts val="0"/>
              </a:spcBef>
              <a:spcAft>
                <a:spcPts val="0"/>
              </a:spcAft>
              <a:buClr>
                <a:schemeClr val="dk1"/>
              </a:buClr>
              <a:buSzPts val="1400"/>
              <a:buFont typeface="Calibri"/>
              <a:buNone/>
            </a:pPr>
            <a:endParaRPr sz="1400"/>
          </a:p>
        </p:txBody>
      </p:sp>
      <p:sp>
        <p:nvSpPr>
          <p:cNvPr id="573" name="Google Shape;573;g2731f701a7e_2_386:notes"/>
          <p:cNvSpPr txBox="1">
            <a:spLocks noGrp="1"/>
          </p:cNvSpPr>
          <p:nvPr>
            <p:ph type="sldNum" idx="12"/>
          </p:nvPr>
        </p:nvSpPr>
        <p:spPr>
          <a:xfrm>
            <a:off x="3884613" y="8685214"/>
            <a:ext cx="2971660" cy="458816"/>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731f701a7e_2_393: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g2731f701a7e_2_393:notes"/>
          <p:cNvSpPr txBox="1">
            <a:spLocks noGrp="1"/>
          </p:cNvSpPr>
          <p:nvPr>
            <p:ph type="body" idx="1"/>
          </p:nvPr>
        </p:nvSpPr>
        <p:spPr>
          <a:xfrm>
            <a:off x="914814" y="4343713"/>
            <a:ext cx="5028445" cy="4113724"/>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200"/>
              <a:buFont typeface="Calibri"/>
              <a:buNone/>
            </a:pPr>
            <a:endParaRPr/>
          </a:p>
        </p:txBody>
      </p:sp>
      <p:sp>
        <p:nvSpPr>
          <p:cNvPr id="581" name="Google Shape;581;g2731f701a7e_2_393:notes"/>
          <p:cNvSpPr txBox="1">
            <a:spLocks noGrp="1"/>
          </p:cNvSpPr>
          <p:nvPr>
            <p:ph type="sldNum" idx="12"/>
          </p:nvPr>
        </p:nvSpPr>
        <p:spPr>
          <a:xfrm>
            <a:off x="3886408" y="8687426"/>
            <a:ext cx="2971660" cy="456459"/>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Clr>
                <a:schemeClr val="dk1"/>
              </a:buClr>
              <a:buSzPts val="1200"/>
              <a:buFont typeface="Times New Roman"/>
              <a:buNone/>
            </a:pPr>
            <a:fld id="{00000000-1234-1234-1234-123412341234}" type="slidenum">
              <a:rPr lang="en"/>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731f701a7e_2_403:notes"/>
          <p:cNvSpPr txBox="1">
            <a:spLocks noGrp="1"/>
          </p:cNvSpPr>
          <p:nvPr>
            <p:ph type="sldNum" idx="12"/>
          </p:nvPr>
        </p:nvSpPr>
        <p:spPr>
          <a:xfrm>
            <a:off x="3886409" y="8687424"/>
            <a:ext cx="2971367" cy="456459"/>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 sz="1200" b="1" i="0" u="none" strike="noStrike" cap="none">
                <a:solidFill>
                  <a:srgbClr val="000000"/>
                </a:solidFill>
                <a:latin typeface="Times New Roman"/>
                <a:ea typeface="Times New Roman"/>
                <a:cs typeface="Times New Roman"/>
                <a:sym typeface="Times New Roman"/>
              </a:rPr>
              <a:t>45</a:t>
            </a:fld>
            <a:endParaRPr sz="1200" b="1" i="0" u="none" strike="noStrike" cap="none">
              <a:solidFill>
                <a:srgbClr val="000000"/>
              </a:solidFill>
              <a:latin typeface="Times New Roman"/>
              <a:ea typeface="Times New Roman"/>
              <a:cs typeface="Times New Roman"/>
              <a:sym typeface="Times New Roman"/>
            </a:endParaRPr>
          </a:p>
        </p:txBody>
      </p:sp>
      <p:sp>
        <p:nvSpPr>
          <p:cNvPr id="591" name="Google Shape;591;g2731f701a7e_2_403:notes"/>
          <p:cNvSpPr>
            <a:spLocks noGrp="1" noRot="1" noChangeAspect="1"/>
          </p:cNvSpPr>
          <p:nvPr>
            <p:ph type="sldImg" idx="2"/>
          </p:nvPr>
        </p:nvSpPr>
        <p:spPr>
          <a:xfrm>
            <a:off x="1181100" y="376238"/>
            <a:ext cx="4462463" cy="25114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2" name="Google Shape;592;g2731f701a7e_2_403:notes"/>
          <p:cNvSpPr txBox="1">
            <a:spLocks noGrp="1"/>
          </p:cNvSpPr>
          <p:nvPr>
            <p:ph type="body" idx="1"/>
          </p:nvPr>
        </p:nvSpPr>
        <p:spPr>
          <a:xfrm>
            <a:off x="413881" y="2947613"/>
            <a:ext cx="6074561" cy="5912448"/>
          </a:xfrm>
          <a:prstGeom prst="rect">
            <a:avLst/>
          </a:prstGeom>
          <a:noFill/>
          <a:ln>
            <a:noFill/>
          </a:ln>
        </p:spPr>
        <p:txBody>
          <a:bodyPr spcFirstLastPara="1" wrap="square" lIns="93325" tIns="46650" rIns="93325" bIns="46650" anchor="t" anchorCtr="0">
            <a:noAutofit/>
          </a:bodyPr>
          <a:lstStyle/>
          <a:p>
            <a:pPr marL="0" marR="0" lvl="0" indent="0" algn="l" rtl="0">
              <a:spcBef>
                <a:spcPts val="400"/>
              </a:spcBef>
              <a:spcAft>
                <a:spcPts val="0"/>
              </a:spcAft>
              <a:buClr>
                <a:schemeClr val="dk1"/>
              </a:buClr>
              <a:buSzPts val="1200"/>
              <a:buFont typeface="Arial"/>
              <a:buNone/>
            </a:pPr>
            <a:endParaRPr>
              <a:latin typeface="Times New Roman"/>
              <a:ea typeface="Times New Roman"/>
              <a:cs typeface="Times New Roman"/>
              <a:sym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731f701a7e_2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5" name="Google Shape;605;g2731f701a7e_2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2896b82493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22896b8249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22896b82493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22896b82493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731f701a7e_2_82: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2731f701a7e_2_82:notes"/>
          <p:cNvSpPr txBox="1">
            <a:spLocks noGrp="1"/>
          </p:cNvSpPr>
          <p:nvPr>
            <p:ph type="body" idx="1"/>
          </p:nvPr>
        </p:nvSpPr>
        <p:spPr>
          <a:xfrm>
            <a:off x="914814" y="4343713"/>
            <a:ext cx="5028445" cy="411372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700"/>
              <a:buFont typeface="Calibri"/>
              <a:buNone/>
            </a:pPr>
            <a:r>
              <a:rPr lang="en" sz="1700" b="1">
                <a:solidFill>
                  <a:srgbClr val="000000"/>
                </a:solidFill>
                <a:latin typeface="Calibri"/>
                <a:ea typeface="Calibri"/>
                <a:cs typeface="Calibri"/>
                <a:sym typeface="Calibri"/>
              </a:rPr>
              <a:t>Requirements are set forth in clear, specific, and objective terms with measurable outcomes</a:t>
            </a:r>
            <a:endParaRPr sz="1700" b="1">
              <a:solidFill>
                <a:srgbClr val="000000"/>
              </a:solidFill>
              <a:latin typeface="Calibri"/>
              <a:ea typeface="Calibri"/>
              <a:cs typeface="Calibri"/>
              <a:sym typeface="Calibri"/>
            </a:endParaRPr>
          </a:p>
          <a:p>
            <a:pPr marL="0" lvl="0" indent="0" algn="l" rtl="0">
              <a:lnSpc>
                <a:spcPct val="115000"/>
              </a:lnSpc>
              <a:spcBef>
                <a:spcPts val="1000"/>
              </a:spcBef>
              <a:spcAft>
                <a:spcPts val="0"/>
              </a:spcAft>
              <a:buClr>
                <a:srgbClr val="000000"/>
              </a:buClr>
              <a:buSzPts val="1700"/>
              <a:buFont typeface="Calibri"/>
              <a:buNone/>
            </a:pPr>
            <a:r>
              <a:rPr lang="en" sz="1700" b="1">
                <a:solidFill>
                  <a:srgbClr val="000000"/>
                </a:solidFill>
                <a:latin typeface="Calibri"/>
                <a:ea typeface="Calibri"/>
                <a:cs typeface="Calibri"/>
                <a:sym typeface="Calibri"/>
              </a:rPr>
              <a:t>Does not state HOW the work is to be performed or have a broad and imprecise statement of work</a:t>
            </a:r>
            <a:endParaRPr sz="1700" b="1">
              <a:solidFill>
                <a:srgbClr val="000000"/>
              </a:solidFill>
              <a:latin typeface="Calibri"/>
              <a:ea typeface="Calibri"/>
              <a:cs typeface="Calibri"/>
              <a:sym typeface="Calibri"/>
            </a:endParaRPr>
          </a:p>
          <a:p>
            <a:pPr marL="0" lvl="0" indent="0" algn="l" rtl="0">
              <a:lnSpc>
                <a:spcPct val="115000"/>
              </a:lnSpc>
              <a:spcBef>
                <a:spcPts val="1000"/>
              </a:spcBef>
              <a:spcAft>
                <a:spcPts val="1000"/>
              </a:spcAft>
              <a:buClr>
                <a:srgbClr val="000000"/>
              </a:buClr>
              <a:buSzPts val="1700"/>
              <a:buFont typeface="Calibri"/>
              <a:buNone/>
            </a:pPr>
            <a:r>
              <a:rPr lang="en" sz="1700" b="1">
                <a:solidFill>
                  <a:srgbClr val="000000"/>
                </a:solidFill>
                <a:latin typeface="Calibri"/>
                <a:ea typeface="Calibri"/>
                <a:cs typeface="Calibri"/>
                <a:sym typeface="Calibri"/>
              </a:rPr>
              <a:t>Use of the word "acquisition" rather than "contracting" reflects the broader scope (from mission planning through contract closeout) and the broader community (including program offices) that are a necessary part of the process.</a:t>
            </a:r>
            <a:endParaRPr sz="1100" b="1">
              <a:solidFill>
                <a:srgbClr val="000000"/>
              </a:solidFill>
              <a:latin typeface="Calibri"/>
              <a:ea typeface="Calibri"/>
              <a:cs typeface="Calibri"/>
              <a:sym typeface="Calibri"/>
            </a:endParaRPr>
          </a:p>
        </p:txBody>
      </p:sp>
      <p:sp>
        <p:nvSpPr>
          <p:cNvPr id="248" name="Google Shape;248;g2731f701a7e_2_82:notes"/>
          <p:cNvSpPr txBox="1">
            <a:spLocks noGrp="1"/>
          </p:cNvSpPr>
          <p:nvPr>
            <p:ph type="sldNum" idx="12"/>
          </p:nvPr>
        </p:nvSpPr>
        <p:spPr>
          <a:xfrm>
            <a:off x="3886408" y="8687426"/>
            <a:ext cx="2971660" cy="456459"/>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Clr>
                <a:schemeClr val="dk1"/>
              </a:buClr>
              <a:buSzPts val="1200"/>
              <a:buFont typeface="Times New Roman"/>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731f701a7e_2_91:notes"/>
          <p:cNvSpPr txBox="1">
            <a:spLocks noGrp="1"/>
          </p:cNvSpPr>
          <p:nvPr>
            <p:ph type="body" idx="1"/>
          </p:nvPr>
        </p:nvSpPr>
        <p:spPr>
          <a:xfrm>
            <a:off x="685800" y="4400549"/>
            <a:ext cx="5486322" cy="3600688"/>
          </a:xfrm>
          <a:prstGeom prst="rect">
            <a:avLst/>
          </a:prstGeom>
          <a:noFill/>
          <a:ln>
            <a:noFill/>
          </a:ln>
        </p:spPr>
        <p:txBody>
          <a:bodyPr spcFirstLastPara="1" wrap="square" lIns="93450" tIns="93450" rIns="93450" bIns="93450" anchor="ctr" anchorCtr="0">
            <a:noAutofit/>
          </a:bodyPr>
          <a:lstStyle/>
          <a:p>
            <a:pPr marL="0" lvl="0" indent="0" algn="l" rtl="0">
              <a:spcBef>
                <a:spcPts val="0"/>
              </a:spcBef>
              <a:spcAft>
                <a:spcPts val="0"/>
              </a:spcAft>
              <a:buClr>
                <a:schemeClr val="dk1"/>
              </a:buClr>
              <a:buSzPts val="1400"/>
              <a:buFont typeface="Calibri"/>
              <a:buNone/>
            </a:pPr>
            <a:endParaRPr sz="1400"/>
          </a:p>
        </p:txBody>
      </p:sp>
      <p:sp>
        <p:nvSpPr>
          <p:cNvPr id="256" name="Google Shape;256;g2731f701a7e_2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731f701a7e_2_102:notes"/>
          <p:cNvSpPr txBox="1">
            <a:spLocks noGrp="1"/>
          </p:cNvSpPr>
          <p:nvPr>
            <p:ph type="body" idx="1"/>
          </p:nvPr>
        </p:nvSpPr>
        <p:spPr>
          <a:xfrm>
            <a:off x="685800" y="4400549"/>
            <a:ext cx="5486322" cy="3600688"/>
          </a:xfrm>
          <a:prstGeom prst="rect">
            <a:avLst/>
          </a:prstGeom>
          <a:noFill/>
          <a:ln>
            <a:noFill/>
          </a:ln>
        </p:spPr>
        <p:txBody>
          <a:bodyPr spcFirstLastPara="1" wrap="square" lIns="93450" tIns="93450" rIns="93450" bIns="93450" anchor="ctr" anchorCtr="0">
            <a:noAutofit/>
          </a:bodyPr>
          <a:lstStyle/>
          <a:p>
            <a:pPr marL="0" lvl="0" indent="0" algn="l" rtl="0">
              <a:spcBef>
                <a:spcPts val="0"/>
              </a:spcBef>
              <a:spcAft>
                <a:spcPts val="0"/>
              </a:spcAft>
              <a:buClr>
                <a:schemeClr val="dk1"/>
              </a:buClr>
              <a:buSzPts val="1400"/>
              <a:buFont typeface="Calibri"/>
              <a:buNone/>
            </a:pPr>
            <a:endParaRPr sz="1400"/>
          </a:p>
        </p:txBody>
      </p:sp>
      <p:sp>
        <p:nvSpPr>
          <p:cNvPr id="263" name="Google Shape;263;g2731f701a7e_2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731f701a7e_2_120: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2731f701a7e_2_120:notes"/>
          <p:cNvSpPr txBox="1">
            <a:spLocks noGrp="1"/>
          </p:cNvSpPr>
          <p:nvPr>
            <p:ph type="body" idx="1"/>
          </p:nvPr>
        </p:nvSpPr>
        <p:spPr>
          <a:xfrm>
            <a:off x="914814" y="4343713"/>
            <a:ext cx="5028300" cy="4113600"/>
          </a:xfrm>
          <a:prstGeom prst="rect">
            <a:avLst/>
          </a:prstGeom>
          <a:noFill/>
          <a:ln>
            <a:noFill/>
          </a:ln>
        </p:spPr>
        <p:txBody>
          <a:bodyPr spcFirstLastPara="1" wrap="square" lIns="89550" tIns="89550" rIns="89550" bIns="89550" anchor="t" anchorCtr="0">
            <a:noAutofit/>
          </a:bodyPr>
          <a:lstStyle/>
          <a:p>
            <a:pPr marL="0" lvl="0" indent="0" algn="l" rtl="0">
              <a:lnSpc>
                <a:spcPct val="100000"/>
              </a:lnSpc>
              <a:spcBef>
                <a:spcPts val="353"/>
              </a:spcBef>
              <a:spcAft>
                <a:spcPts val="0"/>
              </a:spcAft>
              <a:buClr>
                <a:schemeClr val="hlink"/>
              </a:buClr>
              <a:buSzPts val="1400"/>
              <a:buFont typeface="Arial"/>
              <a:buNone/>
            </a:pPr>
            <a:r>
              <a:rPr lang="en" sz="1100" u="sng">
                <a:solidFill>
                  <a:schemeClr val="hlink"/>
                </a:solidFill>
                <a:latin typeface="Arial"/>
                <a:ea typeface="Arial"/>
                <a:cs typeface="Arial"/>
                <a:sym typeface="Arial"/>
                <a:hlinkClick r:id="rId3"/>
              </a:rPr>
              <a:t>https://pba.app.cloud.gov/app/#/pba</a:t>
            </a:r>
            <a:endParaRPr/>
          </a:p>
          <a:p>
            <a:pPr marL="0" lvl="0" indent="0" algn="l" rtl="0">
              <a:lnSpc>
                <a:spcPct val="100000"/>
              </a:lnSpc>
              <a:spcBef>
                <a:spcPts val="353"/>
              </a:spcBef>
              <a:spcAft>
                <a:spcPts val="0"/>
              </a:spcAft>
              <a:buClr>
                <a:schemeClr val="hlink"/>
              </a:buClr>
              <a:buSzPts val="1400"/>
              <a:buFont typeface="Arial"/>
              <a:buNone/>
            </a:pPr>
            <a:r>
              <a:rPr lang="en"/>
              <a:t>https://buy.gsa.gov/spba</a:t>
            </a:r>
            <a:endParaRPr/>
          </a:p>
        </p:txBody>
      </p:sp>
      <p:sp>
        <p:nvSpPr>
          <p:cNvPr id="281" name="Google Shape;281;g2731f701a7e_2_120:notes"/>
          <p:cNvSpPr txBox="1">
            <a:spLocks noGrp="1"/>
          </p:cNvSpPr>
          <p:nvPr>
            <p:ph type="sldNum" idx="12"/>
          </p:nvPr>
        </p:nvSpPr>
        <p:spPr>
          <a:xfrm>
            <a:off x="3886407" y="8687426"/>
            <a:ext cx="2971800" cy="456800"/>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731f701a7e_2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Definition of SOW, PWS &amp; SOO</a:t>
            </a:r>
            <a:endParaRPr/>
          </a:p>
          <a:p>
            <a:pPr marL="0" lvl="0" indent="0" algn="l" rtl="0">
              <a:spcBef>
                <a:spcPts val="0"/>
              </a:spcBef>
              <a:spcAft>
                <a:spcPts val="0"/>
              </a:spcAft>
              <a:buNone/>
            </a:pPr>
            <a:r>
              <a:rPr lang="en"/>
              <a:t>Advantage and disadvantage of each</a:t>
            </a:r>
            <a:endParaRPr/>
          </a:p>
        </p:txBody>
      </p:sp>
      <p:sp>
        <p:nvSpPr>
          <p:cNvPr id="312" name="Google Shape;312;g2731f701a7e_2_152: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for Print">
  <p:cSld name="SECTION_HEADER_1">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C304A"/>
              </a:buClr>
              <a:buSzPts val="5000"/>
              <a:buNone/>
              <a:defRPr sz="5000" b="1">
                <a:solidFill>
                  <a:srgbClr val="1C304A"/>
                </a:solidFill>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sp>
        <p:nvSpPr>
          <p:cNvPr id="52" name="Google Shape;52;p13"/>
          <p:cNvSpPr txBox="1">
            <a:spLocks noGrp="1"/>
          </p:cNvSpPr>
          <p:nvPr>
            <p:ph type="subTitle" idx="1"/>
          </p:nvPr>
        </p:nvSpPr>
        <p:spPr>
          <a:xfrm>
            <a:off x="729681" y="2287534"/>
            <a:ext cx="43893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1C304A"/>
              </a:buClr>
              <a:buSzPts val="1400"/>
              <a:buNone/>
              <a:defRPr sz="1400">
                <a:solidFill>
                  <a:srgbClr val="1C304A"/>
                </a:solidFill>
              </a:defRPr>
            </a:lvl1pPr>
            <a:lvl2pPr lvl="1" rtl="0">
              <a:lnSpc>
                <a:spcPct val="100000"/>
              </a:lnSpc>
              <a:spcBef>
                <a:spcPts val="0"/>
              </a:spcBef>
              <a:spcAft>
                <a:spcPts val="0"/>
              </a:spcAft>
              <a:buClr>
                <a:srgbClr val="1C304A"/>
              </a:buClr>
              <a:buSzPts val="1400"/>
              <a:buNone/>
              <a:defRPr>
                <a:solidFill>
                  <a:srgbClr val="1C304A"/>
                </a:solidFill>
              </a:defRPr>
            </a:lvl2pPr>
            <a:lvl3pPr lvl="2" rtl="0">
              <a:lnSpc>
                <a:spcPct val="100000"/>
              </a:lnSpc>
              <a:spcBef>
                <a:spcPts val="0"/>
              </a:spcBef>
              <a:spcAft>
                <a:spcPts val="0"/>
              </a:spcAft>
              <a:buClr>
                <a:srgbClr val="1C304A"/>
              </a:buClr>
              <a:buSzPts val="1400"/>
              <a:buNone/>
              <a:defRPr>
                <a:solidFill>
                  <a:srgbClr val="1C304A"/>
                </a:solidFill>
              </a:defRPr>
            </a:lvl3pPr>
            <a:lvl4pPr lvl="3" rtl="0">
              <a:lnSpc>
                <a:spcPct val="100000"/>
              </a:lnSpc>
              <a:spcBef>
                <a:spcPts val="0"/>
              </a:spcBef>
              <a:spcAft>
                <a:spcPts val="0"/>
              </a:spcAft>
              <a:buClr>
                <a:srgbClr val="1C304A"/>
              </a:buClr>
              <a:buSzPts val="1400"/>
              <a:buNone/>
              <a:defRPr>
                <a:solidFill>
                  <a:srgbClr val="1C304A"/>
                </a:solidFill>
              </a:defRPr>
            </a:lvl4pPr>
            <a:lvl5pPr lvl="4" rtl="0">
              <a:lnSpc>
                <a:spcPct val="100000"/>
              </a:lnSpc>
              <a:spcBef>
                <a:spcPts val="0"/>
              </a:spcBef>
              <a:spcAft>
                <a:spcPts val="0"/>
              </a:spcAft>
              <a:buClr>
                <a:srgbClr val="1C304A"/>
              </a:buClr>
              <a:buSzPts val="1400"/>
              <a:buNone/>
              <a:defRPr>
                <a:solidFill>
                  <a:srgbClr val="1C304A"/>
                </a:solidFill>
              </a:defRPr>
            </a:lvl5pPr>
            <a:lvl6pPr lvl="5" rtl="0">
              <a:lnSpc>
                <a:spcPct val="100000"/>
              </a:lnSpc>
              <a:spcBef>
                <a:spcPts val="0"/>
              </a:spcBef>
              <a:spcAft>
                <a:spcPts val="0"/>
              </a:spcAft>
              <a:buClr>
                <a:srgbClr val="1C304A"/>
              </a:buClr>
              <a:buSzPts val="1400"/>
              <a:buNone/>
              <a:defRPr>
                <a:solidFill>
                  <a:srgbClr val="1C304A"/>
                </a:solidFill>
              </a:defRPr>
            </a:lvl6pPr>
            <a:lvl7pPr lvl="6" rtl="0">
              <a:lnSpc>
                <a:spcPct val="100000"/>
              </a:lnSpc>
              <a:spcBef>
                <a:spcPts val="0"/>
              </a:spcBef>
              <a:spcAft>
                <a:spcPts val="0"/>
              </a:spcAft>
              <a:buClr>
                <a:srgbClr val="1C304A"/>
              </a:buClr>
              <a:buSzPts val="1400"/>
              <a:buNone/>
              <a:defRPr>
                <a:solidFill>
                  <a:srgbClr val="1C304A"/>
                </a:solidFill>
              </a:defRPr>
            </a:lvl7pPr>
            <a:lvl8pPr lvl="7" rtl="0">
              <a:lnSpc>
                <a:spcPct val="100000"/>
              </a:lnSpc>
              <a:spcBef>
                <a:spcPts val="0"/>
              </a:spcBef>
              <a:spcAft>
                <a:spcPts val="0"/>
              </a:spcAft>
              <a:buClr>
                <a:srgbClr val="1C304A"/>
              </a:buClr>
              <a:buSzPts val="1400"/>
              <a:buNone/>
              <a:defRPr>
                <a:solidFill>
                  <a:srgbClr val="1C304A"/>
                </a:solidFill>
              </a:defRPr>
            </a:lvl8pPr>
            <a:lvl9pPr lvl="8" rtl="0">
              <a:lnSpc>
                <a:spcPct val="100000"/>
              </a:lnSpc>
              <a:spcBef>
                <a:spcPts val="0"/>
              </a:spcBef>
              <a:spcAft>
                <a:spcPts val="0"/>
              </a:spcAft>
              <a:buClr>
                <a:srgbClr val="1C304A"/>
              </a:buClr>
              <a:buSzPts val="1400"/>
              <a:buNone/>
              <a:defRPr>
                <a:solidFill>
                  <a:srgbClr val="1C304A"/>
                </a:solidFill>
              </a:defRPr>
            </a:lvl9pPr>
          </a:lstStyle>
          <a:p>
            <a:endParaRPr/>
          </a:p>
        </p:txBody>
      </p:sp>
      <p:sp>
        <p:nvSpPr>
          <p:cNvPr id="53" name="Google Shape;53;p13"/>
          <p:cNvSpPr txBox="1">
            <a:spLocks noGrp="1"/>
          </p:cNvSpPr>
          <p:nvPr>
            <p:ph type="subTitle" idx="2"/>
          </p:nvPr>
        </p:nvSpPr>
        <p:spPr>
          <a:xfrm>
            <a:off x="1190575" y="4444055"/>
            <a:ext cx="2736000" cy="2619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800">
                <a:solidFill>
                  <a:srgbClr val="1C304A"/>
                </a:solidFill>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pic>
        <p:nvPicPr>
          <p:cNvPr id="54" name="Google Shape;54;p13"/>
          <p:cNvPicPr preferRelativeResize="0"/>
          <p:nvPr/>
        </p:nvPicPr>
        <p:blipFill rotWithShape="1">
          <a:blip r:embed="rId2">
            <a:alphaModFix/>
          </a:blip>
          <a:srcRect/>
          <a:stretch/>
        </p:blipFill>
        <p:spPr>
          <a:xfrm>
            <a:off x="267200" y="206525"/>
            <a:ext cx="591900" cy="592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White - LG quote">
  <p:cSld name="TITLE_AND_BODY_2_1_1_1">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rgbClr val="1C304A"/>
              </a:buClr>
              <a:buSzPts val="3200"/>
              <a:buNone/>
              <a:defRPr sz="3200" b="1">
                <a:solidFill>
                  <a:srgbClr val="1C304A"/>
                </a:solidFill>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57" name="Google Shape;57;p14"/>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ark - 1 column">
  <p:cSld name="TITLE_AND_BODY_2_1_1_1_1">
    <p:spTree>
      <p:nvGrpSpPr>
        <p:cNvPr id="1" name="Shape 58"/>
        <p:cNvGrpSpPr/>
        <p:nvPr/>
      </p:nvGrpSpPr>
      <p:grpSpPr>
        <a:xfrm>
          <a:off x="0" y="0"/>
          <a:ext cx="0" cy="0"/>
          <a:chOff x="0" y="0"/>
          <a:chExt cx="0" cy="0"/>
        </a:xfrm>
      </p:grpSpPr>
      <p:sp>
        <p:nvSpPr>
          <p:cNvPr id="59" name="Google Shape;59;p15"/>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CFFF"/>
              </a:buClr>
              <a:buSzPts val="2600"/>
              <a:buNone/>
              <a:defRPr sz="2600" b="1">
                <a:solidFill>
                  <a:srgbClr val="00CFFF"/>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60" name="Google Shape;60;p15"/>
          <p:cNvSpPr txBox="1">
            <a:spLocks noGrp="1"/>
          </p:cNvSpPr>
          <p:nvPr>
            <p:ph type="body" idx="1"/>
          </p:nvPr>
        </p:nvSpPr>
        <p:spPr>
          <a:xfrm>
            <a:off x="623400" y="1654658"/>
            <a:ext cx="78915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FFFFFF"/>
              </a:buClr>
              <a:buSzPts val="1800"/>
              <a:buChar char="●"/>
              <a:defRPr>
                <a:solidFill>
                  <a:srgbClr val="FFFFFF"/>
                </a:solidFill>
              </a:defRPr>
            </a:lvl1pPr>
            <a:lvl2pPr marL="914400" lvl="1" indent="-317500" rtl="0">
              <a:spcBef>
                <a:spcPts val="0"/>
              </a:spcBef>
              <a:spcAft>
                <a:spcPts val="0"/>
              </a:spcAft>
              <a:buClr>
                <a:srgbClr val="FFFFFF"/>
              </a:buClr>
              <a:buSzPts val="1400"/>
              <a:buChar char="○"/>
              <a:defRPr>
                <a:solidFill>
                  <a:srgbClr val="FFFFFF"/>
                </a:solidFill>
              </a:defRPr>
            </a:lvl2pPr>
            <a:lvl3pPr marL="1371600" lvl="2" indent="-317500" rtl="0">
              <a:spcBef>
                <a:spcPts val="0"/>
              </a:spcBef>
              <a:spcAft>
                <a:spcPts val="0"/>
              </a:spcAft>
              <a:buClr>
                <a:srgbClr val="FFFFFF"/>
              </a:buClr>
              <a:buSzPts val="1400"/>
              <a:buChar char="■"/>
              <a:defRPr>
                <a:solidFill>
                  <a:srgbClr val="FFFFFF"/>
                </a:solidFill>
              </a:defRPr>
            </a:lvl3pPr>
            <a:lvl4pPr marL="1828800" lvl="3" indent="-317500" rtl="0">
              <a:spcBef>
                <a:spcPts val="0"/>
              </a:spcBef>
              <a:spcAft>
                <a:spcPts val="0"/>
              </a:spcAft>
              <a:buClr>
                <a:srgbClr val="FFFFFF"/>
              </a:buClr>
              <a:buSzPts val="1400"/>
              <a:buChar char="●"/>
              <a:defRPr>
                <a:solidFill>
                  <a:srgbClr val="FFFFFF"/>
                </a:solidFill>
              </a:defRPr>
            </a:lvl4pPr>
            <a:lvl5pPr marL="2286000" lvl="4" indent="-317500" rtl="0">
              <a:spcBef>
                <a:spcPts val="0"/>
              </a:spcBef>
              <a:spcAft>
                <a:spcPts val="0"/>
              </a:spcAft>
              <a:buClr>
                <a:srgbClr val="FFFFFF"/>
              </a:buClr>
              <a:buSzPts val="1400"/>
              <a:buChar char="○"/>
              <a:defRPr>
                <a:solidFill>
                  <a:srgbClr val="FFFFFF"/>
                </a:solidFill>
              </a:defRPr>
            </a:lvl5pPr>
            <a:lvl6pPr marL="2743200" lvl="5" indent="-317500" rtl="0">
              <a:spcBef>
                <a:spcPts val="0"/>
              </a:spcBef>
              <a:spcAft>
                <a:spcPts val="0"/>
              </a:spcAft>
              <a:buClr>
                <a:srgbClr val="FFFFFF"/>
              </a:buClr>
              <a:buSzPts val="1400"/>
              <a:buChar char="■"/>
              <a:defRPr>
                <a:solidFill>
                  <a:srgbClr val="FFFFFF"/>
                </a:solidFill>
              </a:defRPr>
            </a:lvl6pPr>
            <a:lvl7pPr marL="3200400" lvl="6" indent="-317500" rtl="0">
              <a:spcBef>
                <a:spcPts val="0"/>
              </a:spcBef>
              <a:spcAft>
                <a:spcPts val="0"/>
              </a:spcAft>
              <a:buClr>
                <a:srgbClr val="FFFFFF"/>
              </a:buClr>
              <a:buSzPts val="1400"/>
              <a:buChar char="●"/>
              <a:defRPr>
                <a:solidFill>
                  <a:srgbClr val="FFFFFF"/>
                </a:solidFill>
              </a:defRPr>
            </a:lvl7pPr>
            <a:lvl8pPr marL="3657600" lvl="7" indent="-317500" rtl="0">
              <a:spcBef>
                <a:spcPts val="0"/>
              </a:spcBef>
              <a:spcAft>
                <a:spcPts val="0"/>
              </a:spcAft>
              <a:buClr>
                <a:srgbClr val="FFFFFF"/>
              </a:buClr>
              <a:buSzPts val="1400"/>
              <a:buChar char="○"/>
              <a:defRPr>
                <a:solidFill>
                  <a:srgbClr val="FFFFFF"/>
                </a:solidFill>
              </a:defRPr>
            </a:lvl8pPr>
            <a:lvl9pPr marL="4114800" lvl="8" indent="-317500" rtl="0">
              <a:spcBef>
                <a:spcPts val="0"/>
              </a:spcBef>
              <a:spcAft>
                <a:spcPts val="0"/>
              </a:spcAft>
              <a:buClr>
                <a:srgbClr val="FFFFFF"/>
              </a:buClr>
              <a:buSzPts val="1400"/>
              <a:buChar char="■"/>
              <a:defRPr>
                <a:solidFill>
                  <a:srgbClr val="FFFFFF"/>
                </a:solidFill>
              </a:defRPr>
            </a:lvl9pPr>
          </a:lstStyle>
          <a:p>
            <a:endParaRPr/>
          </a:p>
        </p:txBody>
      </p:sp>
      <p:sp>
        <p:nvSpPr>
          <p:cNvPr id="61" name="Google Shape;61;p15"/>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CFFF"/>
                </a:solidFill>
              </a:defRPr>
            </a:lvl1pPr>
            <a:lvl2pPr lvl="1" rtl="0">
              <a:buNone/>
              <a:defRPr sz="600">
                <a:solidFill>
                  <a:srgbClr val="00CFFF"/>
                </a:solidFill>
              </a:defRPr>
            </a:lvl2pPr>
            <a:lvl3pPr lvl="2" rtl="0">
              <a:buNone/>
              <a:defRPr sz="600">
                <a:solidFill>
                  <a:srgbClr val="00CFFF"/>
                </a:solidFill>
              </a:defRPr>
            </a:lvl3pPr>
            <a:lvl4pPr lvl="3" rtl="0">
              <a:buNone/>
              <a:defRPr sz="600">
                <a:solidFill>
                  <a:srgbClr val="00CFFF"/>
                </a:solidFill>
              </a:defRPr>
            </a:lvl4pPr>
            <a:lvl5pPr lvl="4" rtl="0">
              <a:buNone/>
              <a:defRPr sz="600">
                <a:solidFill>
                  <a:srgbClr val="00CFFF"/>
                </a:solidFill>
              </a:defRPr>
            </a:lvl5pPr>
            <a:lvl6pPr lvl="5" rtl="0">
              <a:buNone/>
              <a:defRPr sz="600">
                <a:solidFill>
                  <a:srgbClr val="00CFFF"/>
                </a:solidFill>
              </a:defRPr>
            </a:lvl6pPr>
            <a:lvl7pPr lvl="6" rtl="0">
              <a:buNone/>
              <a:defRPr sz="600">
                <a:solidFill>
                  <a:srgbClr val="00CFFF"/>
                </a:solidFill>
              </a:defRPr>
            </a:lvl7pPr>
            <a:lvl8pPr lvl="7" rtl="0">
              <a:buNone/>
              <a:defRPr sz="600">
                <a:solidFill>
                  <a:srgbClr val="00CFFF"/>
                </a:solidFill>
              </a:defRPr>
            </a:lvl8pPr>
            <a:lvl9pPr lvl="8" rtl="0">
              <a:buNone/>
              <a:defRPr sz="600">
                <a:solidFill>
                  <a:srgbClr val="00C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1">
  <p:cSld name="TITLE_AND_BODY_5">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5" name="Google Shape;65;p16"/>
          <p:cNvSpPr txBox="1">
            <a:spLocks noGrp="1"/>
          </p:cNvSpPr>
          <p:nvPr>
            <p:ph type="sldNum" idx="12"/>
          </p:nvPr>
        </p:nvSpPr>
        <p:spPr>
          <a:xfrm>
            <a:off x="8595308" y="48303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6"/>
          <p:cNvSpPr/>
          <p:nvPr/>
        </p:nvSpPr>
        <p:spPr>
          <a:xfrm>
            <a:off x="311700" y="1017725"/>
            <a:ext cx="1132800" cy="105000"/>
          </a:xfrm>
          <a:prstGeom prst="rect">
            <a:avLst/>
          </a:prstGeom>
          <a:solidFill>
            <a:srgbClr val="AD2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6"/>
          <p:cNvSpPr/>
          <p:nvPr/>
        </p:nvSpPr>
        <p:spPr>
          <a:xfrm>
            <a:off x="1444544" y="1017725"/>
            <a:ext cx="3635100" cy="105000"/>
          </a:xfrm>
          <a:prstGeom prst="rect">
            <a:avLst/>
          </a:prstGeom>
          <a:solidFill>
            <a:srgbClr val="0026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 Column - Dark">
  <p:cSld name="TITLE_AND_BODY_2_1_1_1_1_1">
    <p:spTree>
      <p:nvGrpSpPr>
        <p:cNvPr id="1" name="Shape 68"/>
        <p:cNvGrpSpPr/>
        <p:nvPr/>
      </p:nvGrpSpPr>
      <p:grpSpPr>
        <a:xfrm>
          <a:off x="0" y="0"/>
          <a:ext cx="0" cy="0"/>
          <a:chOff x="0" y="0"/>
          <a:chExt cx="0" cy="0"/>
        </a:xfrm>
      </p:grpSpPr>
      <p:sp>
        <p:nvSpPr>
          <p:cNvPr id="69" name="Google Shape;69;p17"/>
          <p:cNvSpPr txBox="1">
            <a:spLocks noGrp="1"/>
          </p:cNvSpPr>
          <p:nvPr>
            <p:ph type="ctrTitle"/>
          </p:nvPr>
        </p:nvSpPr>
        <p:spPr>
          <a:xfrm>
            <a:off x="841248" y="384048"/>
            <a:ext cx="7386600" cy="8442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00CFFF"/>
              </a:buClr>
              <a:buSzPts val="2600"/>
              <a:buNone/>
              <a:defRPr sz="2600" b="1">
                <a:solidFill>
                  <a:srgbClr val="00CFFF"/>
                </a:solidFill>
              </a:defRPr>
            </a:lvl1pPr>
            <a:lvl2pPr lvl="1" algn="ctr" rtl="0">
              <a:lnSpc>
                <a:spcPct val="100000"/>
              </a:lnSpc>
              <a:spcBef>
                <a:spcPts val="0"/>
              </a:spcBef>
              <a:spcAft>
                <a:spcPts val="0"/>
              </a:spcAft>
              <a:buClr>
                <a:srgbClr val="1C304A"/>
              </a:buClr>
              <a:buSzPts val="2800"/>
              <a:buNone/>
              <a:defRPr>
                <a:solidFill>
                  <a:srgbClr val="1C304A"/>
                </a:solidFill>
              </a:defRPr>
            </a:lvl2pPr>
            <a:lvl3pPr lvl="2" algn="ctr" rtl="0">
              <a:lnSpc>
                <a:spcPct val="100000"/>
              </a:lnSpc>
              <a:spcBef>
                <a:spcPts val="0"/>
              </a:spcBef>
              <a:spcAft>
                <a:spcPts val="0"/>
              </a:spcAft>
              <a:buClr>
                <a:srgbClr val="1C304A"/>
              </a:buClr>
              <a:buSzPts val="2800"/>
              <a:buNone/>
              <a:defRPr>
                <a:solidFill>
                  <a:srgbClr val="1C304A"/>
                </a:solidFill>
              </a:defRPr>
            </a:lvl3pPr>
            <a:lvl4pPr lvl="3" algn="ctr" rtl="0">
              <a:lnSpc>
                <a:spcPct val="100000"/>
              </a:lnSpc>
              <a:spcBef>
                <a:spcPts val="0"/>
              </a:spcBef>
              <a:spcAft>
                <a:spcPts val="0"/>
              </a:spcAft>
              <a:buClr>
                <a:srgbClr val="1C304A"/>
              </a:buClr>
              <a:buSzPts val="2800"/>
              <a:buNone/>
              <a:defRPr>
                <a:solidFill>
                  <a:srgbClr val="1C304A"/>
                </a:solidFill>
              </a:defRPr>
            </a:lvl4pPr>
            <a:lvl5pPr lvl="4" algn="ctr" rtl="0">
              <a:lnSpc>
                <a:spcPct val="100000"/>
              </a:lnSpc>
              <a:spcBef>
                <a:spcPts val="0"/>
              </a:spcBef>
              <a:spcAft>
                <a:spcPts val="0"/>
              </a:spcAft>
              <a:buClr>
                <a:srgbClr val="1C304A"/>
              </a:buClr>
              <a:buSzPts val="2800"/>
              <a:buNone/>
              <a:defRPr>
                <a:solidFill>
                  <a:srgbClr val="1C304A"/>
                </a:solidFill>
              </a:defRPr>
            </a:lvl5pPr>
            <a:lvl6pPr lvl="5" algn="ctr" rtl="0">
              <a:lnSpc>
                <a:spcPct val="100000"/>
              </a:lnSpc>
              <a:spcBef>
                <a:spcPts val="0"/>
              </a:spcBef>
              <a:spcAft>
                <a:spcPts val="0"/>
              </a:spcAft>
              <a:buClr>
                <a:srgbClr val="1C304A"/>
              </a:buClr>
              <a:buSzPts val="2800"/>
              <a:buNone/>
              <a:defRPr>
                <a:solidFill>
                  <a:srgbClr val="1C304A"/>
                </a:solidFill>
              </a:defRPr>
            </a:lvl6pPr>
            <a:lvl7pPr lvl="6" algn="ctr" rtl="0">
              <a:lnSpc>
                <a:spcPct val="100000"/>
              </a:lnSpc>
              <a:spcBef>
                <a:spcPts val="0"/>
              </a:spcBef>
              <a:spcAft>
                <a:spcPts val="0"/>
              </a:spcAft>
              <a:buClr>
                <a:srgbClr val="1C304A"/>
              </a:buClr>
              <a:buSzPts val="2800"/>
              <a:buNone/>
              <a:defRPr>
                <a:solidFill>
                  <a:srgbClr val="1C304A"/>
                </a:solidFill>
              </a:defRPr>
            </a:lvl7pPr>
            <a:lvl8pPr lvl="7" algn="ctr" rtl="0">
              <a:lnSpc>
                <a:spcPct val="100000"/>
              </a:lnSpc>
              <a:spcBef>
                <a:spcPts val="0"/>
              </a:spcBef>
              <a:spcAft>
                <a:spcPts val="0"/>
              </a:spcAft>
              <a:buClr>
                <a:srgbClr val="1C304A"/>
              </a:buClr>
              <a:buSzPts val="2800"/>
              <a:buNone/>
              <a:defRPr>
                <a:solidFill>
                  <a:srgbClr val="1C304A"/>
                </a:solidFill>
              </a:defRPr>
            </a:lvl8pPr>
            <a:lvl9pPr lvl="8" algn="ctr" rtl="0">
              <a:lnSpc>
                <a:spcPct val="100000"/>
              </a:lnSpc>
              <a:spcBef>
                <a:spcPts val="0"/>
              </a:spcBef>
              <a:spcAft>
                <a:spcPts val="0"/>
              </a:spcAft>
              <a:buClr>
                <a:srgbClr val="1C304A"/>
              </a:buClr>
              <a:buSzPts val="2800"/>
              <a:buNone/>
              <a:defRPr>
                <a:solidFill>
                  <a:srgbClr val="1C304A"/>
                </a:solidFill>
              </a:defRPr>
            </a:lvl9pPr>
          </a:lstStyle>
          <a:p>
            <a:endParaRPr/>
          </a:p>
        </p:txBody>
      </p:sp>
      <p:sp>
        <p:nvSpPr>
          <p:cNvPr id="70" name="Google Shape;70;p17"/>
          <p:cNvSpPr txBox="1">
            <a:spLocks noGrp="1"/>
          </p:cNvSpPr>
          <p:nvPr>
            <p:ph type="body" idx="1"/>
          </p:nvPr>
        </p:nvSpPr>
        <p:spPr>
          <a:xfrm>
            <a:off x="841248" y="1709928"/>
            <a:ext cx="7891500" cy="30450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Clr>
                <a:srgbClr val="FFFFFF"/>
              </a:buClr>
              <a:buSzPts val="1800"/>
              <a:buChar char="●"/>
              <a:defRPr sz="1800">
                <a:solidFill>
                  <a:srgbClr val="FFFFFF"/>
                </a:solidFill>
              </a:defRPr>
            </a:lvl1pPr>
            <a:lvl2pPr marL="914400" lvl="1" indent="-342900" algn="l" rtl="0">
              <a:lnSpc>
                <a:spcPct val="115000"/>
              </a:lnSpc>
              <a:spcBef>
                <a:spcPts val="1600"/>
              </a:spcBef>
              <a:spcAft>
                <a:spcPts val="0"/>
              </a:spcAft>
              <a:buClr>
                <a:srgbClr val="FFFFFF"/>
              </a:buClr>
              <a:buSzPts val="1800"/>
              <a:buChar char="○"/>
              <a:defRPr sz="1800">
                <a:solidFill>
                  <a:srgbClr val="FFFFFF"/>
                </a:solidFill>
              </a:defRPr>
            </a:lvl2pPr>
            <a:lvl3pPr marL="1371600" lvl="2" indent="-342900" algn="l" rtl="0">
              <a:lnSpc>
                <a:spcPct val="115000"/>
              </a:lnSpc>
              <a:spcBef>
                <a:spcPts val="1600"/>
              </a:spcBef>
              <a:spcAft>
                <a:spcPts val="0"/>
              </a:spcAft>
              <a:buClr>
                <a:srgbClr val="FFFFFF"/>
              </a:buClr>
              <a:buSzPts val="1800"/>
              <a:buChar char="■"/>
              <a:defRPr sz="1800">
                <a:solidFill>
                  <a:srgbClr val="FFFFFF"/>
                </a:solidFill>
              </a:defRPr>
            </a:lvl3pPr>
            <a:lvl4pPr marL="1828800" lvl="3" indent="-342900" algn="l" rtl="0">
              <a:lnSpc>
                <a:spcPct val="115000"/>
              </a:lnSpc>
              <a:spcBef>
                <a:spcPts val="1600"/>
              </a:spcBef>
              <a:spcAft>
                <a:spcPts val="0"/>
              </a:spcAft>
              <a:buClr>
                <a:srgbClr val="FFFFFF"/>
              </a:buClr>
              <a:buSzPts val="1800"/>
              <a:buChar char="●"/>
              <a:defRPr sz="1800">
                <a:solidFill>
                  <a:srgbClr val="FFFFFF"/>
                </a:solidFill>
              </a:defRPr>
            </a:lvl4pPr>
            <a:lvl5pPr marL="2286000" lvl="4" indent="-342900" algn="l" rtl="0">
              <a:lnSpc>
                <a:spcPct val="115000"/>
              </a:lnSpc>
              <a:spcBef>
                <a:spcPts val="1600"/>
              </a:spcBef>
              <a:spcAft>
                <a:spcPts val="0"/>
              </a:spcAft>
              <a:buClr>
                <a:srgbClr val="FFFFFF"/>
              </a:buClr>
              <a:buSzPts val="1800"/>
              <a:buChar char="○"/>
              <a:defRPr sz="1800">
                <a:solidFill>
                  <a:srgbClr val="FFFFFF"/>
                </a:solidFill>
              </a:defRPr>
            </a:lvl5pPr>
            <a:lvl6pPr marL="2743200" lvl="5" indent="-342900" algn="l" rtl="0">
              <a:lnSpc>
                <a:spcPct val="115000"/>
              </a:lnSpc>
              <a:spcBef>
                <a:spcPts val="1600"/>
              </a:spcBef>
              <a:spcAft>
                <a:spcPts val="0"/>
              </a:spcAft>
              <a:buClr>
                <a:srgbClr val="FFFFFF"/>
              </a:buClr>
              <a:buSzPts val="1800"/>
              <a:buChar char="■"/>
              <a:defRPr sz="1800">
                <a:solidFill>
                  <a:srgbClr val="FFFFFF"/>
                </a:solidFill>
              </a:defRPr>
            </a:lvl6pPr>
            <a:lvl7pPr marL="3200400" lvl="6" indent="-342900" algn="l" rtl="0">
              <a:lnSpc>
                <a:spcPct val="115000"/>
              </a:lnSpc>
              <a:spcBef>
                <a:spcPts val="1600"/>
              </a:spcBef>
              <a:spcAft>
                <a:spcPts val="0"/>
              </a:spcAft>
              <a:buClr>
                <a:srgbClr val="FFFFFF"/>
              </a:buClr>
              <a:buSzPts val="1800"/>
              <a:buChar char="●"/>
              <a:defRPr sz="1800">
                <a:solidFill>
                  <a:srgbClr val="FFFFFF"/>
                </a:solidFill>
              </a:defRPr>
            </a:lvl7pPr>
            <a:lvl8pPr marL="3657600" lvl="7" indent="-342900" algn="l" rtl="0">
              <a:lnSpc>
                <a:spcPct val="115000"/>
              </a:lnSpc>
              <a:spcBef>
                <a:spcPts val="1600"/>
              </a:spcBef>
              <a:spcAft>
                <a:spcPts val="0"/>
              </a:spcAft>
              <a:buClr>
                <a:srgbClr val="FFFFFF"/>
              </a:buClr>
              <a:buSzPts val="1800"/>
              <a:buChar char="○"/>
              <a:defRPr sz="1800">
                <a:solidFill>
                  <a:srgbClr val="FFFFFF"/>
                </a:solidFill>
              </a:defRPr>
            </a:lvl8pPr>
            <a:lvl9pPr marL="4114800" lvl="8" indent="-342900" algn="l" rtl="0">
              <a:lnSpc>
                <a:spcPct val="115000"/>
              </a:lnSpc>
              <a:spcBef>
                <a:spcPts val="1600"/>
              </a:spcBef>
              <a:spcAft>
                <a:spcPts val="1600"/>
              </a:spcAft>
              <a:buClr>
                <a:srgbClr val="FFFFFF"/>
              </a:buClr>
              <a:buSzPts val="1800"/>
              <a:buChar char="■"/>
              <a:defRPr sz="1800">
                <a:solidFill>
                  <a:srgbClr val="FFFFFF"/>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Divider dark ">
  <p:cSld name="CUSTOM_4_1">
    <p:spTree>
      <p:nvGrpSpPr>
        <p:cNvPr id="1" name="Shape 71"/>
        <p:cNvGrpSpPr/>
        <p:nvPr/>
      </p:nvGrpSpPr>
      <p:grpSpPr>
        <a:xfrm>
          <a:off x="0" y="0"/>
          <a:ext cx="0" cy="0"/>
          <a:chOff x="0" y="0"/>
          <a:chExt cx="0" cy="0"/>
        </a:xfrm>
      </p:grpSpPr>
      <p:sp>
        <p:nvSpPr>
          <p:cNvPr id="72" name="Google Shape;72;p18"/>
          <p:cNvSpPr txBox="1"/>
          <p:nvPr/>
        </p:nvSpPr>
        <p:spPr>
          <a:xfrm>
            <a:off x="712850" y="536207"/>
            <a:ext cx="7386600" cy="373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0" b="1">
                <a:solidFill>
                  <a:srgbClr val="00CFFF"/>
                </a:solidFill>
                <a:latin typeface="Helvetica Neue"/>
                <a:ea typeface="Helvetica Neue"/>
                <a:cs typeface="Helvetica Neue"/>
                <a:sym typeface="Helvetica Neue"/>
              </a:rPr>
              <a:t> </a:t>
            </a:r>
            <a:endParaRPr sz="6000" b="1">
              <a:solidFill>
                <a:srgbClr val="00CFFF"/>
              </a:solidFill>
              <a:latin typeface="Helvetica Neue"/>
              <a:ea typeface="Helvetica Neue"/>
              <a:cs typeface="Helvetica Neue"/>
              <a:sym typeface="Helvetica Neue"/>
            </a:endParaRPr>
          </a:p>
        </p:txBody>
      </p:sp>
      <p:sp>
        <p:nvSpPr>
          <p:cNvPr id="73" name="Google Shape;73;p18"/>
          <p:cNvSpPr txBox="1">
            <a:spLocks noGrp="1"/>
          </p:cNvSpPr>
          <p:nvPr>
            <p:ph type="title"/>
          </p:nvPr>
        </p:nvSpPr>
        <p:spPr>
          <a:xfrm>
            <a:off x="841248" y="1216152"/>
            <a:ext cx="7388400" cy="2889600"/>
          </a:xfrm>
          <a:prstGeom prst="rect">
            <a:avLst/>
          </a:prstGeom>
        </p:spPr>
        <p:txBody>
          <a:bodyPr spcFirstLastPara="1" wrap="square" lIns="91425" tIns="91425" rIns="91425" bIns="91425" anchor="ctr" anchorCtr="0">
            <a:normAutofit/>
          </a:bodyPr>
          <a:lstStyle>
            <a:lvl1pPr lvl="0" rtl="0">
              <a:spcBef>
                <a:spcPts val="0"/>
              </a:spcBef>
              <a:spcAft>
                <a:spcPts val="0"/>
              </a:spcAft>
              <a:buNone/>
              <a:defRPr sz="6000">
                <a:solidFill>
                  <a:srgbClr val="00CFFF"/>
                </a:solidFill>
              </a:defRPr>
            </a:lvl1pPr>
            <a:lvl2pPr lvl="1" rtl="0">
              <a:spcBef>
                <a:spcPts val="0"/>
              </a:spcBef>
              <a:spcAft>
                <a:spcPts val="0"/>
              </a:spcAft>
              <a:buNone/>
              <a:defRPr sz="6000">
                <a:solidFill>
                  <a:srgbClr val="00CFFF"/>
                </a:solidFill>
              </a:defRPr>
            </a:lvl2pPr>
            <a:lvl3pPr lvl="2" rtl="0">
              <a:spcBef>
                <a:spcPts val="0"/>
              </a:spcBef>
              <a:spcAft>
                <a:spcPts val="0"/>
              </a:spcAft>
              <a:buNone/>
              <a:defRPr sz="6000">
                <a:solidFill>
                  <a:srgbClr val="00CFFF"/>
                </a:solidFill>
              </a:defRPr>
            </a:lvl3pPr>
            <a:lvl4pPr lvl="3" rtl="0">
              <a:spcBef>
                <a:spcPts val="0"/>
              </a:spcBef>
              <a:spcAft>
                <a:spcPts val="0"/>
              </a:spcAft>
              <a:buNone/>
              <a:defRPr sz="6000">
                <a:solidFill>
                  <a:srgbClr val="00CFFF"/>
                </a:solidFill>
              </a:defRPr>
            </a:lvl4pPr>
            <a:lvl5pPr lvl="4" rtl="0">
              <a:spcBef>
                <a:spcPts val="0"/>
              </a:spcBef>
              <a:spcAft>
                <a:spcPts val="0"/>
              </a:spcAft>
              <a:buNone/>
              <a:defRPr sz="6000">
                <a:solidFill>
                  <a:srgbClr val="00CFFF"/>
                </a:solidFill>
              </a:defRPr>
            </a:lvl5pPr>
            <a:lvl6pPr lvl="5" rtl="0">
              <a:spcBef>
                <a:spcPts val="0"/>
              </a:spcBef>
              <a:spcAft>
                <a:spcPts val="0"/>
              </a:spcAft>
              <a:buNone/>
              <a:defRPr sz="6000">
                <a:solidFill>
                  <a:srgbClr val="00CFFF"/>
                </a:solidFill>
              </a:defRPr>
            </a:lvl6pPr>
            <a:lvl7pPr lvl="6" rtl="0">
              <a:spcBef>
                <a:spcPts val="0"/>
              </a:spcBef>
              <a:spcAft>
                <a:spcPts val="0"/>
              </a:spcAft>
              <a:buNone/>
              <a:defRPr sz="6000">
                <a:solidFill>
                  <a:srgbClr val="00CFFF"/>
                </a:solidFill>
              </a:defRPr>
            </a:lvl7pPr>
            <a:lvl8pPr lvl="7" rtl="0">
              <a:spcBef>
                <a:spcPts val="0"/>
              </a:spcBef>
              <a:spcAft>
                <a:spcPts val="0"/>
              </a:spcAft>
              <a:buNone/>
              <a:defRPr sz="6000">
                <a:solidFill>
                  <a:srgbClr val="00CFFF"/>
                </a:solidFill>
              </a:defRPr>
            </a:lvl8pPr>
            <a:lvl9pPr lvl="8" rtl="0">
              <a:spcBef>
                <a:spcPts val="0"/>
              </a:spcBef>
              <a:spcAft>
                <a:spcPts val="0"/>
              </a:spcAft>
              <a:buNone/>
              <a:defRPr sz="6000">
                <a:solidFill>
                  <a:srgbClr val="00CFFF"/>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g Point - Light">
  <p:cSld name="TITLE_AND_BODY_2_1_1_1_2">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841248" y="536200"/>
            <a:ext cx="7692900" cy="37329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rgbClr val="1C304A"/>
              </a:buClr>
              <a:buSzPts val="2600"/>
              <a:buNone/>
              <a:defRPr b="1">
                <a:solidFill>
                  <a:srgbClr val="1C304A"/>
                </a:solidFill>
              </a:defRPr>
            </a:lvl1pPr>
            <a:lvl2pPr lvl="1" algn="ctr" rtl="0">
              <a:lnSpc>
                <a:spcPct val="100000"/>
              </a:lnSpc>
              <a:spcBef>
                <a:spcPts val="0"/>
              </a:spcBef>
              <a:spcAft>
                <a:spcPts val="0"/>
              </a:spcAft>
              <a:buClr>
                <a:srgbClr val="1C304A"/>
              </a:buClr>
              <a:buSzPts val="2600"/>
              <a:buNone/>
              <a:defRPr sz="2600">
                <a:solidFill>
                  <a:srgbClr val="1C304A"/>
                </a:solidFill>
              </a:defRPr>
            </a:lvl2pPr>
            <a:lvl3pPr lvl="2" algn="ctr" rtl="0">
              <a:lnSpc>
                <a:spcPct val="100000"/>
              </a:lnSpc>
              <a:spcBef>
                <a:spcPts val="0"/>
              </a:spcBef>
              <a:spcAft>
                <a:spcPts val="0"/>
              </a:spcAft>
              <a:buClr>
                <a:srgbClr val="1C304A"/>
              </a:buClr>
              <a:buSzPts val="2600"/>
              <a:buNone/>
              <a:defRPr sz="2600">
                <a:solidFill>
                  <a:srgbClr val="1C304A"/>
                </a:solidFill>
              </a:defRPr>
            </a:lvl3pPr>
            <a:lvl4pPr lvl="3" algn="ctr" rtl="0">
              <a:lnSpc>
                <a:spcPct val="100000"/>
              </a:lnSpc>
              <a:spcBef>
                <a:spcPts val="0"/>
              </a:spcBef>
              <a:spcAft>
                <a:spcPts val="0"/>
              </a:spcAft>
              <a:buClr>
                <a:srgbClr val="1C304A"/>
              </a:buClr>
              <a:buSzPts val="2600"/>
              <a:buNone/>
              <a:defRPr sz="2600">
                <a:solidFill>
                  <a:srgbClr val="1C304A"/>
                </a:solidFill>
              </a:defRPr>
            </a:lvl4pPr>
            <a:lvl5pPr lvl="4" algn="ctr" rtl="0">
              <a:lnSpc>
                <a:spcPct val="100000"/>
              </a:lnSpc>
              <a:spcBef>
                <a:spcPts val="0"/>
              </a:spcBef>
              <a:spcAft>
                <a:spcPts val="0"/>
              </a:spcAft>
              <a:buClr>
                <a:srgbClr val="1C304A"/>
              </a:buClr>
              <a:buSzPts val="2600"/>
              <a:buNone/>
              <a:defRPr sz="2600">
                <a:solidFill>
                  <a:srgbClr val="1C304A"/>
                </a:solidFill>
              </a:defRPr>
            </a:lvl5pPr>
            <a:lvl6pPr lvl="5" algn="ctr" rtl="0">
              <a:lnSpc>
                <a:spcPct val="100000"/>
              </a:lnSpc>
              <a:spcBef>
                <a:spcPts val="0"/>
              </a:spcBef>
              <a:spcAft>
                <a:spcPts val="0"/>
              </a:spcAft>
              <a:buClr>
                <a:srgbClr val="1C304A"/>
              </a:buClr>
              <a:buSzPts val="2600"/>
              <a:buNone/>
              <a:defRPr sz="2600">
                <a:solidFill>
                  <a:srgbClr val="1C304A"/>
                </a:solidFill>
              </a:defRPr>
            </a:lvl6pPr>
            <a:lvl7pPr lvl="6" algn="ctr" rtl="0">
              <a:lnSpc>
                <a:spcPct val="100000"/>
              </a:lnSpc>
              <a:spcBef>
                <a:spcPts val="0"/>
              </a:spcBef>
              <a:spcAft>
                <a:spcPts val="0"/>
              </a:spcAft>
              <a:buClr>
                <a:srgbClr val="1C304A"/>
              </a:buClr>
              <a:buSzPts val="2600"/>
              <a:buNone/>
              <a:defRPr sz="2600">
                <a:solidFill>
                  <a:srgbClr val="1C304A"/>
                </a:solidFill>
              </a:defRPr>
            </a:lvl7pPr>
            <a:lvl8pPr lvl="7" algn="ctr" rtl="0">
              <a:lnSpc>
                <a:spcPct val="100000"/>
              </a:lnSpc>
              <a:spcBef>
                <a:spcPts val="0"/>
              </a:spcBef>
              <a:spcAft>
                <a:spcPts val="0"/>
              </a:spcAft>
              <a:buClr>
                <a:srgbClr val="1C304A"/>
              </a:buClr>
              <a:buSzPts val="2600"/>
              <a:buNone/>
              <a:defRPr sz="2600">
                <a:solidFill>
                  <a:srgbClr val="1C304A"/>
                </a:solidFill>
              </a:defRPr>
            </a:lvl8pPr>
            <a:lvl9pPr lvl="8" algn="ctr" rtl="0">
              <a:lnSpc>
                <a:spcPct val="100000"/>
              </a:lnSpc>
              <a:spcBef>
                <a:spcPts val="0"/>
              </a:spcBef>
              <a:spcAft>
                <a:spcPts val="0"/>
              </a:spcAft>
              <a:buClr>
                <a:srgbClr val="1C304A"/>
              </a:buClr>
              <a:buSzPts val="2600"/>
              <a:buNone/>
              <a:defRPr sz="2600">
                <a:solidFill>
                  <a:srgbClr val="1C304A"/>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dark">
  <p:cSld name="CUSTOM_6">
    <p:spTree>
      <p:nvGrpSpPr>
        <p:cNvPr id="1" name="Shape 76"/>
        <p:cNvGrpSpPr/>
        <p:nvPr/>
      </p:nvGrpSpPr>
      <p:grpSpPr>
        <a:xfrm>
          <a:off x="0" y="0"/>
          <a:ext cx="0" cy="0"/>
          <a:chOff x="0" y="0"/>
          <a:chExt cx="0" cy="0"/>
        </a:xfrm>
      </p:grpSpPr>
      <p:sp>
        <p:nvSpPr>
          <p:cNvPr id="77" name="Google Shape;77;p20"/>
          <p:cNvSpPr txBox="1">
            <a:spLocks noGrp="1"/>
          </p:cNvSpPr>
          <p:nvPr>
            <p:ph type="body" idx="1"/>
          </p:nvPr>
        </p:nvSpPr>
        <p:spPr>
          <a:xfrm>
            <a:off x="841248" y="1216152"/>
            <a:ext cx="7470600" cy="3213300"/>
          </a:xfrm>
          <a:prstGeom prst="rect">
            <a:avLst/>
          </a:prstGeom>
        </p:spPr>
        <p:txBody>
          <a:bodyPr spcFirstLastPara="1" wrap="square" lIns="91425" tIns="91425" rIns="91425" bIns="91425" anchor="t" anchorCtr="0">
            <a:normAutofit/>
          </a:bodyPr>
          <a:lstStyle>
            <a:lvl1pPr marL="457200" lvl="0"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1pPr>
            <a:lvl2pPr marL="914400" lvl="1"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2pPr>
            <a:lvl3pPr marL="1371600" lvl="2" indent="-342900" rtl="0">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3pPr>
            <a:lvl4pPr marL="1828800" lvl="3"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4pPr>
            <a:lvl5pPr marL="2286000" lvl="4"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5pPr>
            <a:lvl6pPr marL="2743200" lvl="5" indent="-342900" rtl="0">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6pPr>
            <a:lvl7pPr marL="3200400" lvl="6"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7pPr>
            <a:lvl8pPr marL="3657600" lvl="7"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8pPr>
            <a:lvl9pPr marL="4114800" lvl="8" indent="-342900" rtl="0">
              <a:spcBef>
                <a:spcPts val="1000"/>
              </a:spcBef>
              <a:spcAft>
                <a:spcPts val="100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9pPr>
          </a:lstStyle>
          <a:p>
            <a:endParaRPr/>
          </a:p>
        </p:txBody>
      </p:sp>
      <p:sp>
        <p:nvSpPr>
          <p:cNvPr id="78" name="Google Shape;78;p20"/>
          <p:cNvSpPr txBox="1">
            <a:spLocks noGrp="1"/>
          </p:cNvSpPr>
          <p:nvPr>
            <p:ph type="title"/>
          </p:nvPr>
        </p:nvSpPr>
        <p:spPr>
          <a:xfrm>
            <a:off x="840500" y="384048"/>
            <a:ext cx="7470600" cy="493800"/>
          </a:xfrm>
          <a:prstGeom prst="rect">
            <a:avLst/>
          </a:prstGeom>
        </p:spPr>
        <p:txBody>
          <a:bodyPr spcFirstLastPara="1" wrap="square" lIns="91425" tIns="91425" rIns="91425" bIns="91425" anchor="t" anchorCtr="0">
            <a:normAutofit/>
          </a:bodyPr>
          <a:lstStyle>
            <a:lvl1pPr lvl="0" rtl="0">
              <a:spcBef>
                <a:spcPts val="0"/>
              </a:spcBef>
              <a:spcAft>
                <a:spcPts val="0"/>
              </a:spcAft>
              <a:buNone/>
              <a:defRPr>
                <a:solidFill>
                  <a:srgbClr val="00CFFF"/>
                </a:solidFill>
              </a:defRPr>
            </a:lvl1pPr>
            <a:lvl2pPr lvl="1" rtl="0">
              <a:spcBef>
                <a:spcPts val="0"/>
              </a:spcBef>
              <a:spcAft>
                <a:spcPts val="0"/>
              </a:spcAft>
              <a:buNone/>
              <a:defRPr>
                <a:solidFill>
                  <a:srgbClr val="00CFFF"/>
                </a:solidFill>
              </a:defRPr>
            </a:lvl2pPr>
            <a:lvl3pPr lvl="2" rtl="0">
              <a:spcBef>
                <a:spcPts val="0"/>
              </a:spcBef>
              <a:spcAft>
                <a:spcPts val="0"/>
              </a:spcAft>
              <a:buNone/>
              <a:defRPr>
                <a:solidFill>
                  <a:srgbClr val="00CFFF"/>
                </a:solidFill>
              </a:defRPr>
            </a:lvl3pPr>
            <a:lvl4pPr lvl="3" rtl="0">
              <a:spcBef>
                <a:spcPts val="0"/>
              </a:spcBef>
              <a:spcAft>
                <a:spcPts val="0"/>
              </a:spcAft>
              <a:buNone/>
              <a:defRPr>
                <a:solidFill>
                  <a:srgbClr val="00CFFF"/>
                </a:solidFill>
              </a:defRPr>
            </a:lvl4pPr>
            <a:lvl5pPr lvl="4" rtl="0">
              <a:spcBef>
                <a:spcPts val="0"/>
              </a:spcBef>
              <a:spcAft>
                <a:spcPts val="0"/>
              </a:spcAft>
              <a:buNone/>
              <a:defRPr>
                <a:solidFill>
                  <a:srgbClr val="00CFFF"/>
                </a:solidFill>
              </a:defRPr>
            </a:lvl5pPr>
            <a:lvl6pPr lvl="5" rtl="0">
              <a:spcBef>
                <a:spcPts val="0"/>
              </a:spcBef>
              <a:spcAft>
                <a:spcPts val="0"/>
              </a:spcAft>
              <a:buNone/>
              <a:defRPr>
                <a:solidFill>
                  <a:srgbClr val="00CFFF"/>
                </a:solidFill>
              </a:defRPr>
            </a:lvl6pPr>
            <a:lvl7pPr lvl="6" rtl="0">
              <a:spcBef>
                <a:spcPts val="0"/>
              </a:spcBef>
              <a:spcAft>
                <a:spcPts val="0"/>
              </a:spcAft>
              <a:buNone/>
              <a:defRPr>
                <a:solidFill>
                  <a:srgbClr val="00CFFF"/>
                </a:solidFill>
              </a:defRPr>
            </a:lvl7pPr>
            <a:lvl8pPr lvl="7" rtl="0">
              <a:spcBef>
                <a:spcPts val="0"/>
              </a:spcBef>
              <a:spcAft>
                <a:spcPts val="0"/>
              </a:spcAft>
              <a:buNone/>
              <a:defRPr>
                <a:solidFill>
                  <a:srgbClr val="00CFFF"/>
                </a:solidFill>
              </a:defRPr>
            </a:lvl8pPr>
            <a:lvl9pPr lvl="8" rtl="0">
              <a:spcBef>
                <a:spcPts val="0"/>
              </a:spcBef>
              <a:spcAft>
                <a:spcPts val="0"/>
              </a:spcAft>
              <a:buNone/>
              <a:defRPr>
                <a:solidFill>
                  <a:srgbClr val="00C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2" name="Google Shape;8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_AND_BODY_5_1">
  <p:cSld name="TITLE_AND_BODY_5_1">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6" name="Google Shape;86;p22"/>
          <p:cNvSpPr txBox="1">
            <a:spLocks noGrp="1"/>
          </p:cNvSpPr>
          <p:nvPr>
            <p:ph type="sldNum" idx="12"/>
          </p:nvPr>
        </p:nvSpPr>
        <p:spPr>
          <a:xfrm>
            <a:off x="8595308" y="4830317"/>
            <a:ext cx="548700" cy="393600"/>
          </a:xfrm>
          <a:prstGeom prst="rect">
            <a:avLst/>
          </a:prstGeom>
        </p:spPr>
        <p:txBody>
          <a:bodyPr spcFirstLastPara="1" wrap="square" lIns="91425" tIns="91425" rIns="91425" bIns="91425"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87" name="Google Shape;87;p22"/>
          <p:cNvSpPr/>
          <p:nvPr/>
        </p:nvSpPr>
        <p:spPr>
          <a:xfrm>
            <a:off x="311700" y="1017725"/>
            <a:ext cx="1132800" cy="105000"/>
          </a:xfrm>
          <a:prstGeom prst="rect">
            <a:avLst/>
          </a:prstGeom>
          <a:solidFill>
            <a:srgbClr val="AD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2"/>
          <p:cNvSpPr/>
          <p:nvPr/>
        </p:nvSpPr>
        <p:spPr>
          <a:xfrm>
            <a:off x="1444544" y="1017725"/>
            <a:ext cx="3635100" cy="105000"/>
          </a:xfrm>
          <a:prstGeom prst="rect">
            <a:avLst/>
          </a:prstGeom>
          <a:solidFill>
            <a:srgbClr val="002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g Point - Light 1">
  <p:cSld name="TITLE_AND_BODY_2_1_1_1_3">
    <p:spTree>
      <p:nvGrpSpPr>
        <p:cNvPr id="1" name="Shape 89"/>
        <p:cNvGrpSpPr/>
        <p:nvPr/>
      </p:nvGrpSpPr>
      <p:grpSpPr>
        <a:xfrm>
          <a:off x="0" y="0"/>
          <a:ext cx="0" cy="0"/>
          <a:chOff x="0" y="0"/>
          <a:chExt cx="0" cy="0"/>
        </a:xfrm>
      </p:grpSpPr>
      <p:sp>
        <p:nvSpPr>
          <p:cNvPr id="90" name="Google Shape;90;p23"/>
          <p:cNvSpPr txBox="1">
            <a:spLocks noGrp="1"/>
          </p:cNvSpPr>
          <p:nvPr>
            <p:ph type="ctrTitle"/>
          </p:nvPr>
        </p:nvSpPr>
        <p:spPr>
          <a:xfrm>
            <a:off x="841248" y="536200"/>
            <a:ext cx="7692900" cy="37329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rgbClr val="1C304A"/>
              </a:buClr>
              <a:buSzPts val="2600"/>
              <a:buNone/>
              <a:defRPr b="1">
                <a:solidFill>
                  <a:srgbClr val="1C304A"/>
                </a:solidFill>
              </a:defRPr>
            </a:lvl1pPr>
            <a:lvl2pPr lvl="1" algn="ctr" rtl="0">
              <a:lnSpc>
                <a:spcPct val="100000"/>
              </a:lnSpc>
              <a:spcBef>
                <a:spcPts val="0"/>
              </a:spcBef>
              <a:spcAft>
                <a:spcPts val="0"/>
              </a:spcAft>
              <a:buClr>
                <a:srgbClr val="1C304A"/>
              </a:buClr>
              <a:buSzPts val="2600"/>
              <a:buNone/>
              <a:defRPr sz="2600">
                <a:solidFill>
                  <a:srgbClr val="1C304A"/>
                </a:solidFill>
              </a:defRPr>
            </a:lvl2pPr>
            <a:lvl3pPr lvl="2" algn="ctr" rtl="0">
              <a:lnSpc>
                <a:spcPct val="100000"/>
              </a:lnSpc>
              <a:spcBef>
                <a:spcPts val="0"/>
              </a:spcBef>
              <a:spcAft>
                <a:spcPts val="0"/>
              </a:spcAft>
              <a:buClr>
                <a:srgbClr val="1C304A"/>
              </a:buClr>
              <a:buSzPts val="2600"/>
              <a:buNone/>
              <a:defRPr sz="2600">
                <a:solidFill>
                  <a:srgbClr val="1C304A"/>
                </a:solidFill>
              </a:defRPr>
            </a:lvl3pPr>
            <a:lvl4pPr lvl="3" algn="ctr" rtl="0">
              <a:lnSpc>
                <a:spcPct val="100000"/>
              </a:lnSpc>
              <a:spcBef>
                <a:spcPts val="0"/>
              </a:spcBef>
              <a:spcAft>
                <a:spcPts val="0"/>
              </a:spcAft>
              <a:buClr>
                <a:srgbClr val="1C304A"/>
              </a:buClr>
              <a:buSzPts val="2600"/>
              <a:buNone/>
              <a:defRPr sz="2600">
                <a:solidFill>
                  <a:srgbClr val="1C304A"/>
                </a:solidFill>
              </a:defRPr>
            </a:lvl4pPr>
            <a:lvl5pPr lvl="4" algn="ctr" rtl="0">
              <a:lnSpc>
                <a:spcPct val="100000"/>
              </a:lnSpc>
              <a:spcBef>
                <a:spcPts val="0"/>
              </a:spcBef>
              <a:spcAft>
                <a:spcPts val="0"/>
              </a:spcAft>
              <a:buClr>
                <a:srgbClr val="1C304A"/>
              </a:buClr>
              <a:buSzPts val="2600"/>
              <a:buNone/>
              <a:defRPr sz="2600">
                <a:solidFill>
                  <a:srgbClr val="1C304A"/>
                </a:solidFill>
              </a:defRPr>
            </a:lvl5pPr>
            <a:lvl6pPr lvl="5" algn="ctr" rtl="0">
              <a:lnSpc>
                <a:spcPct val="100000"/>
              </a:lnSpc>
              <a:spcBef>
                <a:spcPts val="0"/>
              </a:spcBef>
              <a:spcAft>
                <a:spcPts val="0"/>
              </a:spcAft>
              <a:buClr>
                <a:srgbClr val="1C304A"/>
              </a:buClr>
              <a:buSzPts val="2600"/>
              <a:buNone/>
              <a:defRPr sz="2600">
                <a:solidFill>
                  <a:srgbClr val="1C304A"/>
                </a:solidFill>
              </a:defRPr>
            </a:lvl6pPr>
            <a:lvl7pPr lvl="6" algn="ctr" rtl="0">
              <a:lnSpc>
                <a:spcPct val="100000"/>
              </a:lnSpc>
              <a:spcBef>
                <a:spcPts val="0"/>
              </a:spcBef>
              <a:spcAft>
                <a:spcPts val="0"/>
              </a:spcAft>
              <a:buClr>
                <a:srgbClr val="1C304A"/>
              </a:buClr>
              <a:buSzPts val="2600"/>
              <a:buNone/>
              <a:defRPr sz="2600">
                <a:solidFill>
                  <a:srgbClr val="1C304A"/>
                </a:solidFill>
              </a:defRPr>
            </a:lvl7pPr>
            <a:lvl8pPr lvl="7" algn="ctr" rtl="0">
              <a:lnSpc>
                <a:spcPct val="100000"/>
              </a:lnSpc>
              <a:spcBef>
                <a:spcPts val="0"/>
              </a:spcBef>
              <a:spcAft>
                <a:spcPts val="0"/>
              </a:spcAft>
              <a:buClr>
                <a:srgbClr val="1C304A"/>
              </a:buClr>
              <a:buSzPts val="2600"/>
              <a:buNone/>
              <a:defRPr sz="2600">
                <a:solidFill>
                  <a:srgbClr val="1C304A"/>
                </a:solidFill>
              </a:defRPr>
            </a:lvl8pPr>
            <a:lvl9pPr lvl="8" algn="ctr" rtl="0">
              <a:lnSpc>
                <a:spcPct val="100000"/>
              </a:lnSpc>
              <a:spcBef>
                <a:spcPts val="0"/>
              </a:spcBef>
              <a:spcAft>
                <a:spcPts val="0"/>
              </a:spcAft>
              <a:buClr>
                <a:srgbClr val="1C304A"/>
              </a:buClr>
              <a:buSzPts val="2600"/>
              <a:buNone/>
              <a:defRPr sz="2600">
                <a:solidFill>
                  <a:srgbClr val="1C304A"/>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_AND_BODY_3 1">
  <p:cSld name="TITLE_AND_BODY_3_1">
    <p:spTree>
      <p:nvGrpSpPr>
        <p:cNvPr id="1" name="Shape 91"/>
        <p:cNvGrpSpPr/>
        <p:nvPr/>
      </p:nvGrpSpPr>
      <p:grpSpPr>
        <a:xfrm>
          <a:off x="0" y="0"/>
          <a:ext cx="0" cy="0"/>
          <a:chOff x="0" y="0"/>
          <a:chExt cx="0" cy="0"/>
        </a:xfrm>
      </p:grpSpPr>
      <p:sp>
        <p:nvSpPr>
          <p:cNvPr id="92" name="Google Shape;9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right - 2 column icons">
  <p:cSld name="TITLE_AND_TWO_COLUMNS_1_2_1">
    <p:spTree>
      <p:nvGrpSpPr>
        <p:cNvPr id="1" name="Shape 95"/>
        <p:cNvGrpSpPr/>
        <p:nvPr/>
      </p:nvGrpSpPr>
      <p:grpSpPr>
        <a:xfrm>
          <a:off x="0" y="0"/>
          <a:ext cx="0" cy="0"/>
          <a:chOff x="0" y="0"/>
          <a:chExt cx="0" cy="0"/>
        </a:xfrm>
      </p:grpSpPr>
      <p:sp>
        <p:nvSpPr>
          <p:cNvPr id="96" name="Google Shape;96;p25"/>
          <p:cNvSpPr txBox="1">
            <a:spLocks noGrp="1"/>
          </p:cNvSpPr>
          <p:nvPr>
            <p:ph type="body" idx="1"/>
          </p:nvPr>
        </p:nvSpPr>
        <p:spPr>
          <a:xfrm>
            <a:off x="1493788" y="1694407"/>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97" name="Google Shape;97;p25"/>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
        <p:nvSpPr>
          <p:cNvPr id="98" name="Google Shape;98;p25"/>
          <p:cNvSpPr/>
          <p:nvPr/>
        </p:nvSpPr>
        <p:spPr>
          <a:xfrm>
            <a:off x="815525" y="1804118"/>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99" name="Google Shape;99;p25"/>
          <p:cNvSpPr/>
          <p:nvPr/>
        </p:nvSpPr>
        <p:spPr>
          <a:xfrm>
            <a:off x="4349050" y="1804118"/>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0" name="Google Shape;100;p25"/>
          <p:cNvSpPr txBox="1">
            <a:spLocks noGrp="1"/>
          </p:cNvSpPr>
          <p:nvPr>
            <p:ph type="body" idx="2"/>
          </p:nvPr>
        </p:nvSpPr>
        <p:spPr>
          <a:xfrm>
            <a:off x="5027312" y="1694407"/>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1" name="Google Shape;101;p25"/>
          <p:cNvSpPr txBox="1">
            <a:spLocks noGrp="1"/>
          </p:cNvSpPr>
          <p:nvPr>
            <p:ph type="body" idx="3"/>
          </p:nvPr>
        </p:nvSpPr>
        <p:spPr>
          <a:xfrm>
            <a:off x="1493788" y="3313631"/>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2" name="Google Shape;102;p25"/>
          <p:cNvSpPr/>
          <p:nvPr/>
        </p:nvSpPr>
        <p:spPr>
          <a:xfrm>
            <a:off x="815525" y="3427125"/>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3" name="Google Shape;103;p25"/>
          <p:cNvSpPr/>
          <p:nvPr/>
        </p:nvSpPr>
        <p:spPr>
          <a:xfrm>
            <a:off x="4349050" y="3427125"/>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4" name="Google Shape;104;p25"/>
          <p:cNvSpPr txBox="1">
            <a:spLocks noGrp="1"/>
          </p:cNvSpPr>
          <p:nvPr>
            <p:ph type="body" idx="4"/>
          </p:nvPr>
        </p:nvSpPr>
        <p:spPr>
          <a:xfrm>
            <a:off x="5027312" y="3313631"/>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5" name="Google Shape;105;p25"/>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1C304A"/>
              </a:buClr>
              <a:buSzPts val="2600"/>
              <a:buNone/>
              <a:defRPr sz="2600" b="1">
                <a:solidFill>
                  <a:srgbClr val="1C304A"/>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ullet Dark - 3 column bullets">
  <p:cSld name="TITLE_AND_BODY_2_1_1_1_1_3_1">
    <p:spTree>
      <p:nvGrpSpPr>
        <p:cNvPr id="1" name="Shape 106"/>
        <p:cNvGrpSpPr/>
        <p:nvPr/>
      </p:nvGrpSpPr>
      <p:grpSpPr>
        <a:xfrm>
          <a:off x="0" y="0"/>
          <a:ext cx="0" cy="0"/>
          <a:chOff x="0" y="0"/>
          <a:chExt cx="0" cy="0"/>
        </a:xfrm>
      </p:grpSpPr>
      <p:sp>
        <p:nvSpPr>
          <p:cNvPr id="107" name="Google Shape;107;p26"/>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CFFF"/>
                </a:solidFill>
              </a:defRPr>
            </a:lvl1pPr>
            <a:lvl2pPr lvl="1" rtl="0">
              <a:buNone/>
              <a:defRPr sz="600">
                <a:solidFill>
                  <a:srgbClr val="00CFFF"/>
                </a:solidFill>
              </a:defRPr>
            </a:lvl2pPr>
            <a:lvl3pPr lvl="2" rtl="0">
              <a:buNone/>
              <a:defRPr sz="600">
                <a:solidFill>
                  <a:srgbClr val="00CFFF"/>
                </a:solidFill>
              </a:defRPr>
            </a:lvl3pPr>
            <a:lvl4pPr lvl="3" rtl="0">
              <a:buNone/>
              <a:defRPr sz="600">
                <a:solidFill>
                  <a:srgbClr val="00CFFF"/>
                </a:solidFill>
              </a:defRPr>
            </a:lvl4pPr>
            <a:lvl5pPr lvl="4" rtl="0">
              <a:buNone/>
              <a:defRPr sz="600">
                <a:solidFill>
                  <a:srgbClr val="00CFFF"/>
                </a:solidFill>
              </a:defRPr>
            </a:lvl5pPr>
            <a:lvl6pPr lvl="5" rtl="0">
              <a:buNone/>
              <a:defRPr sz="600">
                <a:solidFill>
                  <a:srgbClr val="00CFFF"/>
                </a:solidFill>
              </a:defRPr>
            </a:lvl6pPr>
            <a:lvl7pPr lvl="6" rtl="0">
              <a:buNone/>
              <a:defRPr sz="600">
                <a:solidFill>
                  <a:srgbClr val="00CFFF"/>
                </a:solidFill>
              </a:defRPr>
            </a:lvl7pPr>
            <a:lvl8pPr lvl="7" rtl="0">
              <a:buNone/>
              <a:defRPr sz="600">
                <a:solidFill>
                  <a:srgbClr val="00CFFF"/>
                </a:solidFill>
              </a:defRPr>
            </a:lvl8pPr>
            <a:lvl9pPr lvl="8" rtl="0">
              <a:buNone/>
              <a:defRPr sz="600">
                <a:solidFill>
                  <a:srgbClr val="00CFFF"/>
                </a:solidFill>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26"/>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CFFF"/>
              </a:buClr>
              <a:buSzPts val="2600"/>
              <a:buNone/>
              <a:defRPr sz="2600" b="1">
                <a:solidFill>
                  <a:srgbClr val="00CFFF"/>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109" name="Google Shape;109;p26"/>
          <p:cNvSpPr txBox="1">
            <a:spLocks noGrp="1"/>
          </p:cNvSpPr>
          <p:nvPr>
            <p:ph type="subTitle" idx="1"/>
          </p:nvPr>
        </p:nvSpPr>
        <p:spPr>
          <a:xfrm>
            <a:off x="718647" y="292250"/>
            <a:ext cx="5017500" cy="667500"/>
          </a:xfrm>
          <a:prstGeom prst="rect">
            <a:avLst/>
          </a:prstGeom>
        </p:spPr>
        <p:txBody>
          <a:bodyPr spcFirstLastPara="1" wrap="square" lIns="91425" tIns="91425" rIns="91425" bIns="91425" anchor="ctr" anchorCtr="0">
            <a:normAutofit/>
          </a:bodyPr>
          <a:lstStyle>
            <a:lvl1pPr lvl="0" rtl="0">
              <a:spcBef>
                <a:spcPts val="0"/>
              </a:spcBef>
              <a:spcAft>
                <a:spcPts val="0"/>
              </a:spcAft>
              <a:buNone/>
              <a:defRPr sz="1200" b="1">
                <a:solidFill>
                  <a:srgbClr val="FFFFFF"/>
                </a:solidFill>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
        <p:nvSpPr>
          <p:cNvPr id="110" name="Google Shape;110;p26"/>
          <p:cNvSpPr txBox="1">
            <a:spLocks noGrp="1"/>
          </p:cNvSpPr>
          <p:nvPr>
            <p:ph type="body" idx="2"/>
          </p:nvPr>
        </p:nvSpPr>
        <p:spPr>
          <a:xfrm>
            <a:off x="737118"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1" name="Google Shape;111;p26"/>
          <p:cNvSpPr txBox="1">
            <a:spLocks noGrp="1"/>
          </p:cNvSpPr>
          <p:nvPr>
            <p:ph type="body" idx="3"/>
          </p:nvPr>
        </p:nvSpPr>
        <p:spPr>
          <a:xfrm>
            <a:off x="3323393"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2" name="Google Shape;112;p26"/>
          <p:cNvSpPr txBox="1">
            <a:spLocks noGrp="1"/>
          </p:cNvSpPr>
          <p:nvPr>
            <p:ph type="body" idx="4"/>
          </p:nvPr>
        </p:nvSpPr>
        <p:spPr>
          <a:xfrm>
            <a:off x="5909667"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3" name="Google Shape;113;p26"/>
          <p:cNvSpPr/>
          <p:nvPr/>
        </p:nvSpPr>
        <p:spPr>
          <a:xfrm>
            <a:off x="81552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4" name="Google Shape;114;p26"/>
          <p:cNvSpPr txBox="1"/>
          <p:nvPr/>
        </p:nvSpPr>
        <p:spPr>
          <a:xfrm>
            <a:off x="811575"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1</a:t>
            </a:r>
            <a:endParaRPr sz="1800">
              <a:solidFill>
                <a:srgbClr val="1C304A"/>
              </a:solidFill>
            </a:endParaRPr>
          </a:p>
        </p:txBody>
      </p:sp>
      <p:sp>
        <p:nvSpPr>
          <p:cNvPr id="115" name="Google Shape;115;p26"/>
          <p:cNvSpPr/>
          <p:nvPr/>
        </p:nvSpPr>
        <p:spPr>
          <a:xfrm>
            <a:off x="3375583"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6" name="Google Shape;116;p26"/>
          <p:cNvSpPr txBox="1"/>
          <p:nvPr/>
        </p:nvSpPr>
        <p:spPr>
          <a:xfrm>
            <a:off x="3371633"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2</a:t>
            </a:r>
            <a:endParaRPr sz="1800">
              <a:solidFill>
                <a:srgbClr val="1C304A"/>
              </a:solidFill>
            </a:endParaRPr>
          </a:p>
        </p:txBody>
      </p:sp>
      <p:sp>
        <p:nvSpPr>
          <p:cNvPr id="117" name="Google Shape;117;p26"/>
          <p:cNvSpPr/>
          <p:nvPr/>
        </p:nvSpPr>
        <p:spPr>
          <a:xfrm>
            <a:off x="599343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8" name="Google Shape;118;p26"/>
          <p:cNvSpPr txBox="1"/>
          <p:nvPr/>
        </p:nvSpPr>
        <p:spPr>
          <a:xfrm>
            <a:off x="5989485"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3</a:t>
            </a:r>
            <a:endParaRPr sz="1800">
              <a:solidFill>
                <a:srgbClr val="1C304A"/>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Column - Dark">
  <p:cSld name="TITLE_AND_BODY_2_1_1_1_1_3_1_1">
    <p:spTree>
      <p:nvGrpSpPr>
        <p:cNvPr id="1" name="Shape 119"/>
        <p:cNvGrpSpPr/>
        <p:nvPr/>
      </p:nvGrpSpPr>
      <p:grpSpPr>
        <a:xfrm>
          <a:off x="0" y="0"/>
          <a:ext cx="0" cy="0"/>
          <a:chOff x="0" y="0"/>
          <a:chExt cx="0" cy="0"/>
        </a:xfrm>
      </p:grpSpPr>
      <p:sp>
        <p:nvSpPr>
          <p:cNvPr id="120" name="Google Shape;120;p27"/>
          <p:cNvSpPr txBox="1">
            <a:spLocks noGrp="1"/>
          </p:cNvSpPr>
          <p:nvPr>
            <p:ph type="ctrTitle"/>
          </p:nvPr>
        </p:nvSpPr>
        <p:spPr>
          <a:xfrm>
            <a:off x="841248" y="704088"/>
            <a:ext cx="7425000" cy="8412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00CFFF"/>
              </a:buClr>
              <a:buSzPts val="2600"/>
              <a:buNone/>
              <a:defRPr sz="2600" b="1">
                <a:solidFill>
                  <a:srgbClr val="00CFFF"/>
                </a:solidFill>
              </a:defRPr>
            </a:lvl1pPr>
            <a:lvl2pPr lvl="1" algn="ctr" rtl="0">
              <a:lnSpc>
                <a:spcPct val="100000"/>
              </a:lnSpc>
              <a:spcBef>
                <a:spcPts val="0"/>
              </a:spcBef>
              <a:spcAft>
                <a:spcPts val="0"/>
              </a:spcAft>
              <a:buClr>
                <a:srgbClr val="1C304A"/>
              </a:buClr>
              <a:buSzPts val="2800"/>
              <a:buNone/>
              <a:defRPr>
                <a:solidFill>
                  <a:srgbClr val="1C304A"/>
                </a:solidFill>
              </a:defRPr>
            </a:lvl2pPr>
            <a:lvl3pPr lvl="2" algn="ctr" rtl="0">
              <a:lnSpc>
                <a:spcPct val="100000"/>
              </a:lnSpc>
              <a:spcBef>
                <a:spcPts val="0"/>
              </a:spcBef>
              <a:spcAft>
                <a:spcPts val="0"/>
              </a:spcAft>
              <a:buClr>
                <a:srgbClr val="1C304A"/>
              </a:buClr>
              <a:buSzPts val="2800"/>
              <a:buNone/>
              <a:defRPr>
                <a:solidFill>
                  <a:srgbClr val="1C304A"/>
                </a:solidFill>
              </a:defRPr>
            </a:lvl3pPr>
            <a:lvl4pPr lvl="3" algn="ctr" rtl="0">
              <a:lnSpc>
                <a:spcPct val="100000"/>
              </a:lnSpc>
              <a:spcBef>
                <a:spcPts val="0"/>
              </a:spcBef>
              <a:spcAft>
                <a:spcPts val="0"/>
              </a:spcAft>
              <a:buClr>
                <a:srgbClr val="1C304A"/>
              </a:buClr>
              <a:buSzPts val="2800"/>
              <a:buNone/>
              <a:defRPr>
                <a:solidFill>
                  <a:srgbClr val="1C304A"/>
                </a:solidFill>
              </a:defRPr>
            </a:lvl4pPr>
            <a:lvl5pPr lvl="4" algn="ctr" rtl="0">
              <a:lnSpc>
                <a:spcPct val="100000"/>
              </a:lnSpc>
              <a:spcBef>
                <a:spcPts val="0"/>
              </a:spcBef>
              <a:spcAft>
                <a:spcPts val="0"/>
              </a:spcAft>
              <a:buClr>
                <a:srgbClr val="1C304A"/>
              </a:buClr>
              <a:buSzPts val="2800"/>
              <a:buNone/>
              <a:defRPr>
                <a:solidFill>
                  <a:srgbClr val="1C304A"/>
                </a:solidFill>
              </a:defRPr>
            </a:lvl5pPr>
            <a:lvl6pPr lvl="5" algn="ctr" rtl="0">
              <a:lnSpc>
                <a:spcPct val="100000"/>
              </a:lnSpc>
              <a:spcBef>
                <a:spcPts val="0"/>
              </a:spcBef>
              <a:spcAft>
                <a:spcPts val="0"/>
              </a:spcAft>
              <a:buClr>
                <a:srgbClr val="1C304A"/>
              </a:buClr>
              <a:buSzPts val="2800"/>
              <a:buNone/>
              <a:defRPr>
                <a:solidFill>
                  <a:srgbClr val="1C304A"/>
                </a:solidFill>
              </a:defRPr>
            </a:lvl6pPr>
            <a:lvl7pPr lvl="6" algn="ctr" rtl="0">
              <a:lnSpc>
                <a:spcPct val="100000"/>
              </a:lnSpc>
              <a:spcBef>
                <a:spcPts val="0"/>
              </a:spcBef>
              <a:spcAft>
                <a:spcPts val="0"/>
              </a:spcAft>
              <a:buClr>
                <a:srgbClr val="1C304A"/>
              </a:buClr>
              <a:buSzPts val="2800"/>
              <a:buNone/>
              <a:defRPr>
                <a:solidFill>
                  <a:srgbClr val="1C304A"/>
                </a:solidFill>
              </a:defRPr>
            </a:lvl7pPr>
            <a:lvl8pPr lvl="7" algn="ctr" rtl="0">
              <a:lnSpc>
                <a:spcPct val="100000"/>
              </a:lnSpc>
              <a:spcBef>
                <a:spcPts val="0"/>
              </a:spcBef>
              <a:spcAft>
                <a:spcPts val="0"/>
              </a:spcAft>
              <a:buClr>
                <a:srgbClr val="1C304A"/>
              </a:buClr>
              <a:buSzPts val="2800"/>
              <a:buNone/>
              <a:defRPr>
                <a:solidFill>
                  <a:srgbClr val="1C304A"/>
                </a:solidFill>
              </a:defRPr>
            </a:lvl8pPr>
            <a:lvl9pPr lvl="8" algn="ctr" rtl="0">
              <a:lnSpc>
                <a:spcPct val="100000"/>
              </a:lnSpc>
              <a:spcBef>
                <a:spcPts val="0"/>
              </a:spcBef>
              <a:spcAft>
                <a:spcPts val="0"/>
              </a:spcAft>
              <a:buClr>
                <a:srgbClr val="1C304A"/>
              </a:buClr>
              <a:buSzPts val="2800"/>
              <a:buNone/>
              <a:defRPr>
                <a:solidFill>
                  <a:srgbClr val="1C304A"/>
                </a:solidFill>
              </a:defRPr>
            </a:lvl9pPr>
          </a:lstStyle>
          <a:p>
            <a:endParaRPr/>
          </a:p>
        </p:txBody>
      </p:sp>
      <p:sp>
        <p:nvSpPr>
          <p:cNvPr id="121" name="Google Shape;121;p27"/>
          <p:cNvSpPr txBox="1">
            <a:spLocks noGrp="1"/>
          </p:cNvSpPr>
          <p:nvPr>
            <p:ph type="subTitle" idx="1"/>
          </p:nvPr>
        </p:nvSpPr>
        <p:spPr>
          <a:xfrm>
            <a:off x="841248" y="384048"/>
            <a:ext cx="7470600" cy="310800"/>
          </a:xfrm>
          <a:prstGeom prst="rect">
            <a:avLst/>
          </a:prstGeom>
          <a:noFill/>
          <a:ln>
            <a:noFill/>
          </a:ln>
        </p:spPr>
        <p:txBody>
          <a:bodyPr spcFirstLastPara="1" wrap="square" lIns="91425" tIns="91425" rIns="91425" bIns="91425" anchor="ctr" anchorCtr="0">
            <a:normAutofit/>
          </a:bodyPr>
          <a:lstStyle>
            <a:lvl1pPr lvl="0" algn="l" rtl="0">
              <a:lnSpc>
                <a:spcPct val="115000"/>
              </a:lnSpc>
              <a:spcBef>
                <a:spcPts val="0"/>
              </a:spcBef>
              <a:spcAft>
                <a:spcPts val="0"/>
              </a:spcAft>
              <a:buSzPts val="1800"/>
              <a:buNone/>
              <a:defRPr sz="1200" b="1">
                <a:solidFill>
                  <a:srgbClr val="FFFFFF"/>
                </a:solidFill>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200"/>
              <a:buNone/>
              <a:defRPr/>
            </a:lvl4pPr>
            <a:lvl5pPr lvl="4" algn="l" rtl="0">
              <a:lnSpc>
                <a:spcPct val="115000"/>
              </a:lnSpc>
              <a:spcBef>
                <a:spcPts val="1600"/>
              </a:spcBef>
              <a:spcAft>
                <a:spcPts val="0"/>
              </a:spcAft>
              <a:buSzPts val="1000"/>
              <a:buNone/>
              <a:defRPr/>
            </a:lvl5pPr>
            <a:lvl6pPr lvl="5" algn="l" rtl="0">
              <a:lnSpc>
                <a:spcPct val="115000"/>
              </a:lnSpc>
              <a:spcBef>
                <a:spcPts val="1600"/>
              </a:spcBef>
              <a:spcAft>
                <a:spcPts val="0"/>
              </a:spcAft>
              <a:buSzPts val="800"/>
              <a:buNone/>
              <a:defRPr/>
            </a:lvl6pPr>
            <a:lvl7pPr lvl="6" algn="l" rtl="0">
              <a:lnSpc>
                <a:spcPct val="115000"/>
              </a:lnSpc>
              <a:spcBef>
                <a:spcPts val="1600"/>
              </a:spcBef>
              <a:spcAft>
                <a:spcPts val="0"/>
              </a:spcAft>
              <a:buSzPts val="800"/>
              <a:buNone/>
              <a:defRPr/>
            </a:lvl7pPr>
            <a:lvl8pPr lvl="7" algn="l" rtl="0">
              <a:lnSpc>
                <a:spcPct val="115000"/>
              </a:lnSpc>
              <a:spcBef>
                <a:spcPts val="1600"/>
              </a:spcBef>
              <a:spcAft>
                <a:spcPts val="0"/>
              </a:spcAft>
              <a:buSzPts val="800"/>
              <a:buNone/>
              <a:defRPr/>
            </a:lvl8pPr>
            <a:lvl9pPr lvl="8" algn="l" rtl="0">
              <a:lnSpc>
                <a:spcPct val="115000"/>
              </a:lnSpc>
              <a:spcBef>
                <a:spcPts val="1600"/>
              </a:spcBef>
              <a:spcAft>
                <a:spcPts val="1600"/>
              </a:spcAft>
              <a:buSzPts val="800"/>
              <a:buNone/>
              <a:defRPr/>
            </a:lvl9pPr>
          </a:lstStyle>
          <a:p>
            <a:endParaRPr/>
          </a:p>
        </p:txBody>
      </p:sp>
      <p:sp>
        <p:nvSpPr>
          <p:cNvPr id="122" name="Google Shape;122;p27"/>
          <p:cNvSpPr txBox="1">
            <a:spLocks noGrp="1"/>
          </p:cNvSpPr>
          <p:nvPr>
            <p:ph type="body" idx="2"/>
          </p:nvPr>
        </p:nvSpPr>
        <p:spPr>
          <a:xfrm>
            <a:off x="737118"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3" name="Google Shape;123;p27"/>
          <p:cNvSpPr txBox="1">
            <a:spLocks noGrp="1"/>
          </p:cNvSpPr>
          <p:nvPr>
            <p:ph type="body" idx="3"/>
          </p:nvPr>
        </p:nvSpPr>
        <p:spPr>
          <a:xfrm>
            <a:off x="3323393"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4" name="Google Shape;124;p27"/>
          <p:cNvSpPr txBox="1">
            <a:spLocks noGrp="1"/>
          </p:cNvSpPr>
          <p:nvPr>
            <p:ph type="body" idx="4"/>
          </p:nvPr>
        </p:nvSpPr>
        <p:spPr>
          <a:xfrm>
            <a:off x="5909667"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5" name="Google Shape;125;p27"/>
          <p:cNvSpPr/>
          <p:nvPr/>
        </p:nvSpPr>
        <p:spPr>
          <a:xfrm>
            <a:off x="842957"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26" name="Google Shape;126;p27"/>
          <p:cNvSpPr txBox="1"/>
          <p:nvPr/>
        </p:nvSpPr>
        <p:spPr>
          <a:xfrm>
            <a:off x="841248"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1</a:t>
            </a:r>
            <a:endParaRPr sz="1800" b="0" i="0" u="none" strike="noStrike" cap="none">
              <a:solidFill>
                <a:srgbClr val="1C304A"/>
              </a:solidFill>
              <a:latin typeface="Arial"/>
              <a:ea typeface="Arial"/>
              <a:cs typeface="Arial"/>
              <a:sym typeface="Arial"/>
            </a:endParaRPr>
          </a:p>
        </p:txBody>
      </p:sp>
      <p:sp>
        <p:nvSpPr>
          <p:cNvPr id="127" name="Google Shape;127;p27"/>
          <p:cNvSpPr/>
          <p:nvPr/>
        </p:nvSpPr>
        <p:spPr>
          <a:xfrm>
            <a:off x="3375583"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28" name="Google Shape;128;p27"/>
          <p:cNvSpPr txBox="1"/>
          <p:nvPr/>
        </p:nvSpPr>
        <p:spPr>
          <a:xfrm>
            <a:off x="3371633"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2</a:t>
            </a:r>
            <a:endParaRPr sz="1800" b="0" i="0" u="none" strike="noStrike" cap="none">
              <a:solidFill>
                <a:srgbClr val="1C304A"/>
              </a:solidFill>
              <a:latin typeface="Arial"/>
              <a:ea typeface="Arial"/>
              <a:cs typeface="Arial"/>
              <a:sym typeface="Arial"/>
            </a:endParaRPr>
          </a:p>
        </p:txBody>
      </p:sp>
      <p:sp>
        <p:nvSpPr>
          <p:cNvPr id="129" name="Google Shape;129;p27"/>
          <p:cNvSpPr/>
          <p:nvPr/>
        </p:nvSpPr>
        <p:spPr>
          <a:xfrm>
            <a:off x="599343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30" name="Google Shape;130;p27"/>
          <p:cNvSpPr txBox="1"/>
          <p:nvPr/>
        </p:nvSpPr>
        <p:spPr>
          <a:xfrm>
            <a:off x="5989485"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3</a:t>
            </a:r>
            <a:endParaRPr sz="1800" b="0" i="0" u="none" strike="noStrike" cap="none">
              <a:solidFill>
                <a:srgbClr val="1C304A"/>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rgbClr val="FFE599"/>
        </a:solidFill>
        <a:effectLst/>
      </p:bgPr>
    </p:bg>
    <p:spTree>
      <p:nvGrpSpPr>
        <p:cNvPr id="1" name="Shape 131"/>
        <p:cNvGrpSpPr/>
        <p:nvPr/>
      </p:nvGrpSpPr>
      <p:grpSpPr>
        <a:xfrm>
          <a:off x="0" y="0"/>
          <a:ext cx="0" cy="0"/>
          <a:chOff x="0" y="0"/>
          <a:chExt cx="0" cy="0"/>
        </a:xfrm>
      </p:grpSpPr>
      <p:sp>
        <p:nvSpPr>
          <p:cNvPr id="132" name="Google Shape;132;p28"/>
          <p:cNvSpPr/>
          <p:nvPr/>
        </p:nvSpPr>
        <p:spPr>
          <a:xfrm>
            <a:off x="2024" y="0"/>
            <a:ext cx="9144000" cy="5143500"/>
          </a:xfrm>
          <a:custGeom>
            <a:avLst/>
            <a:gdLst/>
            <a:ahLst/>
            <a:cxnLst/>
            <a:rect l="l" t="t" r="r" b="b"/>
            <a:pathLst>
              <a:path w="9144000" h="6858000" extrusionOk="0">
                <a:moveTo>
                  <a:pt x="9144000" y="0"/>
                </a:moveTo>
                <a:lnTo>
                  <a:pt x="0" y="0"/>
                </a:lnTo>
                <a:lnTo>
                  <a:pt x="0" y="6858000"/>
                </a:lnTo>
                <a:lnTo>
                  <a:pt x="9144000" y="6858000"/>
                </a:lnTo>
                <a:lnTo>
                  <a:pt x="9144000" y="0"/>
                </a:lnTo>
                <a:close/>
              </a:path>
            </a:pathLst>
          </a:custGeom>
          <a:solidFill>
            <a:srgbClr val="0B539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28"/>
          <p:cNvSpPr/>
          <p:nvPr/>
        </p:nvSpPr>
        <p:spPr>
          <a:xfrm>
            <a:off x="63995" y="0"/>
            <a:ext cx="2388870" cy="5137785"/>
          </a:xfrm>
          <a:custGeom>
            <a:avLst/>
            <a:gdLst/>
            <a:ahLst/>
            <a:cxnLst/>
            <a:rect l="l" t="t" r="r" b="b"/>
            <a:pathLst>
              <a:path w="2388870" h="6850380" extrusionOk="0">
                <a:moveTo>
                  <a:pt x="1940176" y="0"/>
                </a:moveTo>
                <a:lnTo>
                  <a:pt x="0" y="0"/>
                </a:lnTo>
                <a:lnTo>
                  <a:pt x="0" y="6849968"/>
                </a:lnTo>
                <a:lnTo>
                  <a:pt x="2259355" y="6849968"/>
                </a:lnTo>
                <a:lnTo>
                  <a:pt x="2267601" y="6781680"/>
                </a:lnTo>
                <a:lnTo>
                  <a:pt x="2275542" y="6714296"/>
                </a:lnTo>
                <a:lnTo>
                  <a:pt x="2283180" y="6647804"/>
                </a:lnTo>
                <a:lnTo>
                  <a:pt x="2290519" y="6582192"/>
                </a:lnTo>
                <a:lnTo>
                  <a:pt x="2297563" y="6517448"/>
                </a:lnTo>
                <a:lnTo>
                  <a:pt x="2304314" y="6453559"/>
                </a:lnTo>
                <a:lnTo>
                  <a:pt x="2310776" y="6390514"/>
                </a:lnTo>
                <a:lnTo>
                  <a:pt x="2316953" y="6328299"/>
                </a:lnTo>
                <a:lnTo>
                  <a:pt x="2322848" y="6266904"/>
                </a:lnTo>
                <a:lnTo>
                  <a:pt x="2328464" y="6206315"/>
                </a:lnTo>
                <a:lnTo>
                  <a:pt x="2333804" y="6146520"/>
                </a:lnTo>
                <a:lnTo>
                  <a:pt x="2338873" y="6087508"/>
                </a:lnTo>
                <a:lnTo>
                  <a:pt x="2343673" y="6029266"/>
                </a:lnTo>
                <a:lnTo>
                  <a:pt x="2348208" y="5971781"/>
                </a:lnTo>
                <a:lnTo>
                  <a:pt x="2352480" y="5915042"/>
                </a:lnTo>
                <a:lnTo>
                  <a:pt x="2356495" y="5859036"/>
                </a:lnTo>
                <a:lnTo>
                  <a:pt x="2360254" y="5803751"/>
                </a:lnTo>
                <a:lnTo>
                  <a:pt x="2363761" y="5749175"/>
                </a:lnTo>
                <a:lnTo>
                  <a:pt x="2367020" y="5695295"/>
                </a:lnTo>
                <a:lnTo>
                  <a:pt x="2370034" y="5642100"/>
                </a:lnTo>
                <a:lnTo>
                  <a:pt x="2372807" y="5589577"/>
                </a:lnTo>
                <a:lnTo>
                  <a:pt x="2375341" y="5537714"/>
                </a:lnTo>
                <a:lnTo>
                  <a:pt x="2377640" y="5486499"/>
                </a:lnTo>
                <a:lnTo>
                  <a:pt x="2379708" y="5435919"/>
                </a:lnTo>
                <a:lnTo>
                  <a:pt x="2381548" y="5385963"/>
                </a:lnTo>
                <a:lnTo>
                  <a:pt x="2383163" y="5336617"/>
                </a:lnTo>
                <a:lnTo>
                  <a:pt x="2384556" y="5287871"/>
                </a:lnTo>
                <a:lnTo>
                  <a:pt x="2385732" y="5239711"/>
                </a:lnTo>
                <a:lnTo>
                  <a:pt x="2386692" y="5192125"/>
                </a:lnTo>
                <a:lnTo>
                  <a:pt x="2387442" y="5145102"/>
                </a:lnTo>
                <a:lnTo>
                  <a:pt x="2387984" y="5098629"/>
                </a:lnTo>
                <a:lnTo>
                  <a:pt x="2388321" y="5052693"/>
                </a:lnTo>
                <a:lnTo>
                  <a:pt x="2388396" y="4962386"/>
                </a:lnTo>
                <a:lnTo>
                  <a:pt x="2388140" y="4917990"/>
                </a:lnTo>
                <a:lnTo>
                  <a:pt x="2387693" y="4874083"/>
                </a:lnTo>
                <a:lnTo>
                  <a:pt x="2387058" y="4830653"/>
                </a:lnTo>
                <a:lnTo>
                  <a:pt x="2386239" y="4787687"/>
                </a:lnTo>
                <a:lnTo>
                  <a:pt x="2385239" y="4745173"/>
                </a:lnTo>
                <a:lnTo>
                  <a:pt x="2384062" y="4703100"/>
                </a:lnTo>
                <a:lnTo>
                  <a:pt x="2382710" y="4661454"/>
                </a:lnTo>
                <a:lnTo>
                  <a:pt x="2381188" y="4620223"/>
                </a:lnTo>
                <a:lnTo>
                  <a:pt x="2379499" y="4579396"/>
                </a:lnTo>
                <a:lnTo>
                  <a:pt x="2377645" y="4538960"/>
                </a:lnTo>
                <a:lnTo>
                  <a:pt x="2375631" y="4498903"/>
                </a:lnTo>
                <a:lnTo>
                  <a:pt x="2373459" y="4459212"/>
                </a:lnTo>
                <a:lnTo>
                  <a:pt x="2371134" y="4419876"/>
                </a:lnTo>
                <a:lnTo>
                  <a:pt x="2368658" y="4380882"/>
                </a:lnTo>
                <a:lnTo>
                  <a:pt x="2366035" y="4342218"/>
                </a:lnTo>
                <a:lnTo>
                  <a:pt x="2363269" y="4303872"/>
                </a:lnTo>
                <a:lnTo>
                  <a:pt x="2360362" y="4265831"/>
                </a:lnTo>
                <a:lnTo>
                  <a:pt x="2354140" y="4190617"/>
                </a:lnTo>
                <a:lnTo>
                  <a:pt x="2347397" y="4116479"/>
                </a:lnTo>
                <a:lnTo>
                  <a:pt x="2340160" y="4043318"/>
                </a:lnTo>
                <a:lnTo>
                  <a:pt x="2332456" y="3971037"/>
                </a:lnTo>
                <a:lnTo>
                  <a:pt x="2324312" y="3899539"/>
                </a:lnTo>
                <a:lnTo>
                  <a:pt x="2315755" y="3828725"/>
                </a:lnTo>
                <a:lnTo>
                  <a:pt x="2306813" y="3758497"/>
                </a:lnTo>
                <a:lnTo>
                  <a:pt x="2297511" y="3688759"/>
                </a:lnTo>
                <a:lnTo>
                  <a:pt x="2287877" y="3619411"/>
                </a:lnTo>
                <a:lnTo>
                  <a:pt x="2277938" y="3550357"/>
                </a:lnTo>
                <a:lnTo>
                  <a:pt x="2267721" y="3481498"/>
                </a:lnTo>
                <a:lnTo>
                  <a:pt x="2257253" y="3412737"/>
                </a:lnTo>
                <a:lnTo>
                  <a:pt x="2246561" y="3343976"/>
                </a:lnTo>
                <a:lnTo>
                  <a:pt x="2235672" y="3275117"/>
                </a:lnTo>
                <a:lnTo>
                  <a:pt x="2219028" y="3171432"/>
                </a:lnTo>
                <a:lnTo>
                  <a:pt x="2179217" y="2925934"/>
                </a:lnTo>
                <a:lnTo>
                  <a:pt x="2167713" y="2854436"/>
                </a:lnTo>
                <a:lnTo>
                  <a:pt x="2156201" y="2782155"/>
                </a:lnTo>
                <a:lnTo>
                  <a:pt x="2144708" y="2708994"/>
                </a:lnTo>
                <a:lnTo>
                  <a:pt x="2133261" y="2634856"/>
                </a:lnTo>
                <a:lnTo>
                  <a:pt x="2121887" y="2559642"/>
                </a:lnTo>
                <a:lnTo>
                  <a:pt x="2116236" y="2521601"/>
                </a:lnTo>
                <a:lnTo>
                  <a:pt x="2110613" y="2483255"/>
                </a:lnTo>
                <a:lnTo>
                  <a:pt x="2105022" y="2444591"/>
                </a:lnTo>
                <a:lnTo>
                  <a:pt x="2099466" y="2405597"/>
                </a:lnTo>
                <a:lnTo>
                  <a:pt x="2093949" y="2366260"/>
                </a:lnTo>
                <a:lnTo>
                  <a:pt x="2088473" y="2326570"/>
                </a:lnTo>
                <a:lnTo>
                  <a:pt x="2083043" y="2286512"/>
                </a:lnTo>
                <a:lnTo>
                  <a:pt x="2077661" y="2246076"/>
                </a:lnTo>
                <a:lnTo>
                  <a:pt x="2072332" y="2205249"/>
                </a:lnTo>
                <a:lnTo>
                  <a:pt x="2067057" y="2164018"/>
                </a:lnTo>
                <a:lnTo>
                  <a:pt x="2061842" y="2122372"/>
                </a:lnTo>
                <a:lnTo>
                  <a:pt x="2056688" y="2080298"/>
                </a:lnTo>
                <a:lnTo>
                  <a:pt x="2051601" y="2037784"/>
                </a:lnTo>
                <a:lnTo>
                  <a:pt x="2046581" y="1994818"/>
                </a:lnTo>
                <a:lnTo>
                  <a:pt x="2041635" y="1951388"/>
                </a:lnTo>
                <a:lnTo>
                  <a:pt x="2036763" y="1907481"/>
                </a:lnTo>
                <a:lnTo>
                  <a:pt x="2031971" y="1863085"/>
                </a:lnTo>
                <a:lnTo>
                  <a:pt x="2027262" y="1818188"/>
                </a:lnTo>
                <a:lnTo>
                  <a:pt x="2022637" y="1772778"/>
                </a:lnTo>
                <a:lnTo>
                  <a:pt x="2018103" y="1726842"/>
                </a:lnTo>
                <a:lnTo>
                  <a:pt x="2013660" y="1680368"/>
                </a:lnTo>
                <a:lnTo>
                  <a:pt x="2009314" y="1633345"/>
                </a:lnTo>
                <a:lnTo>
                  <a:pt x="2005066" y="1585759"/>
                </a:lnTo>
                <a:lnTo>
                  <a:pt x="2000922" y="1537599"/>
                </a:lnTo>
                <a:lnTo>
                  <a:pt x="1996883" y="1488852"/>
                </a:lnTo>
                <a:lnTo>
                  <a:pt x="1992954" y="1439507"/>
                </a:lnTo>
                <a:lnTo>
                  <a:pt x="1989137" y="1389550"/>
                </a:lnTo>
                <a:lnTo>
                  <a:pt x="1985437" y="1338970"/>
                </a:lnTo>
                <a:lnTo>
                  <a:pt x="1981856" y="1287755"/>
                </a:lnTo>
                <a:lnTo>
                  <a:pt x="1978398" y="1235892"/>
                </a:lnTo>
                <a:lnTo>
                  <a:pt x="1975066" y="1183368"/>
                </a:lnTo>
                <a:lnTo>
                  <a:pt x="1971864" y="1130173"/>
                </a:lnTo>
                <a:lnTo>
                  <a:pt x="1968795" y="1076294"/>
                </a:lnTo>
                <a:lnTo>
                  <a:pt x="1965862" y="1021717"/>
                </a:lnTo>
                <a:lnTo>
                  <a:pt x="1963069" y="966432"/>
                </a:lnTo>
                <a:lnTo>
                  <a:pt x="1960419" y="910426"/>
                </a:lnTo>
                <a:lnTo>
                  <a:pt x="1957915" y="853687"/>
                </a:lnTo>
                <a:lnTo>
                  <a:pt x="1955562" y="796202"/>
                </a:lnTo>
                <a:lnTo>
                  <a:pt x="1953362" y="737959"/>
                </a:lnTo>
                <a:lnTo>
                  <a:pt x="1951318" y="678946"/>
                </a:lnTo>
                <a:lnTo>
                  <a:pt x="1949434" y="619152"/>
                </a:lnTo>
                <a:lnTo>
                  <a:pt x="1947714" y="558562"/>
                </a:lnTo>
                <a:lnTo>
                  <a:pt x="1946160" y="497167"/>
                </a:lnTo>
                <a:lnTo>
                  <a:pt x="1944777" y="434952"/>
                </a:lnTo>
                <a:lnTo>
                  <a:pt x="1943567" y="371906"/>
                </a:lnTo>
                <a:lnTo>
                  <a:pt x="1942534" y="308017"/>
                </a:lnTo>
                <a:lnTo>
                  <a:pt x="1941681" y="243273"/>
                </a:lnTo>
                <a:lnTo>
                  <a:pt x="1941012" y="177661"/>
                </a:lnTo>
                <a:lnTo>
                  <a:pt x="1940530" y="111169"/>
                </a:lnTo>
                <a:lnTo>
                  <a:pt x="1940238" y="43785"/>
                </a:lnTo>
                <a:lnTo>
                  <a:pt x="19401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28"/>
          <p:cNvSpPr/>
          <p:nvPr/>
        </p:nvSpPr>
        <p:spPr>
          <a:xfrm>
            <a:off x="63995" y="0"/>
            <a:ext cx="2388870" cy="5137785"/>
          </a:xfrm>
          <a:custGeom>
            <a:avLst/>
            <a:gdLst/>
            <a:ahLst/>
            <a:cxnLst/>
            <a:rect l="l" t="t" r="r" b="b"/>
            <a:pathLst>
              <a:path w="2388870" h="6850380" extrusionOk="0">
                <a:moveTo>
                  <a:pt x="0" y="6849968"/>
                </a:moveTo>
                <a:lnTo>
                  <a:pt x="0" y="0"/>
                </a:lnTo>
                <a:lnTo>
                  <a:pt x="1940176" y="0"/>
                </a:lnTo>
                <a:lnTo>
                  <a:pt x="1940238" y="43785"/>
                </a:lnTo>
                <a:lnTo>
                  <a:pt x="1940530" y="111169"/>
                </a:lnTo>
                <a:lnTo>
                  <a:pt x="1941012" y="177661"/>
                </a:lnTo>
                <a:lnTo>
                  <a:pt x="1941681" y="243273"/>
                </a:lnTo>
                <a:lnTo>
                  <a:pt x="1942534" y="308017"/>
                </a:lnTo>
                <a:lnTo>
                  <a:pt x="1943567" y="371906"/>
                </a:lnTo>
                <a:lnTo>
                  <a:pt x="1944777" y="434952"/>
                </a:lnTo>
                <a:lnTo>
                  <a:pt x="1946160" y="497167"/>
                </a:lnTo>
                <a:lnTo>
                  <a:pt x="1947714" y="558562"/>
                </a:lnTo>
                <a:lnTo>
                  <a:pt x="1949434" y="619152"/>
                </a:lnTo>
                <a:lnTo>
                  <a:pt x="1951318" y="678946"/>
                </a:lnTo>
                <a:lnTo>
                  <a:pt x="1953362" y="737959"/>
                </a:lnTo>
                <a:lnTo>
                  <a:pt x="1955562" y="796202"/>
                </a:lnTo>
                <a:lnTo>
                  <a:pt x="1957915" y="853687"/>
                </a:lnTo>
                <a:lnTo>
                  <a:pt x="1960419" y="910426"/>
                </a:lnTo>
                <a:lnTo>
                  <a:pt x="1963069" y="966432"/>
                </a:lnTo>
                <a:lnTo>
                  <a:pt x="1965862" y="1021717"/>
                </a:lnTo>
                <a:lnTo>
                  <a:pt x="1968795" y="1076294"/>
                </a:lnTo>
                <a:lnTo>
                  <a:pt x="1971864" y="1130173"/>
                </a:lnTo>
                <a:lnTo>
                  <a:pt x="1975066" y="1183368"/>
                </a:lnTo>
                <a:lnTo>
                  <a:pt x="1978398" y="1235892"/>
                </a:lnTo>
                <a:lnTo>
                  <a:pt x="1981856" y="1287755"/>
                </a:lnTo>
                <a:lnTo>
                  <a:pt x="1985437" y="1338970"/>
                </a:lnTo>
                <a:lnTo>
                  <a:pt x="1989137" y="1389550"/>
                </a:lnTo>
                <a:lnTo>
                  <a:pt x="1992954" y="1439507"/>
                </a:lnTo>
                <a:lnTo>
                  <a:pt x="1996883" y="1488852"/>
                </a:lnTo>
                <a:lnTo>
                  <a:pt x="2000922" y="1537599"/>
                </a:lnTo>
                <a:lnTo>
                  <a:pt x="2005066" y="1585759"/>
                </a:lnTo>
                <a:lnTo>
                  <a:pt x="2009314" y="1633345"/>
                </a:lnTo>
                <a:lnTo>
                  <a:pt x="2013660" y="1680368"/>
                </a:lnTo>
                <a:lnTo>
                  <a:pt x="2018103" y="1726842"/>
                </a:lnTo>
                <a:lnTo>
                  <a:pt x="2022637" y="1772778"/>
                </a:lnTo>
                <a:lnTo>
                  <a:pt x="2027262" y="1818188"/>
                </a:lnTo>
                <a:lnTo>
                  <a:pt x="2031971" y="1863085"/>
                </a:lnTo>
                <a:lnTo>
                  <a:pt x="2036763" y="1907481"/>
                </a:lnTo>
                <a:lnTo>
                  <a:pt x="2041635" y="1951388"/>
                </a:lnTo>
                <a:lnTo>
                  <a:pt x="2046581" y="1994818"/>
                </a:lnTo>
                <a:lnTo>
                  <a:pt x="2051601" y="2037784"/>
                </a:lnTo>
                <a:lnTo>
                  <a:pt x="2056688" y="2080298"/>
                </a:lnTo>
                <a:lnTo>
                  <a:pt x="2061842" y="2122372"/>
                </a:lnTo>
                <a:lnTo>
                  <a:pt x="2067057" y="2164018"/>
                </a:lnTo>
                <a:lnTo>
                  <a:pt x="2072332" y="2205249"/>
                </a:lnTo>
                <a:lnTo>
                  <a:pt x="2077661" y="2246076"/>
                </a:lnTo>
                <a:lnTo>
                  <a:pt x="2083043" y="2286512"/>
                </a:lnTo>
                <a:lnTo>
                  <a:pt x="2088473" y="2326570"/>
                </a:lnTo>
                <a:lnTo>
                  <a:pt x="2093949" y="2366260"/>
                </a:lnTo>
                <a:lnTo>
                  <a:pt x="2099466" y="2405597"/>
                </a:lnTo>
                <a:lnTo>
                  <a:pt x="2105022" y="2444591"/>
                </a:lnTo>
                <a:lnTo>
                  <a:pt x="2110613" y="2483255"/>
                </a:lnTo>
                <a:lnTo>
                  <a:pt x="2116236" y="2521601"/>
                </a:lnTo>
                <a:lnTo>
                  <a:pt x="2121887" y="2559642"/>
                </a:lnTo>
                <a:lnTo>
                  <a:pt x="2127564" y="2597389"/>
                </a:lnTo>
                <a:lnTo>
                  <a:pt x="2138977" y="2672053"/>
                </a:lnTo>
                <a:lnTo>
                  <a:pt x="2150451" y="2745691"/>
                </a:lnTo>
                <a:lnTo>
                  <a:pt x="2161957" y="2818399"/>
                </a:lnTo>
                <a:lnTo>
                  <a:pt x="2173468" y="2890277"/>
                </a:lnTo>
                <a:lnTo>
                  <a:pt x="2184958" y="2961421"/>
                </a:lnTo>
                <a:lnTo>
                  <a:pt x="2196399" y="3031930"/>
                </a:lnTo>
                <a:lnTo>
                  <a:pt x="2202093" y="3066976"/>
                </a:lnTo>
                <a:lnTo>
                  <a:pt x="2207765" y="3101901"/>
                </a:lnTo>
                <a:lnTo>
                  <a:pt x="2219028" y="3171432"/>
                </a:lnTo>
                <a:lnTo>
                  <a:pt x="2230162" y="3240620"/>
                </a:lnTo>
                <a:lnTo>
                  <a:pt x="2241140" y="3309565"/>
                </a:lnTo>
                <a:lnTo>
                  <a:pt x="2251933" y="3378362"/>
                </a:lnTo>
                <a:lnTo>
                  <a:pt x="2262517" y="3447111"/>
                </a:lnTo>
                <a:lnTo>
                  <a:pt x="2272863" y="3515909"/>
                </a:lnTo>
                <a:lnTo>
                  <a:pt x="2282944" y="3584853"/>
                </a:lnTo>
                <a:lnTo>
                  <a:pt x="2292734" y="3654042"/>
                </a:lnTo>
                <a:lnTo>
                  <a:pt x="2302205" y="3723573"/>
                </a:lnTo>
                <a:lnTo>
                  <a:pt x="2311331" y="3793544"/>
                </a:lnTo>
                <a:lnTo>
                  <a:pt x="2320084" y="3864052"/>
                </a:lnTo>
                <a:lnTo>
                  <a:pt x="2328438" y="3935197"/>
                </a:lnTo>
                <a:lnTo>
                  <a:pt x="2336365" y="4007074"/>
                </a:lnTo>
                <a:lnTo>
                  <a:pt x="2343839" y="4079782"/>
                </a:lnTo>
                <a:lnTo>
                  <a:pt x="2350832" y="4153420"/>
                </a:lnTo>
                <a:lnTo>
                  <a:pt x="2357317" y="4228083"/>
                </a:lnTo>
                <a:lnTo>
                  <a:pt x="2363269" y="4303872"/>
                </a:lnTo>
                <a:lnTo>
                  <a:pt x="2366035" y="4342218"/>
                </a:lnTo>
                <a:lnTo>
                  <a:pt x="2368658" y="4380882"/>
                </a:lnTo>
                <a:lnTo>
                  <a:pt x="2371134" y="4419876"/>
                </a:lnTo>
                <a:lnTo>
                  <a:pt x="2373459" y="4459212"/>
                </a:lnTo>
                <a:lnTo>
                  <a:pt x="2375631" y="4498903"/>
                </a:lnTo>
                <a:lnTo>
                  <a:pt x="2377645" y="4538960"/>
                </a:lnTo>
                <a:lnTo>
                  <a:pt x="2379499" y="4579396"/>
                </a:lnTo>
                <a:lnTo>
                  <a:pt x="2381188" y="4620223"/>
                </a:lnTo>
                <a:lnTo>
                  <a:pt x="2382710" y="4661454"/>
                </a:lnTo>
                <a:lnTo>
                  <a:pt x="2384062" y="4703100"/>
                </a:lnTo>
                <a:lnTo>
                  <a:pt x="2385239" y="4745173"/>
                </a:lnTo>
                <a:lnTo>
                  <a:pt x="2386239" y="4787687"/>
                </a:lnTo>
                <a:lnTo>
                  <a:pt x="2387058" y="4830653"/>
                </a:lnTo>
                <a:lnTo>
                  <a:pt x="2387693" y="4874083"/>
                </a:lnTo>
                <a:lnTo>
                  <a:pt x="2388140" y="4917990"/>
                </a:lnTo>
                <a:lnTo>
                  <a:pt x="2388396" y="4962386"/>
                </a:lnTo>
                <a:lnTo>
                  <a:pt x="2388457" y="5007283"/>
                </a:lnTo>
                <a:lnTo>
                  <a:pt x="2388321" y="5052693"/>
                </a:lnTo>
                <a:lnTo>
                  <a:pt x="2387984" y="5098629"/>
                </a:lnTo>
                <a:lnTo>
                  <a:pt x="2387442" y="5145102"/>
                </a:lnTo>
                <a:lnTo>
                  <a:pt x="2386692" y="5192125"/>
                </a:lnTo>
                <a:lnTo>
                  <a:pt x="2385732" y="5239711"/>
                </a:lnTo>
                <a:lnTo>
                  <a:pt x="2384556" y="5287871"/>
                </a:lnTo>
                <a:lnTo>
                  <a:pt x="2383163" y="5336617"/>
                </a:lnTo>
                <a:lnTo>
                  <a:pt x="2381548" y="5385963"/>
                </a:lnTo>
                <a:lnTo>
                  <a:pt x="2379708" y="5435919"/>
                </a:lnTo>
                <a:lnTo>
                  <a:pt x="2377640" y="5486499"/>
                </a:lnTo>
                <a:lnTo>
                  <a:pt x="2375341" y="5537714"/>
                </a:lnTo>
                <a:lnTo>
                  <a:pt x="2372807" y="5589577"/>
                </a:lnTo>
                <a:lnTo>
                  <a:pt x="2370034" y="5642100"/>
                </a:lnTo>
                <a:lnTo>
                  <a:pt x="2367020" y="5695295"/>
                </a:lnTo>
                <a:lnTo>
                  <a:pt x="2363761" y="5749175"/>
                </a:lnTo>
                <a:lnTo>
                  <a:pt x="2360254" y="5803751"/>
                </a:lnTo>
                <a:lnTo>
                  <a:pt x="2356495" y="5859036"/>
                </a:lnTo>
                <a:lnTo>
                  <a:pt x="2352480" y="5915042"/>
                </a:lnTo>
                <a:lnTo>
                  <a:pt x="2348208" y="5971781"/>
                </a:lnTo>
                <a:lnTo>
                  <a:pt x="2343673" y="6029266"/>
                </a:lnTo>
                <a:lnTo>
                  <a:pt x="2338873" y="6087508"/>
                </a:lnTo>
                <a:lnTo>
                  <a:pt x="2333804" y="6146520"/>
                </a:lnTo>
                <a:lnTo>
                  <a:pt x="2328464" y="6206315"/>
                </a:lnTo>
                <a:lnTo>
                  <a:pt x="2322848" y="6266904"/>
                </a:lnTo>
                <a:lnTo>
                  <a:pt x="2316953" y="6328299"/>
                </a:lnTo>
                <a:lnTo>
                  <a:pt x="2310776" y="6390514"/>
                </a:lnTo>
                <a:lnTo>
                  <a:pt x="2304314" y="6453559"/>
                </a:lnTo>
                <a:lnTo>
                  <a:pt x="2297563" y="6517448"/>
                </a:lnTo>
                <a:lnTo>
                  <a:pt x="2290519" y="6582192"/>
                </a:lnTo>
                <a:lnTo>
                  <a:pt x="2283180" y="6647804"/>
                </a:lnTo>
                <a:lnTo>
                  <a:pt x="2275542" y="6714296"/>
                </a:lnTo>
                <a:lnTo>
                  <a:pt x="2267601" y="6781680"/>
                </a:lnTo>
                <a:lnTo>
                  <a:pt x="2259355" y="6849968"/>
                </a:lnTo>
                <a:lnTo>
                  <a:pt x="0" y="6849968"/>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28"/>
          <p:cNvSpPr/>
          <p:nvPr/>
        </p:nvSpPr>
        <p:spPr>
          <a:xfrm>
            <a:off x="1" y="0"/>
            <a:ext cx="2305685" cy="5143500"/>
          </a:xfrm>
          <a:custGeom>
            <a:avLst/>
            <a:gdLst/>
            <a:ahLst/>
            <a:cxnLst/>
            <a:rect l="l" t="t" r="r" b="b"/>
            <a:pathLst>
              <a:path w="2305685" h="6858000" extrusionOk="0">
                <a:moveTo>
                  <a:pt x="1869608" y="0"/>
                </a:moveTo>
                <a:lnTo>
                  <a:pt x="0" y="0"/>
                </a:lnTo>
                <a:lnTo>
                  <a:pt x="0" y="6858000"/>
                </a:lnTo>
                <a:lnTo>
                  <a:pt x="2181793" y="6858000"/>
                </a:lnTo>
                <a:lnTo>
                  <a:pt x="2187826" y="6806364"/>
                </a:lnTo>
                <a:lnTo>
                  <a:pt x="2195497" y="6739096"/>
                </a:lnTo>
                <a:lnTo>
                  <a:pt x="2202877" y="6672713"/>
                </a:lnTo>
                <a:lnTo>
                  <a:pt x="2209971" y="6607202"/>
                </a:lnTo>
                <a:lnTo>
                  <a:pt x="2216781" y="6542553"/>
                </a:lnTo>
                <a:lnTo>
                  <a:pt x="2223311" y="6478752"/>
                </a:lnTo>
                <a:lnTo>
                  <a:pt x="2229563" y="6415787"/>
                </a:lnTo>
                <a:lnTo>
                  <a:pt x="2235541" y="6353647"/>
                </a:lnTo>
                <a:lnTo>
                  <a:pt x="2241249" y="6292320"/>
                </a:lnTo>
                <a:lnTo>
                  <a:pt x="2246689" y="6231793"/>
                </a:lnTo>
                <a:lnTo>
                  <a:pt x="2251864" y="6172055"/>
                </a:lnTo>
                <a:lnTo>
                  <a:pt x="2256779" y="6113093"/>
                </a:lnTo>
                <a:lnTo>
                  <a:pt x="2261435" y="6054895"/>
                </a:lnTo>
                <a:lnTo>
                  <a:pt x="2265837" y="5997450"/>
                </a:lnTo>
                <a:lnTo>
                  <a:pt x="2269987" y="5940745"/>
                </a:lnTo>
                <a:lnTo>
                  <a:pt x="2273889" y="5884768"/>
                </a:lnTo>
                <a:lnTo>
                  <a:pt x="2277546" y="5829508"/>
                </a:lnTo>
                <a:lnTo>
                  <a:pt x="2280961" y="5774952"/>
                </a:lnTo>
                <a:lnTo>
                  <a:pt x="2284137" y="5721088"/>
                </a:lnTo>
                <a:lnTo>
                  <a:pt x="2287078" y="5667904"/>
                </a:lnTo>
                <a:lnTo>
                  <a:pt x="2289787" y="5615388"/>
                </a:lnTo>
                <a:lnTo>
                  <a:pt x="2292267" y="5563528"/>
                </a:lnTo>
                <a:lnTo>
                  <a:pt x="2294521" y="5512312"/>
                </a:lnTo>
                <a:lnTo>
                  <a:pt x="2296552" y="5461728"/>
                </a:lnTo>
                <a:lnTo>
                  <a:pt x="2298364" y="5411765"/>
                </a:lnTo>
                <a:lnTo>
                  <a:pt x="2299960" y="5362409"/>
                </a:lnTo>
                <a:lnTo>
                  <a:pt x="2301343" y="5313648"/>
                </a:lnTo>
                <a:lnTo>
                  <a:pt x="2302516" y="5265472"/>
                </a:lnTo>
                <a:lnTo>
                  <a:pt x="2303483" y="5217868"/>
                </a:lnTo>
                <a:lnTo>
                  <a:pt x="2304246" y="5170823"/>
                </a:lnTo>
                <a:lnTo>
                  <a:pt x="2304810" y="5124326"/>
                </a:lnTo>
                <a:lnTo>
                  <a:pt x="2305176" y="5078364"/>
                </a:lnTo>
                <a:lnTo>
                  <a:pt x="2305349" y="5032926"/>
                </a:lnTo>
                <a:lnTo>
                  <a:pt x="2305332" y="4988000"/>
                </a:lnTo>
                <a:lnTo>
                  <a:pt x="2305127" y="4943574"/>
                </a:lnTo>
                <a:lnTo>
                  <a:pt x="2304739" y="4899635"/>
                </a:lnTo>
                <a:lnTo>
                  <a:pt x="2304170" y="4856171"/>
                </a:lnTo>
                <a:lnTo>
                  <a:pt x="2303423" y="4813171"/>
                </a:lnTo>
                <a:lnTo>
                  <a:pt x="2302502" y="4770622"/>
                </a:lnTo>
                <a:lnTo>
                  <a:pt x="2301409" y="4728513"/>
                </a:lnTo>
                <a:lnTo>
                  <a:pt x="2300149" y="4686831"/>
                </a:lnTo>
                <a:lnTo>
                  <a:pt x="2298724" y="4645564"/>
                </a:lnTo>
                <a:lnTo>
                  <a:pt x="2297138" y="4604700"/>
                </a:lnTo>
                <a:lnTo>
                  <a:pt x="2295393" y="4564228"/>
                </a:lnTo>
                <a:lnTo>
                  <a:pt x="2293494" y="4524135"/>
                </a:lnTo>
                <a:lnTo>
                  <a:pt x="2291442" y="4484409"/>
                </a:lnTo>
                <a:lnTo>
                  <a:pt x="2289242" y="4445038"/>
                </a:lnTo>
                <a:lnTo>
                  <a:pt x="2286897" y="4406010"/>
                </a:lnTo>
                <a:lnTo>
                  <a:pt x="2284409" y="4367313"/>
                </a:lnTo>
                <a:lnTo>
                  <a:pt x="2281783" y="4328936"/>
                </a:lnTo>
                <a:lnTo>
                  <a:pt x="2279021" y="4290865"/>
                </a:lnTo>
                <a:lnTo>
                  <a:pt x="2273102" y="4215596"/>
                </a:lnTo>
                <a:lnTo>
                  <a:pt x="2266679" y="4141410"/>
                </a:lnTo>
                <a:lnTo>
                  <a:pt x="2259777" y="4068212"/>
                </a:lnTo>
                <a:lnTo>
                  <a:pt x="2252423" y="3995904"/>
                </a:lnTo>
                <a:lnTo>
                  <a:pt x="2244641" y="3924391"/>
                </a:lnTo>
                <a:lnTo>
                  <a:pt x="2236458" y="3853576"/>
                </a:lnTo>
                <a:lnTo>
                  <a:pt x="2227899" y="3783363"/>
                </a:lnTo>
                <a:lnTo>
                  <a:pt x="2218990" y="3713655"/>
                </a:lnTo>
                <a:lnTo>
                  <a:pt x="2209757" y="3644357"/>
                </a:lnTo>
                <a:lnTo>
                  <a:pt x="2200226" y="3575372"/>
                </a:lnTo>
                <a:lnTo>
                  <a:pt x="2190422" y="3506603"/>
                </a:lnTo>
                <a:lnTo>
                  <a:pt x="2180370" y="3437955"/>
                </a:lnTo>
                <a:lnTo>
                  <a:pt x="2170098" y="3369330"/>
                </a:lnTo>
                <a:lnTo>
                  <a:pt x="2159629" y="3300634"/>
                </a:lnTo>
                <a:lnTo>
                  <a:pt x="2148991" y="3231769"/>
                </a:lnTo>
                <a:lnTo>
                  <a:pt x="2138209" y="3162639"/>
                </a:lnTo>
                <a:lnTo>
                  <a:pt x="2099708" y="2917209"/>
                </a:lnTo>
                <a:lnTo>
                  <a:pt x="2088596" y="2845695"/>
                </a:lnTo>
                <a:lnTo>
                  <a:pt x="2077481" y="2773388"/>
                </a:lnTo>
                <a:lnTo>
                  <a:pt x="2066389" y="2700189"/>
                </a:lnTo>
                <a:lnTo>
                  <a:pt x="2055346" y="2626003"/>
                </a:lnTo>
                <a:lnTo>
                  <a:pt x="2044377" y="2550734"/>
                </a:lnTo>
                <a:lnTo>
                  <a:pt x="2038929" y="2512663"/>
                </a:lnTo>
                <a:lnTo>
                  <a:pt x="2033509" y="2474286"/>
                </a:lnTo>
                <a:lnTo>
                  <a:pt x="2028121" y="2435589"/>
                </a:lnTo>
                <a:lnTo>
                  <a:pt x="2022767" y="2396561"/>
                </a:lnTo>
                <a:lnTo>
                  <a:pt x="2017451" y="2357190"/>
                </a:lnTo>
                <a:lnTo>
                  <a:pt x="2012177" y="2317464"/>
                </a:lnTo>
                <a:lnTo>
                  <a:pt x="2006946" y="2277371"/>
                </a:lnTo>
                <a:lnTo>
                  <a:pt x="2001764" y="2236898"/>
                </a:lnTo>
                <a:lnTo>
                  <a:pt x="1996632" y="2196035"/>
                </a:lnTo>
                <a:lnTo>
                  <a:pt x="1991554" y="2154768"/>
                </a:lnTo>
                <a:lnTo>
                  <a:pt x="1986533" y="2113085"/>
                </a:lnTo>
                <a:lnTo>
                  <a:pt x="1981573" y="2070976"/>
                </a:lnTo>
                <a:lnTo>
                  <a:pt x="1976677" y="2028427"/>
                </a:lnTo>
                <a:lnTo>
                  <a:pt x="1971847" y="1985427"/>
                </a:lnTo>
                <a:lnTo>
                  <a:pt x="1967088" y="1941963"/>
                </a:lnTo>
                <a:lnTo>
                  <a:pt x="1962402" y="1898024"/>
                </a:lnTo>
                <a:lnTo>
                  <a:pt x="1957792" y="1853597"/>
                </a:lnTo>
                <a:lnTo>
                  <a:pt x="1953262" y="1808671"/>
                </a:lnTo>
                <a:lnTo>
                  <a:pt x="1948815" y="1763233"/>
                </a:lnTo>
                <a:lnTo>
                  <a:pt x="1944454" y="1717271"/>
                </a:lnTo>
                <a:lnTo>
                  <a:pt x="1940183" y="1670774"/>
                </a:lnTo>
                <a:lnTo>
                  <a:pt x="1936004" y="1623729"/>
                </a:lnTo>
                <a:lnTo>
                  <a:pt x="1931921" y="1576124"/>
                </a:lnTo>
                <a:lnTo>
                  <a:pt x="1927937" y="1527948"/>
                </a:lnTo>
                <a:lnTo>
                  <a:pt x="1924056" y="1479187"/>
                </a:lnTo>
                <a:lnTo>
                  <a:pt x="1920280" y="1429831"/>
                </a:lnTo>
                <a:lnTo>
                  <a:pt x="1916612" y="1379867"/>
                </a:lnTo>
                <a:lnTo>
                  <a:pt x="1913057" y="1329283"/>
                </a:lnTo>
                <a:lnTo>
                  <a:pt x="1909616" y="1278067"/>
                </a:lnTo>
                <a:lnTo>
                  <a:pt x="1906294" y="1226207"/>
                </a:lnTo>
                <a:lnTo>
                  <a:pt x="1903094" y="1173691"/>
                </a:lnTo>
                <a:lnTo>
                  <a:pt x="1900018" y="1120507"/>
                </a:lnTo>
                <a:lnTo>
                  <a:pt x="1897070" y="1066643"/>
                </a:lnTo>
                <a:lnTo>
                  <a:pt x="1894253" y="1012086"/>
                </a:lnTo>
                <a:lnTo>
                  <a:pt x="1891571" y="956826"/>
                </a:lnTo>
                <a:lnTo>
                  <a:pt x="1889027" y="900849"/>
                </a:lnTo>
                <a:lnTo>
                  <a:pt x="1886623" y="844144"/>
                </a:lnTo>
                <a:lnTo>
                  <a:pt x="1884364" y="786698"/>
                </a:lnTo>
                <a:lnTo>
                  <a:pt x="1882251" y="728501"/>
                </a:lnTo>
                <a:lnTo>
                  <a:pt x="1880289" y="669538"/>
                </a:lnTo>
                <a:lnTo>
                  <a:pt x="1878481" y="609800"/>
                </a:lnTo>
                <a:lnTo>
                  <a:pt x="1876830" y="549273"/>
                </a:lnTo>
                <a:lnTo>
                  <a:pt x="1875339" y="487945"/>
                </a:lnTo>
                <a:lnTo>
                  <a:pt x="1874012" y="425805"/>
                </a:lnTo>
                <a:lnTo>
                  <a:pt x="1872851" y="362840"/>
                </a:lnTo>
                <a:lnTo>
                  <a:pt x="1871859" y="299039"/>
                </a:lnTo>
                <a:lnTo>
                  <a:pt x="1871041" y="234389"/>
                </a:lnTo>
                <a:lnTo>
                  <a:pt x="1870399" y="168878"/>
                </a:lnTo>
                <a:lnTo>
                  <a:pt x="1869937" y="102495"/>
                </a:lnTo>
                <a:lnTo>
                  <a:pt x="1869657" y="35227"/>
                </a:lnTo>
                <a:lnTo>
                  <a:pt x="1869608" y="0"/>
                </a:lnTo>
                <a:close/>
              </a:path>
            </a:pathLst>
          </a:custGeom>
          <a:solidFill>
            <a:srgbClr val="0FAE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28"/>
          <p:cNvSpPr/>
          <p:nvPr/>
        </p:nvSpPr>
        <p:spPr>
          <a:xfrm>
            <a:off x="1" y="0"/>
            <a:ext cx="2305685" cy="5143500"/>
          </a:xfrm>
          <a:custGeom>
            <a:avLst/>
            <a:gdLst/>
            <a:ahLst/>
            <a:cxnLst/>
            <a:rect l="l" t="t" r="r" b="b"/>
            <a:pathLst>
              <a:path w="2305685" h="6858000" extrusionOk="0">
                <a:moveTo>
                  <a:pt x="0" y="6858000"/>
                </a:moveTo>
                <a:lnTo>
                  <a:pt x="0" y="0"/>
                </a:lnTo>
                <a:lnTo>
                  <a:pt x="1869608" y="0"/>
                </a:lnTo>
                <a:lnTo>
                  <a:pt x="1869937" y="102495"/>
                </a:lnTo>
                <a:lnTo>
                  <a:pt x="1870399" y="168878"/>
                </a:lnTo>
                <a:lnTo>
                  <a:pt x="1871041" y="234389"/>
                </a:lnTo>
                <a:lnTo>
                  <a:pt x="1871859" y="299039"/>
                </a:lnTo>
                <a:lnTo>
                  <a:pt x="1872851" y="362840"/>
                </a:lnTo>
                <a:lnTo>
                  <a:pt x="1874012" y="425805"/>
                </a:lnTo>
                <a:lnTo>
                  <a:pt x="1875339" y="487945"/>
                </a:lnTo>
                <a:lnTo>
                  <a:pt x="1876830" y="549273"/>
                </a:lnTo>
                <a:lnTo>
                  <a:pt x="1878481" y="609800"/>
                </a:lnTo>
                <a:lnTo>
                  <a:pt x="1880289" y="669538"/>
                </a:lnTo>
                <a:lnTo>
                  <a:pt x="1882251" y="728501"/>
                </a:lnTo>
                <a:lnTo>
                  <a:pt x="1884364" y="786698"/>
                </a:lnTo>
                <a:lnTo>
                  <a:pt x="1886623" y="844144"/>
                </a:lnTo>
                <a:lnTo>
                  <a:pt x="1889027" y="900849"/>
                </a:lnTo>
                <a:lnTo>
                  <a:pt x="1891571" y="956826"/>
                </a:lnTo>
                <a:lnTo>
                  <a:pt x="1894253" y="1012086"/>
                </a:lnTo>
                <a:lnTo>
                  <a:pt x="1897070" y="1066643"/>
                </a:lnTo>
                <a:lnTo>
                  <a:pt x="1900018" y="1120507"/>
                </a:lnTo>
                <a:lnTo>
                  <a:pt x="1903094" y="1173691"/>
                </a:lnTo>
                <a:lnTo>
                  <a:pt x="1906294" y="1226207"/>
                </a:lnTo>
                <a:lnTo>
                  <a:pt x="1909616" y="1278067"/>
                </a:lnTo>
                <a:lnTo>
                  <a:pt x="1913057" y="1329283"/>
                </a:lnTo>
                <a:lnTo>
                  <a:pt x="1916612" y="1379867"/>
                </a:lnTo>
                <a:lnTo>
                  <a:pt x="1920280" y="1429831"/>
                </a:lnTo>
                <a:lnTo>
                  <a:pt x="1924056" y="1479187"/>
                </a:lnTo>
                <a:lnTo>
                  <a:pt x="1927937" y="1527948"/>
                </a:lnTo>
                <a:lnTo>
                  <a:pt x="1931921" y="1576124"/>
                </a:lnTo>
                <a:lnTo>
                  <a:pt x="1936004" y="1623729"/>
                </a:lnTo>
                <a:lnTo>
                  <a:pt x="1940183" y="1670774"/>
                </a:lnTo>
                <a:lnTo>
                  <a:pt x="1944454" y="1717271"/>
                </a:lnTo>
                <a:lnTo>
                  <a:pt x="1948815" y="1763233"/>
                </a:lnTo>
                <a:lnTo>
                  <a:pt x="1953262" y="1808671"/>
                </a:lnTo>
                <a:lnTo>
                  <a:pt x="1957792" y="1853597"/>
                </a:lnTo>
                <a:lnTo>
                  <a:pt x="1962402" y="1898024"/>
                </a:lnTo>
                <a:lnTo>
                  <a:pt x="1967088" y="1941963"/>
                </a:lnTo>
                <a:lnTo>
                  <a:pt x="1971847" y="1985427"/>
                </a:lnTo>
                <a:lnTo>
                  <a:pt x="1976677" y="2028427"/>
                </a:lnTo>
                <a:lnTo>
                  <a:pt x="1981573" y="2070976"/>
                </a:lnTo>
                <a:lnTo>
                  <a:pt x="1986533" y="2113085"/>
                </a:lnTo>
                <a:lnTo>
                  <a:pt x="1991554" y="2154768"/>
                </a:lnTo>
                <a:lnTo>
                  <a:pt x="1996632" y="2196035"/>
                </a:lnTo>
                <a:lnTo>
                  <a:pt x="2001764" y="2236898"/>
                </a:lnTo>
                <a:lnTo>
                  <a:pt x="2006946" y="2277371"/>
                </a:lnTo>
                <a:lnTo>
                  <a:pt x="2012177" y="2317464"/>
                </a:lnTo>
                <a:lnTo>
                  <a:pt x="2017451" y="2357190"/>
                </a:lnTo>
                <a:lnTo>
                  <a:pt x="2022767" y="2396561"/>
                </a:lnTo>
                <a:lnTo>
                  <a:pt x="2028121" y="2435589"/>
                </a:lnTo>
                <a:lnTo>
                  <a:pt x="2033509" y="2474286"/>
                </a:lnTo>
                <a:lnTo>
                  <a:pt x="2038929" y="2512663"/>
                </a:lnTo>
                <a:lnTo>
                  <a:pt x="2044377" y="2550734"/>
                </a:lnTo>
                <a:lnTo>
                  <a:pt x="2049851" y="2588510"/>
                </a:lnTo>
                <a:lnTo>
                  <a:pt x="2060860" y="2663226"/>
                </a:lnTo>
                <a:lnTo>
                  <a:pt x="2071930" y="2736906"/>
                </a:lnTo>
                <a:lnTo>
                  <a:pt x="2083037" y="2809647"/>
                </a:lnTo>
                <a:lnTo>
                  <a:pt x="2094154" y="2881545"/>
                </a:lnTo>
                <a:lnTo>
                  <a:pt x="2105255" y="2952698"/>
                </a:lnTo>
                <a:lnTo>
                  <a:pt x="2116315" y="3023200"/>
                </a:lnTo>
                <a:lnTo>
                  <a:pt x="2121822" y="3058237"/>
                </a:lnTo>
                <a:lnTo>
                  <a:pt x="2127309" y="3093148"/>
                </a:lnTo>
                <a:lnTo>
                  <a:pt x="2138209" y="3162639"/>
                </a:lnTo>
                <a:lnTo>
                  <a:pt x="2148991" y="3231769"/>
                </a:lnTo>
                <a:lnTo>
                  <a:pt x="2159629" y="3300634"/>
                </a:lnTo>
                <a:lnTo>
                  <a:pt x="2170098" y="3369330"/>
                </a:lnTo>
                <a:lnTo>
                  <a:pt x="2180370" y="3437955"/>
                </a:lnTo>
                <a:lnTo>
                  <a:pt x="2190422" y="3506603"/>
                </a:lnTo>
                <a:lnTo>
                  <a:pt x="2200226" y="3575372"/>
                </a:lnTo>
                <a:lnTo>
                  <a:pt x="2209757" y="3644357"/>
                </a:lnTo>
                <a:lnTo>
                  <a:pt x="2218990" y="3713655"/>
                </a:lnTo>
                <a:lnTo>
                  <a:pt x="2227899" y="3783363"/>
                </a:lnTo>
                <a:lnTo>
                  <a:pt x="2236458" y="3853576"/>
                </a:lnTo>
                <a:lnTo>
                  <a:pt x="2244641" y="3924391"/>
                </a:lnTo>
                <a:lnTo>
                  <a:pt x="2252423" y="3995904"/>
                </a:lnTo>
                <a:lnTo>
                  <a:pt x="2259777" y="4068212"/>
                </a:lnTo>
                <a:lnTo>
                  <a:pt x="2266679" y="4141410"/>
                </a:lnTo>
                <a:lnTo>
                  <a:pt x="2273102" y="4215596"/>
                </a:lnTo>
                <a:lnTo>
                  <a:pt x="2279021" y="4290865"/>
                </a:lnTo>
                <a:lnTo>
                  <a:pt x="2281783" y="4328936"/>
                </a:lnTo>
                <a:lnTo>
                  <a:pt x="2284409" y="4367313"/>
                </a:lnTo>
                <a:lnTo>
                  <a:pt x="2286897" y="4406010"/>
                </a:lnTo>
                <a:lnTo>
                  <a:pt x="2289242" y="4445038"/>
                </a:lnTo>
                <a:lnTo>
                  <a:pt x="2291442" y="4484409"/>
                </a:lnTo>
                <a:lnTo>
                  <a:pt x="2293494" y="4524135"/>
                </a:lnTo>
                <a:lnTo>
                  <a:pt x="2295393" y="4564228"/>
                </a:lnTo>
                <a:lnTo>
                  <a:pt x="2297138" y="4604700"/>
                </a:lnTo>
                <a:lnTo>
                  <a:pt x="2298724" y="4645564"/>
                </a:lnTo>
                <a:lnTo>
                  <a:pt x="2300149" y="4686831"/>
                </a:lnTo>
                <a:lnTo>
                  <a:pt x="2301409" y="4728513"/>
                </a:lnTo>
                <a:lnTo>
                  <a:pt x="2302502" y="4770622"/>
                </a:lnTo>
                <a:lnTo>
                  <a:pt x="2303423" y="4813171"/>
                </a:lnTo>
                <a:lnTo>
                  <a:pt x="2304170" y="4856171"/>
                </a:lnTo>
                <a:lnTo>
                  <a:pt x="2304739" y="4899635"/>
                </a:lnTo>
                <a:lnTo>
                  <a:pt x="2305127" y="4943574"/>
                </a:lnTo>
                <a:lnTo>
                  <a:pt x="2305332" y="4988000"/>
                </a:lnTo>
                <a:lnTo>
                  <a:pt x="2305349" y="5032926"/>
                </a:lnTo>
                <a:lnTo>
                  <a:pt x="2305176" y="5078364"/>
                </a:lnTo>
                <a:lnTo>
                  <a:pt x="2304810" y="5124326"/>
                </a:lnTo>
                <a:lnTo>
                  <a:pt x="2304246" y="5170823"/>
                </a:lnTo>
                <a:lnTo>
                  <a:pt x="2303483" y="5217868"/>
                </a:lnTo>
                <a:lnTo>
                  <a:pt x="2302516" y="5265472"/>
                </a:lnTo>
                <a:lnTo>
                  <a:pt x="2301343" y="5313648"/>
                </a:lnTo>
                <a:lnTo>
                  <a:pt x="2299960" y="5362409"/>
                </a:lnTo>
                <a:lnTo>
                  <a:pt x="2298364" y="5411765"/>
                </a:lnTo>
                <a:lnTo>
                  <a:pt x="2296552" y="5461728"/>
                </a:lnTo>
                <a:lnTo>
                  <a:pt x="2294521" y="5512312"/>
                </a:lnTo>
                <a:lnTo>
                  <a:pt x="2292267" y="5563528"/>
                </a:lnTo>
                <a:lnTo>
                  <a:pt x="2289787" y="5615388"/>
                </a:lnTo>
                <a:lnTo>
                  <a:pt x="2287078" y="5667904"/>
                </a:lnTo>
                <a:lnTo>
                  <a:pt x="2284137" y="5721088"/>
                </a:lnTo>
                <a:lnTo>
                  <a:pt x="2280961" y="5774952"/>
                </a:lnTo>
                <a:lnTo>
                  <a:pt x="2277546" y="5829508"/>
                </a:lnTo>
                <a:lnTo>
                  <a:pt x="2273889" y="5884768"/>
                </a:lnTo>
                <a:lnTo>
                  <a:pt x="2269987" y="5940745"/>
                </a:lnTo>
                <a:lnTo>
                  <a:pt x="2265837" y="5997450"/>
                </a:lnTo>
                <a:lnTo>
                  <a:pt x="2261435" y="6054895"/>
                </a:lnTo>
                <a:lnTo>
                  <a:pt x="2256779" y="6113093"/>
                </a:lnTo>
                <a:lnTo>
                  <a:pt x="2251864" y="6172055"/>
                </a:lnTo>
                <a:lnTo>
                  <a:pt x="2246689" y="6231793"/>
                </a:lnTo>
                <a:lnTo>
                  <a:pt x="2241249" y="6292320"/>
                </a:lnTo>
                <a:lnTo>
                  <a:pt x="2235541" y="6353647"/>
                </a:lnTo>
                <a:lnTo>
                  <a:pt x="2229563" y="6415787"/>
                </a:lnTo>
                <a:lnTo>
                  <a:pt x="2223311" y="6478752"/>
                </a:lnTo>
                <a:lnTo>
                  <a:pt x="2216781" y="6542553"/>
                </a:lnTo>
                <a:lnTo>
                  <a:pt x="2209971" y="6607202"/>
                </a:lnTo>
                <a:lnTo>
                  <a:pt x="2202877" y="6672713"/>
                </a:lnTo>
                <a:lnTo>
                  <a:pt x="2195497" y="6739096"/>
                </a:lnTo>
                <a:lnTo>
                  <a:pt x="2187826" y="6806364"/>
                </a:lnTo>
                <a:lnTo>
                  <a:pt x="2181793" y="6858000"/>
                </a:lnTo>
                <a:lnTo>
                  <a:pt x="0" y="6858000"/>
                </a:lnTo>
              </a:path>
            </a:pathLst>
          </a:custGeom>
          <a:noFill/>
          <a:ln w="9525" cap="flat" cmpd="sng">
            <a:solidFill>
              <a:srgbClr val="0FAE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28"/>
          <p:cNvSpPr/>
          <p:nvPr/>
        </p:nvSpPr>
        <p:spPr>
          <a:xfrm>
            <a:off x="1" y="0"/>
            <a:ext cx="9140825" cy="883444"/>
          </a:xfrm>
          <a:custGeom>
            <a:avLst/>
            <a:gdLst/>
            <a:ahLst/>
            <a:cxnLst/>
            <a:rect l="l" t="t" r="r" b="b"/>
            <a:pathLst>
              <a:path w="9140825" h="1177925" extrusionOk="0">
                <a:moveTo>
                  <a:pt x="0" y="1177480"/>
                </a:moveTo>
                <a:lnTo>
                  <a:pt x="0" y="0"/>
                </a:lnTo>
                <a:lnTo>
                  <a:pt x="9140367" y="0"/>
                </a:lnTo>
                <a:lnTo>
                  <a:pt x="9140367" y="1177480"/>
                </a:lnTo>
                <a:lnTo>
                  <a:pt x="0" y="117748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28"/>
          <p:cNvSpPr/>
          <p:nvPr/>
        </p:nvSpPr>
        <p:spPr>
          <a:xfrm>
            <a:off x="411176" y="57151"/>
            <a:ext cx="847200" cy="7620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76200" y="57150"/>
            <a:ext cx="7216200" cy="492300"/>
          </a:xfrm>
          <a:prstGeom prst="rect">
            <a:avLst/>
          </a:prstGeom>
          <a:noFill/>
          <a:ln>
            <a:noFill/>
          </a:ln>
        </p:spPr>
        <p:txBody>
          <a:bodyPr spcFirstLastPara="1" wrap="square" lIns="0" tIns="0" rIns="0" bIns="0" anchor="t" anchorCtr="0">
            <a:normAutofit/>
          </a:bodyPr>
          <a:lstStyle>
            <a:lvl1pPr lvl="0" algn="l" rtl="0">
              <a:spcBef>
                <a:spcPts val="0"/>
              </a:spcBef>
              <a:spcAft>
                <a:spcPts val="0"/>
              </a:spcAft>
              <a:buSzPts val="2800"/>
              <a:buNone/>
              <a:defRPr sz="3200" b="1" i="0">
                <a:solidFill>
                  <a:srgbClr val="003B70"/>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1" name="Google Shape;141;p29"/>
          <p:cNvSpPr txBox="1">
            <a:spLocks noGrp="1"/>
          </p:cNvSpPr>
          <p:nvPr>
            <p:ph type="body" idx="1"/>
          </p:nvPr>
        </p:nvSpPr>
        <p:spPr>
          <a:xfrm>
            <a:off x="81317" y="742950"/>
            <a:ext cx="7297500" cy="2463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800"/>
              <a:buNone/>
              <a:defRPr sz="1600" b="1" i="0">
                <a:solidFill>
                  <a:schemeClr val="dk1"/>
                </a:solidFill>
                <a:latin typeface="Arial"/>
                <a:ea typeface="Arial"/>
                <a:cs typeface="Arial"/>
                <a:sym typeface="Arial"/>
              </a:defRPr>
            </a:lvl1pPr>
            <a:lvl2pPr marL="914400" lvl="1" indent="-228600" algn="l" rtl="0">
              <a:spcBef>
                <a:spcPts val="1200"/>
              </a:spcBef>
              <a:spcAft>
                <a:spcPts val="0"/>
              </a:spcAft>
              <a:buSzPts val="1400"/>
              <a:buNone/>
              <a:defRPr/>
            </a:lvl2pPr>
            <a:lvl3pPr marL="1371600" lvl="2" indent="-228600" algn="l" rtl="0">
              <a:spcBef>
                <a:spcPts val="1200"/>
              </a:spcBef>
              <a:spcAft>
                <a:spcPts val="0"/>
              </a:spcAft>
              <a:buSzPts val="1400"/>
              <a:buNone/>
              <a:defRPr/>
            </a:lvl3pPr>
            <a:lvl4pPr marL="1828800" lvl="3" indent="-228600" algn="l" rtl="0">
              <a:spcBef>
                <a:spcPts val="1200"/>
              </a:spcBef>
              <a:spcAft>
                <a:spcPts val="0"/>
              </a:spcAft>
              <a:buSzPts val="1400"/>
              <a:buNone/>
              <a:defRPr/>
            </a:lvl4pPr>
            <a:lvl5pPr marL="2286000" lvl="4" indent="-228600" algn="l" rtl="0">
              <a:spcBef>
                <a:spcPts val="1200"/>
              </a:spcBef>
              <a:spcAft>
                <a:spcPts val="0"/>
              </a:spcAft>
              <a:buSzPts val="1400"/>
              <a:buNone/>
              <a:defRPr/>
            </a:lvl5pPr>
            <a:lvl6pPr marL="2743200" lvl="5" indent="-228600" algn="l" rtl="0">
              <a:spcBef>
                <a:spcPts val="1200"/>
              </a:spcBef>
              <a:spcAft>
                <a:spcPts val="0"/>
              </a:spcAft>
              <a:buSzPts val="1400"/>
              <a:buNone/>
              <a:defRPr/>
            </a:lvl6pPr>
            <a:lvl7pPr marL="3200400" lvl="6" indent="-228600" algn="l" rtl="0">
              <a:spcBef>
                <a:spcPts val="1200"/>
              </a:spcBef>
              <a:spcAft>
                <a:spcPts val="0"/>
              </a:spcAft>
              <a:buSzPts val="1400"/>
              <a:buNone/>
              <a:defRPr/>
            </a:lvl7pPr>
            <a:lvl8pPr marL="3657600" lvl="7" indent="-228600" algn="l" rtl="0">
              <a:spcBef>
                <a:spcPts val="1200"/>
              </a:spcBef>
              <a:spcAft>
                <a:spcPts val="0"/>
              </a:spcAft>
              <a:buSzPts val="1400"/>
              <a:buNone/>
              <a:defRPr/>
            </a:lvl8pPr>
            <a:lvl9pPr marL="4114800" lvl="8" indent="-228600" algn="l" rtl="0">
              <a:spcBef>
                <a:spcPts val="1200"/>
              </a:spcBef>
              <a:spcAft>
                <a:spcPts val="1200"/>
              </a:spcAft>
              <a:buSzPts val="1400"/>
              <a:buNone/>
              <a:defRPr/>
            </a:lvl9pPr>
          </a:lstStyle>
          <a:p>
            <a:endParaRPr/>
          </a:p>
        </p:txBody>
      </p:sp>
      <p:sp>
        <p:nvSpPr>
          <p:cNvPr id="142" name="Google Shape;142;p29"/>
          <p:cNvSpPr txBox="1">
            <a:spLocks noGrp="1"/>
          </p:cNvSpPr>
          <p:nvPr>
            <p:ph type="ftr" idx="11"/>
          </p:nvPr>
        </p:nvSpPr>
        <p:spPr>
          <a:xfrm>
            <a:off x="3108960" y="4783455"/>
            <a:ext cx="2926200" cy="2769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3" name="Google Shape;143;p29"/>
          <p:cNvSpPr txBox="1">
            <a:spLocks noGrp="1"/>
          </p:cNvSpPr>
          <p:nvPr>
            <p:ph type="dt" idx="10"/>
          </p:nvPr>
        </p:nvSpPr>
        <p:spPr>
          <a:xfrm>
            <a:off x="457200" y="4783455"/>
            <a:ext cx="2103000" cy="276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4" name="Google Shape;144;p29"/>
          <p:cNvSpPr txBox="1">
            <a:spLocks noGrp="1"/>
          </p:cNvSpPr>
          <p:nvPr>
            <p:ph type="sldNum" idx="12"/>
          </p:nvPr>
        </p:nvSpPr>
        <p:spPr>
          <a:xfrm>
            <a:off x="8534400" y="4800004"/>
            <a:ext cx="433500" cy="133800"/>
          </a:xfrm>
          <a:prstGeom prst="rect">
            <a:avLst/>
          </a:prstGeom>
          <a:noFill/>
          <a:ln>
            <a:noFill/>
          </a:ln>
        </p:spPr>
        <p:txBody>
          <a:bodyPr spcFirstLastPara="1" wrap="square" lIns="0" tIns="0" rIns="0" bIns="0" anchor="t" anchorCtr="0">
            <a:normAutofit/>
          </a:bodyPr>
          <a:lstStyle>
            <a:lvl1pPr marL="38100" marR="0" lvl="0" indent="0" algn="l" rtl="0">
              <a:lnSpc>
                <a:spcPct val="100000"/>
              </a:lnSpc>
              <a:spcBef>
                <a:spcPts val="0"/>
              </a:spcBef>
              <a:buNone/>
              <a:defRPr sz="1000" b="0" i="0">
                <a:solidFill>
                  <a:srgbClr val="ACACAC"/>
                </a:solidFill>
                <a:latin typeface="Arial"/>
                <a:ea typeface="Arial"/>
                <a:cs typeface="Arial"/>
                <a:sym typeface="Arial"/>
              </a:defRPr>
            </a:lvl1pPr>
            <a:lvl2pPr marL="38100" marR="0" lvl="1" indent="0" algn="l" rtl="0">
              <a:lnSpc>
                <a:spcPct val="100000"/>
              </a:lnSpc>
              <a:spcBef>
                <a:spcPts val="0"/>
              </a:spcBef>
              <a:buNone/>
              <a:defRPr sz="1000" b="0" i="0">
                <a:solidFill>
                  <a:srgbClr val="ACACAC"/>
                </a:solidFill>
                <a:latin typeface="Arial"/>
                <a:ea typeface="Arial"/>
                <a:cs typeface="Arial"/>
                <a:sym typeface="Arial"/>
              </a:defRPr>
            </a:lvl2pPr>
            <a:lvl3pPr marL="38100" marR="0" lvl="2" indent="0" algn="l" rtl="0">
              <a:lnSpc>
                <a:spcPct val="100000"/>
              </a:lnSpc>
              <a:spcBef>
                <a:spcPts val="0"/>
              </a:spcBef>
              <a:buNone/>
              <a:defRPr sz="1000" b="0" i="0">
                <a:solidFill>
                  <a:srgbClr val="ACACAC"/>
                </a:solidFill>
                <a:latin typeface="Arial"/>
                <a:ea typeface="Arial"/>
                <a:cs typeface="Arial"/>
                <a:sym typeface="Arial"/>
              </a:defRPr>
            </a:lvl3pPr>
            <a:lvl4pPr marL="38100" marR="0" lvl="3" indent="0" algn="l" rtl="0">
              <a:lnSpc>
                <a:spcPct val="100000"/>
              </a:lnSpc>
              <a:spcBef>
                <a:spcPts val="0"/>
              </a:spcBef>
              <a:buNone/>
              <a:defRPr sz="1000" b="0" i="0">
                <a:solidFill>
                  <a:srgbClr val="ACACAC"/>
                </a:solidFill>
                <a:latin typeface="Arial"/>
                <a:ea typeface="Arial"/>
                <a:cs typeface="Arial"/>
                <a:sym typeface="Arial"/>
              </a:defRPr>
            </a:lvl4pPr>
            <a:lvl5pPr marL="38100" marR="0" lvl="4" indent="0" algn="l" rtl="0">
              <a:lnSpc>
                <a:spcPct val="100000"/>
              </a:lnSpc>
              <a:spcBef>
                <a:spcPts val="0"/>
              </a:spcBef>
              <a:buNone/>
              <a:defRPr sz="1000" b="0" i="0">
                <a:solidFill>
                  <a:srgbClr val="ACACAC"/>
                </a:solidFill>
                <a:latin typeface="Arial"/>
                <a:ea typeface="Arial"/>
                <a:cs typeface="Arial"/>
                <a:sym typeface="Arial"/>
              </a:defRPr>
            </a:lvl5pPr>
            <a:lvl6pPr marL="38100" marR="0" lvl="5" indent="0" algn="l" rtl="0">
              <a:lnSpc>
                <a:spcPct val="100000"/>
              </a:lnSpc>
              <a:spcBef>
                <a:spcPts val="0"/>
              </a:spcBef>
              <a:buNone/>
              <a:defRPr sz="1000" b="0" i="0">
                <a:solidFill>
                  <a:srgbClr val="ACACAC"/>
                </a:solidFill>
                <a:latin typeface="Arial"/>
                <a:ea typeface="Arial"/>
                <a:cs typeface="Arial"/>
                <a:sym typeface="Arial"/>
              </a:defRPr>
            </a:lvl6pPr>
            <a:lvl7pPr marL="38100" marR="0" lvl="6" indent="0" algn="l" rtl="0">
              <a:lnSpc>
                <a:spcPct val="100000"/>
              </a:lnSpc>
              <a:spcBef>
                <a:spcPts val="0"/>
              </a:spcBef>
              <a:buNone/>
              <a:defRPr sz="1000" b="0" i="0">
                <a:solidFill>
                  <a:srgbClr val="ACACAC"/>
                </a:solidFill>
                <a:latin typeface="Arial"/>
                <a:ea typeface="Arial"/>
                <a:cs typeface="Arial"/>
                <a:sym typeface="Arial"/>
              </a:defRPr>
            </a:lvl7pPr>
            <a:lvl8pPr marL="38100" marR="0" lvl="7" indent="0" algn="l" rtl="0">
              <a:lnSpc>
                <a:spcPct val="100000"/>
              </a:lnSpc>
              <a:spcBef>
                <a:spcPts val="0"/>
              </a:spcBef>
              <a:buNone/>
              <a:defRPr sz="1000" b="0" i="0">
                <a:solidFill>
                  <a:srgbClr val="ACACAC"/>
                </a:solidFill>
                <a:latin typeface="Arial"/>
                <a:ea typeface="Arial"/>
                <a:cs typeface="Arial"/>
                <a:sym typeface="Arial"/>
              </a:defRPr>
            </a:lvl8pPr>
            <a:lvl9pPr marL="38100" marR="0" lvl="8" indent="0" algn="l" rtl="0">
              <a:lnSpc>
                <a:spcPct val="100000"/>
              </a:lnSpc>
              <a:spcBef>
                <a:spcPts val="0"/>
              </a:spcBef>
              <a:buNone/>
              <a:defRPr sz="1000" b="0" i="0">
                <a:solidFill>
                  <a:srgbClr val="ACACAC"/>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n"/>
              <a:t>‹#›</a:t>
            </a:fld>
            <a:endParaRPr/>
          </a:p>
        </p:txBody>
      </p:sp>
      <p:sp>
        <p:nvSpPr>
          <p:cNvPr id="145" name="Google Shape;145;p29"/>
          <p:cNvSpPr/>
          <p:nvPr/>
        </p:nvSpPr>
        <p:spPr>
          <a:xfrm>
            <a:off x="67830" y="613933"/>
            <a:ext cx="7230109" cy="0"/>
          </a:xfrm>
          <a:custGeom>
            <a:avLst/>
            <a:gdLst/>
            <a:ahLst/>
            <a:cxnLst/>
            <a:rect l="l" t="t" r="r" b="b"/>
            <a:pathLst>
              <a:path w="7230109" h="120000" extrusionOk="0">
                <a:moveTo>
                  <a:pt x="0" y="0"/>
                </a:moveTo>
                <a:lnTo>
                  <a:pt x="7229995" y="0"/>
                </a:lnTo>
              </a:path>
            </a:pathLst>
          </a:custGeom>
          <a:noFill/>
          <a:ln w="190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rgbClr val="FFE599"/>
        </a:solidFill>
        <a:effectLst/>
      </p:bgPr>
    </p:bg>
    <p:spTree>
      <p:nvGrpSpPr>
        <p:cNvPr id="1" name="Shape 146"/>
        <p:cNvGrpSpPr/>
        <p:nvPr/>
      </p:nvGrpSpPr>
      <p:grpSpPr>
        <a:xfrm>
          <a:off x="0" y="0"/>
          <a:ext cx="0" cy="0"/>
          <a:chOff x="0" y="0"/>
          <a:chExt cx="0" cy="0"/>
        </a:xfrm>
      </p:grpSpPr>
      <p:sp>
        <p:nvSpPr>
          <p:cNvPr id="147" name="Google Shape;147;p30"/>
          <p:cNvSpPr/>
          <p:nvPr/>
        </p:nvSpPr>
        <p:spPr>
          <a:xfrm>
            <a:off x="0" y="0"/>
            <a:ext cx="9144000" cy="5143500"/>
          </a:xfrm>
          <a:custGeom>
            <a:avLst/>
            <a:gdLst/>
            <a:ahLst/>
            <a:cxnLst/>
            <a:rect l="l" t="t" r="r" b="b"/>
            <a:pathLst>
              <a:path w="9144000" h="6858000" extrusionOk="0">
                <a:moveTo>
                  <a:pt x="9144000" y="0"/>
                </a:moveTo>
                <a:lnTo>
                  <a:pt x="0" y="0"/>
                </a:lnTo>
                <a:lnTo>
                  <a:pt x="0" y="6858000"/>
                </a:lnTo>
                <a:lnTo>
                  <a:pt x="9144000" y="6858000"/>
                </a:lnTo>
                <a:lnTo>
                  <a:pt x="9144000" y="0"/>
                </a:lnTo>
                <a:close/>
              </a:path>
            </a:pathLst>
          </a:custGeom>
          <a:solidFill>
            <a:srgbClr val="0B539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30"/>
          <p:cNvSpPr/>
          <p:nvPr/>
        </p:nvSpPr>
        <p:spPr>
          <a:xfrm>
            <a:off x="0" y="1840392"/>
            <a:ext cx="7879080" cy="1291114"/>
          </a:xfrm>
          <a:custGeom>
            <a:avLst/>
            <a:gdLst/>
            <a:ahLst/>
            <a:cxnLst/>
            <a:rect l="l" t="t" r="r" b="b"/>
            <a:pathLst>
              <a:path w="7879080" h="1721485" extrusionOk="0">
                <a:moveTo>
                  <a:pt x="7879016" y="0"/>
                </a:moveTo>
                <a:lnTo>
                  <a:pt x="0" y="0"/>
                </a:lnTo>
                <a:lnTo>
                  <a:pt x="0" y="1721091"/>
                </a:lnTo>
                <a:lnTo>
                  <a:pt x="7879016" y="1721091"/>
                </a:lnTo>
                <a:lnTo>
                  <a:pt x="7879016" y="0"/>
                </a:lnTo>
                <a:close/>
              </a:path>
            </a:pathLst>
          </a:custGeom>
          <a:solidFill>
            <a:srgbClr val="0579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30"/>
          <p:cNvSpPr/>
          <p:nvPr/>
        </p:nvSpPr>
        <p:spPr>
          <a:xfrm>
            <a:off x="7101206" y="1751572"/>
            <a:ext cx="793115" cy="554831"/>
          </a:xfrm>
          <a:custGeom>
            <a:avLst/>
            <a:gdLst/>
            <a:ahLst/>
            <a:cxnLst/>
            <a:rect l="l" t="t" r="r" b="b"/>
            <a:pathLst>
              <a:path w="793115" h="739775" extrusionOk="0">
                <a:moveTo>
                  <a:pt x="792530" y="739419"/>
                </a:moveTo>
                <a:lnTo>
                  <a:pt x="103009" y="118414"/>
                </a:lnTo>
                <a:lnTo>
                  <a:pt x="103009" y="739419"/>
                </a:lnTo>
                <a:lnTo>
                  <a:pt x="792530" y="739419"/>
                </a:lnTo>
                <a:close/>
              </a:path>
              <a:path w="793115" h="739775" extrusionOk="0">
                <a:moveTo>
                  <a:pt x="792594" y="0"/>
                </a:moveTo>
                <a:lnTo>
                  <a:pt x="0" y="0"/>
                </a:lnTo>
                <a:lnTo>
                  <a:pt x="792594" y="724496"/>
                </a:lnTo>
                <a:lnTo>
                  <a:pt x="792594" y="0"/>
                </a:lnTo>
                <a:close/>
              </a:path>
            </a:pathLst>
          </a:custGeom>
          <a:solidFill>
            <a:srgbClr val="0B539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30"/>
          <p:cNvSpPr txBox="1">
            <a:spLocks noGrp="1"/>
          </p:cNvSpPr>
          <p:nvPr>
            <p:ph type="title"/>
          </p:nvPr>
        </p:nvSpPr>
        <p:spPr>
          <a:xfrm>
            <a:off x="281622" y="2306403"/>
            <a:ext cx="7216200" cy="492300"/>
          </a:xfrm>
          <a:prstGeom prst="rect">
            <a:avLst/>
          </a:prstGeom>
          <a:noFill/>
          <a:ln>
            <a:noFill/>
          </a:ln>
        </p:spPr>
        <p:txBody>
          <a:bodyPr spcFirstLastPara="1" wrap="square" lIns="0" tIns="0" rIns="0" bIns="0" anchor="t" anchorCtr="0">
            <a:normAutofit/>
          </a:bodyPr>
          <a:lstStyle>
            <a:lvl1pPr lvl="0" algn="l" rtl="0">
              <a:spcBef>
                <a:spcPts val="0"/>
              </a:spcBef>
              <a:spcAft>
                <a:spcPts val="0"/>
              </a:spcAft>
              <a:buSzPts val="2800"/>
              <a:buNone/>
              <a:defRPr sz="3200" b="1" i="0">
                <a:solidFill>
                  <a:schemeClr val="lt1"/>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51"/>
        <p:cNvGrpSpPr/>
        <p:nvPr/>
      </p:nvGrpSpPr>
      <p:grpSpPr>
        <a:xfrm>
          <a:off x="0" y="0"/>
          <a:ext cx="0" cy="0"/>
          <a:chOff x="0" y="0"/>
          <a:chExt cx="0" cy="0"/>
        </a:xfrm>
      </p:grpSpPr>
      <p:pic>
        <p:nvPicPr>
          <p:cNvPr id="152" name="Google Shape;152;p31" title="Decorative Image"/>
          <p:cNvPicPr preferRelativeResize="0"/>
          <p:nvPr/>
        </p:nvPicPr>
        <p:blipFill rotWithShape="1">
          <a:blip r:embed="rId2">
            <a:alphaModFix/>
          </a:blip>
          <a:srcRect/>
          <a:stretch/>
        </p:blipFill>
        <p:spPr>
          <a:xfrm>
            <a:off x="1" y="-1"/>
            <a:ext cx="6858000" cy="814764"/>
          </a:xfrm>
          <a:prstGeom prst="rect">
            <a:avLst/>
          </a:prstGeom>
          <a:noFill/>
          <a:ln>
            <a:noFill/>
          </a:ln>
        </p:spPr>
      </p:pic>
      <p:sp>
        <p:nvSpPr>
          <p:cNvPr id="153" name="Google Shape;153;p31"/>
          <p:cNvSpPr txBox="1">
            <a:spLocks noGrp="1"/>
          </p:cNvSpPr>
          <p:nvPr>
            <p:ph type="title"/>
          </p:nvPr>
        </p:nvSpPr>
        <p:spPr>
          <a:xfrm>
            <a:off x="311700" y="1050163"/>
            <a:ext cx="8520600" cy="572700"/>
          </a:xfrm>
          <a:prstGeom prst="rect">
            <a:avLst/>
          </a:prstGeom>
          <a:noFill/>
          <a:ln>
            <a:noFill/>
          </a:ln>
        </p:spPr>
        <p:txBody>
          <a:bodyPr spcFirstLastPara="1" wrap="square" lIns="91425" tIns="45700" rIns="91425" bIns="0" anchor="b" anchorCtr="0">
            <a:normAutofit/>
          </a:bodyPr>
          <a:lstStyle>
            <a:lvl1pPr lvl="0" algn="l" rtl="0">
              <a:lnSpc>
                <a:spcPct val="90000"/>
              </a:lnSpc>
              <a:spcBef>
                <a:spcPts val="0"/>
              </a:spcBef>
              <a:spcAft>
                <a:spcPts val="0"/>
              </a:spcAft>
              <a:buClr>
                <a:srgbClr val="002665"/>
              </a:buClr>
              <a:buSzPts val="2400"/>
              <a:buFont typeface="Trebuchet MS"/>
              <a:buNone/>
              <a:defRPr sz="2400" b="1">
                <a:solidFill>
                  <a:srgbClr val="00266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4" name="Google Shape;154;p31"/>
          <p:cNvSpPr txBox="1">
            <a:spLocks noGrp="1"/>
          </p:cNvSpPr>
          <p:nvPr>
            <p:ph type="body" idx="1"/>
          </p:nvPr>
        </p:nvSpPr>
        <p:spPr>
          <a:xfrm>
            <a:off x="311700" y="1705839"/>
            <a:ext cx="8520600" cy="2634600"/>
          </a:xfrm>
          <a:prstGeom prst="rect">
            <a:avLst/>
          </a:prstGeom>
          <a:noFill/>
          <a:ln>
            <a:noFill/>
          </a:ln>
        </p:spPr>
        <p:txBody>
          <a:bodyPr spcFirstLastPara="1" wrap="square" lIns="91425" tIns="91425" rIns="91425" bIns="91425" anchor="t" anchorCtr="0">
            <a:normAutofit/>
          </a:bodyPr>
          <a:lstStyle>
            <a:lvl1pPr marL="457200" marR="0" lvl="0" indent="-381000" algn="l" rtl="0">
              <a:lnSpc>
                <a:spcPct val="90000"/>
              </a:lnSpc>
              <a:spcBef>
                <a:spcPts val="1000"/>
              </a:spcBef>
              <a:spcAft>
                <a:spcPts val="0"/>
              </a:spcAft>
              <a:buClr>
                <a:srgbClr val="2E7A40"/>
              </a:buClr>
              <a:buSzPts val="2400"/>
              <a:buFont typeface="Arial"/>
              <a:buChar char="•"/>
              <a:defRPr sz="2400" b="0" i="0" u="none" strike="noStrike" cap="none">
                <a:solidFill>
                  <a:srgbClr val="6E6E6E"/>
                </a:solidFill>
                <a:latin typeface="Calibri"/>
                <a:ea typeface="Calibri"/>
                <a:cs typeface="Calibri"/>
                <a:sym typeface="Calibri"/>
              </a:defRPr>
            </a:lvl1pPr>
            <a:lvl2pPr marL="914400" marR="0" lvl="1" indent="-355600" algn="l" rtl="0">
              <a:lnSpc>
                <a:spcPct val="90000"/>
              </a:lnSpc>
              <a:spcBef>
                <a:spcPts val="500"/>
              </a:spcBef>
              <a:spcAft>
                <a:spcPts val="0"/>
              </a:spcAft>
              <a:buClr>
                <a:srgbClr val="2E7A40"/>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2E7A40"/>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5"/>
        <p:cNvGrpSpPr/>
        <p:nvPr/>
      </p:nvGrpSpPr>
      <p:grpSpPr>
        <a:xfrm>
          <a:off x="0" y="0"/>
          <a:ext cx="0" cy="0"/>
          <a:chOff x="0" y="0"/>
          <a:chExt cx="0" cy="0"/>
        </a:xfrm>
      </p:grpSpPr>
      <p:sp>
        <p:nvSpPr>
          <p:cNvPr id="156" name="Google Shape;156;p32"/>
          <p:cNvSpPr txBox="1">
            <a:spLocks noGrp="1"/>
          </p:cNvSpPr>
          <p:nvPr>
            <p:ph type="title"/>
          </p:nvPr>
        </p:nvSpPr>
        <p:spPr>
          <a:xfrm>
            <a:off x="389008" y="156772"/>
            <a:ext cx="8126400" cy="861000"/>
          </a:xfrm>
          <a:prstGeom prst="rect">
            <a:avLst/>
          </a:prstGeom>
          <a:noFill/>
          <a:ln>
            <a:noFill/>
          </a:ln>
        </p:spPr>
        <p:txBody>
          <a:bodyPr spcFirstLastPara="1" wrap="square" lIns="91425" tIns="45700" rIns="91425" bIns="0" anchor="b" anchorCtr="0">
            <a:normAutofit/>
          </a:bodyPr>
          <a:lstStyle>
            <a:lvl1pPr lvl="0" algn="l" rtl="0">
              <a:lnSpc>
                <a:spcPct val="90000"/>
              </a:lnSpc>
              <a:spcBef>
                <a:spcPts val="0"/>
              </a:spcBef>
              <a:spcAft>
                <a:spcPts val="0"/>
              </a:spcAft>
              <a:buClr>
                <a:srgbClr val="17375E"/>
              </a:buClr>
              <a:buSzPts val="4000"/>
              <a:buFont typeface="Trebuchet MS"/>
              <a:buNone/>
              <a:defRPr sz="4000">
                <a:solidFill>
                  <a:srgbClr val="17375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7"/>
        <p:cNvGrpSpPr/>
        <p:nvPr/>
      </p:nvGrpSpPr>
      <p:grpSpPr>
        <a:xfrm>
          <a:off x="0" y="0"/>
          <a:ext cx="0" cy="0"/>
          <a:chOff x="0" y="0"/>
          <a:chExt cx="0" cy="0"/>
        </a:xfrm>
      </p:grpSpPr>
      <p:sp>
        <p:nvSpPr>
          <p:cNvPr id="158" name="Google Shape;158;p33"/>
          <p:cNvSpPr txBox="1">
            <a:spLocks noGrp="1"/>
          </p:cNvSpPr>
          <p:nvPr>
            <p:ph type="ctrTitle"/>
          </p:nvPr>
        </p:nvSpPr>
        <p:spPr>
          <a:xfrm>
            <a:off x="76200" y="57150"/>
            <a:ext cx="7772400" cy="492300"/>
          </a:xfrm>
          <a:prstGeom prst="rect">
            <a:avLst/>
          </a:prstGeom>
          <a:noFill/>
          <a:ln>
            <a:noFill/>
          </a:ln>
        </p:spPr>
        <p:txBody>
          <a:bodyPr spcFirstLastPara="1" wrap="square" lIns="0" tIns="0" rIns="0" bIns="0" anchor="t" anchorCtr="0">
            <a:norm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9" name="Google Shape;159;p33"/>
          <p:cNvSpPr txBox="1">
            <a:spLocks noGrp="1"/>
          </p:cNvSpPr>
          <p:nvPr>
            <p:ph type="subTitle" idx="1"/>
          </p:nvPr>
        </p:nvSpPr>
        <p:spPr>
          <a:xfrm>
            <a:off x="76200" y="742950"/>
            <a:ext cx="6400800" cy="246300"/>
          </a:xfrm>
          <a:prstGeom prst="rect">
            <a:avLst/>
          </a:prstGeom>
          <a:noFill/>
          <a:ln>
            <a:noFill/>
          </a:ln>
        </p:spPr>
        <p:txBody>
          <a:bodyPr spcFirstLastPara="1" wrap="square" lIns="0" tIns="0" rIns="0" bIns="0" anchor="t" anchorCtr="0">
            <a:normAutofit/>
          </a:bodyPr>
          <a:lstStyle>
            <a:lvl1pPr lvl="0" algn="l" rtl="0">
              <a:spcBef>
                <a:spcPts val="0"/>
              </a:spcBef>
              <a:spcAft>
                <a:spcPts val="0"/>
              </a:spcAft>
              <a:buSzPts val="1800"/>
              <a:buNone/>
              <a:defRPr/>
            </a:lvl1pPr>
            <a:lvl2pPr lvl="1" algn="l" rtl="0">
              <a:spcBef>
                <a:spcPts val="1200"/>
              </a:spcBef>
              <a:spcAft>
                <a:spcPts val="0"/>
              </a:spcAft>
              <a:buSzPts val="1400"/>
              <a:buNone/>
              <a:defRPr/>
            </a:lvl2pPr>
            <a:lvl3pPr lvl="2" algn="l" rtl="0">
              <a:spcBef>
                <a:spcPts val="1200"/>
              </a:spcBef>
              <a:spcAft>
                <a:spcPts val="0"/>
              </a:spcAft>
              <a:buSzPts val="1400"/>
              <a:buNone/>
              <a:defRPr/>
            </a:lvl3pPr>
            <a:lvl4pPr lvl="3" algn="l" rtl="0">
              <a:spcBef>
                <a:spcPts val="1200"/>
              </a:spcBef>
              <a:spcAft>
                <a:spcPts val="0"/>
              </a:spcAft>
              <a:buSzPts val="1400"/>
              <a:buNone/>
              <a:defRPr/>
            </a:lvl4pPr>
            <a:lvl5pPr lvl="4" algn="l" rtl="0">
              <a:spcBef>
                <a:spcPts val="1200"/>
              </a:spcBef>
              <a:spcAft>
                <a:spcPts val="0"/>
              </a:spcAft>
              <a:buSzPts val="1400"/>
              <a:buNone/>
              <a:defRPr/>
            </a:lvl5pPr>
            <a:lvl6pPr lvl="5" algn="l" rtl="0">
              <a:spcBef>
                <a:spcPts val="1200"/>
              </a:spcBef>
              <a:spcAft>
                <a:spcPts val="0"/>
              </a:spcAft>
              <a:buSzPts val="1400"/>
              <a:buNone/>
              <a:defRPr/>
            </a:lvl6pPr>
            <a:lvl7pPr lvl="6" algn="l" rtl="0">
              <a:spcBef>
                <a:spcPts val="1200"/>
              </a:spcBef>
              <a:spcAft>
                <a:spcPts val="0"/>
              </a:spcAft>
              <a:buSzPts val="1400"/>
              <a:buNone/>
              <a:defRPr/>
            </a:lvl7pPr>
            <a:lvl8pPr lvl="7" algn="l" rtl="0">
              <a:spcBef>
                <a:spcPts val="1200"/>
              </a:spcBef>
              <a:spcAft>
                <a:spcPts val="0"/>
              </a:spcAft>
              <a:buSzPts val="1400"/>
              <a:buNone/>
              <a:defRPr/>
            </a:lvl8pPr>
            <a:lvl9pPr lvl="8" algn="l" rtl="0">
              <a:spcBef>
                <a:spcPts val="1200"/>
              </a:spcBef>
              <a:spcAft>
                <a:spcPts val="1200"/>
              </a:spcAft>
              <a:buSzPts val="1400"/>
              <a:buNone/>
              <a:defRPr/>
            </a:lvl9pPr>
          </a:lstStyle>
          <a:p>
            <a:endParaRPr/>
          </a:p>
        </p:txBody>
      </p:sp>
      <p:sp>
        <p:nvSpPr>
          <p:cNvPr id="160" name="Google Shape;160;p33"/>
          <p:cNvSpPr txBox="1">
            <a:spLocks noGrp="1"/>
          </p:cNvSpPr>
          <p:nvPr>
            <p:ph type="ftr" idx="11"/>
          </p:nvPr>
        </p:nvSpPr>
        <p:spPr>
          <a:xfrm>
            <a:off x="3108960" y="4783455"/>
            <a:ext cx="2926200" cy="2769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1" name="Google Shape;161;p33"/>
          <p:cNvSpPr txBox="1">
            <a:spLocks noGrp="1"/>
          </p:cNvSpPr>
          <p:nvPr>
            <p:ph type="dt" idx="10"/>
          </p:nvPr>
        </p:nvSpPr>
        <p:spPr>
          <a:xfrm>
            <a:off x="457200" y="4783455"/>
            <a:ext cx="2103000" cy="276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2" name="Google Shape;162;p33"/>
          <p:cNvSpPr txBox="1">
            <a:spLocks noGrp="1"/>
          </p:cNvSpPr>
          <p:nvPr>
            <p:ph type="sldNum" idx="12"/>
          </p:nvPr>
        </p:nvSpPr>
        <p:spPr>
          <a:xfrm>
            <a:off x="8751334" y="4800004"/>
            <a:ext cx="216600" cy="153900"/>
          </a:xfrm>
          <a:prstGeom prst="rect">
            <a:avLst/>
          </a:prstGeom>
          <a:noFill/>
          <a:ln>
            <a:noFill/>
          </a:ln>
        </p:spPr>
        <p:txBody>
          <a:bodyPr spcFirstLastPara="1" wrap="square" lIns="0" tIns="0" rIns="0" bIns="0" anchor="t" anchorCtr="0">
            <a:normAutofit/>
          </a:bodyPr>
          <a:lstStyle>
            <a:lvl1pPr marL="38100" marR="0" lvl="0" indent="0" algn="l" rtl="0">
              <a:lnSpc>
                <a:spcPct val="100000"/>
              </a:lnSpc>
              <a:spcBef>
                <a:spcPts val="0"/>
              </a:spcBef>
              <a:buNone/>
              <a:defRPr sz="1000" b="0" i="0">
                <a:solidFill>
                  <a:srgbClr val="ACACAC"/>
                </a:solidFill>
                <a:latin typeface="Arial"/>
                <a:ea typeface="Arial"/>
                <a:cs typeface="Arial"/>
                <a:sym typeface="Arial"/>
              </a:defRPr>
            </a:lvl1pPr>
            <a:lvl2pPr marL="38100" marR="0" lvl="1" indent="0" algn="l" rtl="0">
              <a:lnSpc>
                <a:spcPct val="100000"/>
              </a:lnSpc>
              <a:spcBef>
                <a:spcPts val="0"/>
              </a:spcBef>
              <a:buNone/>
              <a:defRPr sz="1000" b="0" i="0">
                <a:solidFill>
                  <a:srgbClr val="ACACAC"/>
                </a:solidFill>
                <a:latin typeface="Arial"/>
                <a:ea typeface="Arial"/>
                <a:cs typeface="Arial"/>
                <a:sym typeface="Arial"/>
              </a:defRPr>
            </a:lvl2pPr>
            <a:lvl3pPr marL="38100" marR="0" lvl="2" indent="0" algn="l" rtl="0">
              <a:lnSpc>
                <a:spcPct val="100000"/>
              </a:lnSpc>
              <a:spcBef>
                <a:spcPts val="0"/>
              </a:spcBef>
              <a:buNone/>
              <a:defRPr sz="1000" b="0" i="0">
                <a:solidFill>
                  <a:srgbClr val="ACACAC"/>
                </a:solidFill>
                <a:latin typeface="Arial"/>
                <a:ea typeface="Arial"/>
                <a:cs typeface="Arial"/>
                <a:sym typeface="Arial"/>
              </a:defRPr>
            </a:lvl3pPr>
            <a:lvl4pPr marL="38100" marR="0" lvl="3" indent="0" algn="l" rtl="0">
              <a:lnSpc>
                <a:spcPct val="100000"/>
              </a:lnSpc>
              <a:spcBef>
                <a:spcPts val="0"/>
              </a:spcBef>
              <a:buNone/>
              <a:defRPr sz="1000" b="0" i="0">
                <a:solidFill>
                  <a:srgbClr val="ACACAC"/>
                </a:solidFill>
                <a:latin typeface="Arial"/>
                <a:ea typeface="Arial"/>
                <a:cs typeface="Arial"/>
                <a:sym typeface="Arial"/>
              </a:defRPr>
            </a:lvl4pPr>
            <a:lvl5pPr marL="38100" marR="0" lvl="4" indent="0" algn="l" rtl="0">
              <a:lnSpc>
                <a:spcPct val="100000"/>
              </a:lnSpc>
              <a:spcBef>
                <a:spcPts val="0"/>
              </a:spcBef>
              <a:buNone/>
              <a:defRPr sz="1000" b="0" i="0">
                <a:solidFill>
                  <a:srgbClr val="ACACAC"/>
                </a:solidFill>
                <a:latin typeface="Arial"/>
                <a:ea typeface="Arial"/>
                <a:cs typeface="Arial"/>
                <a:sym typeface="Arial"/>
              </a:defRPr>
            </a:lvl5pPr>
            <a:lvl6pPr marL="38100" marR="0" lvl="5" indent="0" algn="l" rtl="0">
              <a:lnSpc>
                <a:spcPct val="100000"/>
              </a:lnSpc>
              <a:spcBef>
                <a:spcPts val="0"/>
              </a:spcBef>
              <a:buNone/>
              <a:defRPr sz="1000" b="0" i="0">
                <a:solidFill>
                  <a:srgbClr val="ACACAC"/>
                </a:solidFill>
                <a:latin typeface="Arial"/>
                <a:ea typeface="Arial"/>
                <a:cs typeface="Arial"/>
                <a:sym typeface="Arial"/>
              </a:defRPr>
            </a:lvl6pPr>
            <a:lvl7pPr marL="38100" marR="0" lvl="6" indent="0" algn="l" rtl="0">
              <a:lnSpc>
                <a:spcPct val="100000"/>
              </a:lnSpc>
              <a:spcBef>
                <a:spcPts val="0"/>
              </a:spcBef>
              <a:buNone/>
              <a:defRPr sz="1000" b="0" i="0">
                <a:solidFill>
                  <a:srgbClr val="ACACAC"/>
                </a:solidFill>
                <a:latin typeface="Arial"/>
                <a:ea typeface="Arial"/>
                <a:cs typeface="Arial"/>
                <a:sym typeface="Arial"/>
              </a:defRPr>
            </a:lvl7pPr>
            <a:lvl8pPr marL="38100" marR="0" lvl="7" indent="0" algn="l" rtl="0">
              <a:lnSpc>
                <a:spcPct val="100000"/>
              </a:lnSpc>
              <a:spcBef>
                <a:spcPts val="0"/>
              </a:spcBef>
              <a:buNone/>
              <a:defRPr sz="1000" b="0" i="0">
                <a:solidFill>
                  <a:srgbClr val="ACACAC"/>
                </a:solidFill>
                <a:latin typeface="Arial"/>
                <a:ea typeface="Arial"/>
                <a:cs typeface="Arial"/>
                <a:sym typeface="Arial"/>
              </a:defRPr>
            </a:lvl8pPr>
            <a:lvl9pPr marL="38100" marR="0" lvl="8" indent="0" algn="l" rtl="0">
              <a:lnSpc>
                <a:spcPct val="100000"/>
              </a:lnSpc>
              <a:spcBef>
                <a:spcPts val="0"/>
              </a:spcBef>
              <a:buNone/>
              <a:defRPr sz="1000" b="0" i="0">
                <a:solidFill>
                  <a:srgbClr val="ACACAC"/>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n"/>
              <a:t>‹#›</a:t>
            </a:fld>
            <a:endParaRPr/>
          </a:p>
        </p:txBody>
      </p:sp>
      <p:sp>
        <p:nvSpPr>
          <p:cNvPr id="163" name="Google Shape;163;p33"/>
          <p:cNvSpPr/>
          <p:nvPr/>
        </p:nvSpPr>
        <p:spPr>
          <a:xfrm>
            <a:off x="67830" y="613933"/>
            <a:ext cx="7230109" cy="0"/>
          </a:xfrm>
          <a:custGeom>
            <a:avLst/>
            <a:gdLst/>
            <a:ahLst/>
            <a:cxnLst/>
            <a:rect l="l" t="t" r="r" b="b"/>
            <a:pathLst>
              <a:path w="7230109" h="120000" extrusionOk="0">
                <a:moveTo>
                  <a:pt x="0" y="0"/>
                </a:moveTo>
                <a:lnTo>
                  <a:pt x="7229995" y="0"/>
                </a:lnTo>
              </a:path>
            </a:pathLst>
          </a:custGeom>
          <a:noFill/>
          <a:ln w="190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p:cSld name="OBJECT_1">
    <p:spTree>
      <p:nvGrpSpPr>
        <p:cNvPr id="1" name="Shape 164"/>
        <p:cNvGrpSpPr/>
        <p:nvPr/>
      </p:nvGrpSpPr>
      <p:grpSpPr>
        <a:xfrm>
          <a:off x="0" y="0"/>
          <a:ext cx="0" cy="0"/>
          <a:chOff x="0" y="0"/>
          <a:chExt cx="0" cy="0"/>
        </a:xfrm>
      </p:grpSpPr>
      <p:sp>
        <p:nvSpPr>
          <p:cNvPr id="165" name="Google Shape;165;p34"/>
          <p:cNvSpPr txBox="1">
            <a:spLocks noGrp="1"/>
          </p:cNvSpPr>
          <p:nvPr>
            <p:ph type="title"/>
          </p:nvPr>
        </p:nvSpPr>
        <p:spPr>
          <a:xfrm>
            <a:off x="76200" y="57150"/>
            <a:ext cx="7216200" cy="49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sz="3200" b="1" i="0">
                <a:solidFill>
                  <a:srgbClr val="003B70"/>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6" name="Google Shape;166;p34"/>
          <p:cNvSpPr txBox="1">
            <a:spLocks noGrp="1"/>
          </p:cNvSpPr>
          <p:nvPr>
            <p:ph type="body" idx="1"/>
          </p:nvPr>
        </p:nvSpPr>
        <p:spPr>
          <a:xfrm>
            <a:off x="81317" y="742950"/>
            <a:ext cx="7297500" cy="246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600" b="1"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9pPr>
          </a:lstStyle>
          <a:p>
            <a:endParaRPr/>
          </a:p>
        </p:txBody>
      </p:sp>
      <p:sp>
        <p:nvSpPr>
          <p:cNvPr id="167" name="Google Shape;167;p34"/>
          <p:cNvSpPr/>
          <p:nvPr/>
        </p:nvSpPr>
        <p:spPr>
          <a:xfrm>
            <a:off x="67830" y="613933"/>
            <a:ext cx="7230109" cy="0"/>
          </a:xfrm>
          <a:custGeom>
            <a:avLst/>
            <a:gdLst/>
            <a:ahLst/>
            <a:cxnLst/>
            <a:rect l="l" t="t" r="r" b="b"/>
            <a:pathLst>
              <a:path w="7230109" h="120000" extrusionOk="0">
                <a:moveTo>
                  <a:pt x="0" y="0"/>
                </a:moveTo>
                <a:lnTo>
                  <a:pt x="7229995" y="0"/>
                </a:lnTo>
              </a:path>
            </a:pathLst>
          </a:custGeom>
          <a:noFill/>
          <a:ln w="190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68"/>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ustom Layout">
  <p:cSld name="Custom Layout_1">
    <p:spTree>
      <p:nvGrpSpPr>
        <p:cNvPr id="1" name="Shape 169"/>
        <p:cNvGrpSpPr/>
        <p:nvPr/>
      </p:nvGrpSpPr>
      <p:grpSpPr>
        <a:xfrm>
          <a:off x="0" y="0"/>
          <a:ext cx="0" cy="0"/>
          <a:chOff x="0" y="0"/>
          <a:chExt cx="0" cy="0"/>
        </a:xfrm>
      </p:grpSpPr>
      <p:sp>
        <p:nvSpPr>
          <p:cNvPr id="170" name="Google Shape;170;p36"/>
          <p:cNvSpPr/>
          <p:nvPr/>
        </p:nvSpPr>
        <p:spPr>
          <a:xfrm>
            <a:off x="2887508" y="1123950"/>
            <a:ext cx="3003600" cy="2651700"/>
          </a:xfrm>
          <a:prstGeom prst="rect">
            <a:avLst/>
          </a:prstGeom>
          <a:blipFill rotWithShape="1">
            <a:blip r:embed="rId2">
              <a:alphaModFix/>
            </a:blip>
            <a:stretch>
              <a:fillRect r="-10629"/>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E59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pba.app.cloud.gov/app/#/pba/about/summary"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www.gsa.gov/csaw"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hyperlink" Target="mailto:csaw@gsa.gov" TargetMode="Externa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www.acquisition.gov/?q=browse/far/2/1&amp;searchTerms=performance-based"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hyperlink" Target="https://acquisition.gov/content/part-37-service-contracting#i107778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acquisition.gov/content/part-46-quality-assurance#i1072108" TargetMode="External"/><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80" name="Google Shape;180;p37"/>
          <p:cNvSpPr txBox="1">
            <a:spLocks noGrp="1"/>
          </p:cNvSpPr>
          <p:nvPr>
            <p:ph type="subTitle" idx="2"/>
          </p:nvPr>
        </p:nvSpPr>
        <p:spPr>
          <a:xfrm>
            <a:off x="902375" y="534705"/>
            <a:ext cx="2736000" cy="261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523"/>
              <a:buNone/>
            </a:pPr>
            <a:r>
              <a:rPr lang="en" sz="722">
                <a:solidFill>
                  <a:srgbClr val="38761D"/>
                </a:solidFill>
              </a:rPr>
              <a:t>Office of Integrated Marketing</a:t>
            </a:r>
            <a:endParaRPr sz="722">
              <a:solidFill>
                <a:srgbClr val="38761D"/>
              </a:solidFill>
            </a:endParaRPr>
          </a:p>
        </p:txBody>
      </p:sp>
      <p:sp>
        <p:nvSpPr>
          <p:cNvPr id="176" name="Google Shape;176;p37"/>
          <p:cNvSpPr txBox="1">
            <a:spLocks noGrp="1"/>
          </p:cNvSpPr>
          <p:nvPr>
            <p:ph type="ctrTitle"/>
          </p:nvPr>
        </p:nvSpPr>
        <p:spPr>
          <a:xfrm>
            <a:off x="118221" y="1423025"/>
            <a:ext cx="4372500" cy="92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40" dirty="0">
                <a:solidFill>
                  <a:srgbClr val="38761D"/>
                </a:solidFill>
                <a:highlight>
                  <a:srgbClr val="FFE599"/>
                </a:highlight>
                <a:latin typeface="Helvetica Neue"/>
                <a:ea typeface="Helvetica Neue"/>
                <a:cs typeface="Helvetica Neue"/>
                <a:sym typeface="Helvetica Neue"/>
              </a:rPr>
              <a:t>Trailblazing the Path:  A Guide to Performance-Based Acquisitions</a:t>
            </a:r>
            <a:endParaRPr sz="2940" dirty="0">
              <a:solidFill>
                <a:srgbClr val="38761D"/>
              </a:solidFill>
              <a:highlight>
                <a:srgbClr val="FFE599"/>
              </a:highlight>
              <a:latin typeface="Helvetica Neue"/>
              <a:ea typeface="Helvetica Neue"/>
              <a:cs typeface="Helvetica Neue"/>
              <a:sym typeface="Helvetica Neue"/>
            </a:endParaRPr>
          </a:p>
          <a:p>
            <a:pPr marL="0" lvl="0" indent="0" algn="l" rtl="0">
              <a:spcBef>
                <a:spcPts val="0"/>
              </a:spcBef>
              <a:spcAft>
                <a:spcPts val="0"/>
              </a:spcAft>
              <a:buSzPts val="990"/>
              <a:buNone/>
            </a:pPr>
            <a:endParaRPr sz="2940" dirty="0">
              <a:solidFill>
                <a:srgbClr val="38761D"/>
              </a:solidFill>
              <a:highlight>
                <a:srgbClr val="FFE599"/>
              </a:highlight>
              <a:latin typeface="Helvetica Neue"/>
              <a:ea typeface="Helvetica Neue"/>
              <a:cs typeface="Helvetica Neue"/>
              <a:sym typeface="Helvetica Neue"/>
            </a:endParaRPr>
          </a:p>
          <a:p>
            <a:pPr marL="0" lvl="0" indent="0" algn="l" rtl="0">
              <a:spcBef>
                <a:spcPts val="0"/>
              </a:spcBef>
              <a:spcAft>
                <a:spcPts val="0"/>
              </a:spcAft>
              <a:buSzPts val="990"/>
              <a:buNone/>
            </a:pPr>
            <a:endParaRPr sz="2940" dirty="0">
              <a:solidFill>
                <a:srgbClr val="38761D"/>
              </a:solidFill>
              <a:highlight>
                <a:srgbClr val="FFE599"/>
              </a:highlight>
              <a:latin typeface="Helvetica Neue"/>
              <a:ea typeface="Helvetica Neue"/>
              <a:cs typeface="Helvetica Neue"/>
              <a:sym typeface="Helvetica Neue"/>
            </a:endParaRPr>
          </a:p>
        </p:txBody>
      </p:sp>
      <p:sp>
        <p:nvSpPr>
          <p:cNvPr id="177" name="Google Shape;177;p37"/>
          <p:cNvSpPr txBox="1">
            <a:spLocks noGrp="1"/>
          </p:cNvSpPr>
          <p:nvPr>
            <p:ph type="subTitle" idx="1"/>
          </p:nvPr>
        </p:nvSpPr>
        <p:spPr>
          <a:xfrm>
            <a:off x="212375" y="3420141"/>
            <a:ext cx="4389300" cy="4878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endParaRPr sz="2100">
              <a:solidFill>
                <a:srgbClr val="00CFFF"/>
              </a:solidFill>
              <a:latin typeface="Helvetica Neue"/>
              <a:ea typeface="Helvetica Neue"/>
              <a:cs typeface="Helvetica Neue"/>
              <a:sym typeface="Helvetica Neue"/>
            </a:endParaRPr>
          </a:p>
          <a:p>
            <a:pPr marL="0" lvl="0" indent="0" algn="l" rtl="0">
              <a:spcBef>
                <a:spcPts val="0"/>
              </a:spcBef>
              <a:spcAft>
                <a:spcPts val="0"/>
              </a:spcAft>
              <a:buNone/>
            </a:pPr>
            <a:r>
              <a:rPr lang="en" sz="2100" b="1">
                <a:solidFill>
                  <a:srgbClr val="38761D"/>
                </a:solidFill>
                <a:latin typeface="Helvetica Neue"/>
                <a:ea typeface="Helvetica Neue"/>
                <a:cs typeface="Helvetica Neue"/>
                <a:sym typeface="Helvetica Neue"/>
              </a:rPr>
              <a:t>July 19, 2024</a:t>
            </a:r>
            <a:endParaRPr sz="2100" b="1">
              <a:solidFill>
                <a:srgbClr val="38761D"/>
              </a:solidFill>
              <a:latin typeface="Helvetica Neue"/>
              <a:ea typeface="Helvetica Neue"/>
              <a:cs typeface="Helvetica Neue"/>
              <a:sym typeface="Helvetica Neue"/>
            </a:endParaRPr>
          </a:p>
        </p:txBody>
      </p:sp>
      <p:pic>
        <p:nvPicPr>
          <p:cNvPr id="178" name="Google Shape;178;p37" descr="acquisition training for the real world logo" title=" ATRW logo"/>
          <p:cNvPicPr preferRelativeResize="0"/>
          <p:nvPr/>
        </p:nvPicPr>
        <p:blipFill>
          <a:blip r:embed="rId3">
            <a:alphaModFix/>
          </a:blip>
          <a:stretch>
            <a:fillRect/>
          </a:stretch>
        </p:blipFill>
        <p:spPr>
          <a:xfrm>
            <a:off x="118225" y="4249165"/>
            <a:ext cx="1537148" cy="746600"/>
          </a:xfrm>
          <a:prstGeom prst="rect">
            <a:avLst/>
          </a:prstGeom>
          <a:noFill/>
          <a:ln>
            <a:noFill/>
          </a:ln>
        </p:spPr>
      </p:pic>
      <p:pic>
        <p:nvPicPr>
          <p:cNvPr id="179" name="Google Shape;179;p37" descr="Summer Camp Welcome Logo.  Sunrise above an outdoorsy camping theme - cartoon-style"/>
          <p:cNvPicPr preferRelativeResize="0"/>
          <p:nvPr/>
        </p:nvPicPr>
        <p:blipFill>
          <a:blip r:embed="rId4">
            <a:alphaModFix/>
          </a:blip>
          <a:stretch>
            <a:fillRect/>
          </a:stretch>
        </p:blipFill>
        <p:spPr>
          <a:xfrm>
            <a:off x="4490825" y="0"/>
            <a:ext cx="4653174" cy="51435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8"/>
        <p:cNvGrpSpPr/>
        <p:nvPr/>
      </p:nvGrpSpPr>
      <p:grpSpPr>
        <a:xfrm>
          <a:off x="0" y="0"/>
          <a:ext cx="0" cy="0"/>
          <a:chOff x="0" y="0"/>
          <a:chExt cx="0" cy="0"/>
        </a:xfrm>
      </p:grpSpPr>
      <p:sp>
        <p:nvSpPr>
          <p:cNvPr id="320" name="Google Shape;320;p46"/>
          <p:cNvSpPr txBox="1">
            <a:spLocks noGrp="1"/>
          </p:cNvSpPr>
          <p:nvPr>
            <p:ph type="title"/>
          </p:nvPr>
        </p:nvSpPr>
        <p:spPr>
          <a:xfrm>
            <a:off x="76200" y="57150"/>
            <a:ext cx="6807200" cy="566822"/>
          </a:xfrm>
          <a:prstGeom prst="rect">
            <a:avLst/>
          </a:prstGeom>
          <a:noFill/>
          <a:ln>
            <a:noFill/>
          </a:ln>
        </p:spPr>
        <p:txBody>
          <a:bodyPr spcFirstLastPara="1" wrap="square" lIns="0" tIns="12700" rIns="0" bIns="0" anchor="t" anchorCtr="0">
            <a:normAutofit/>
          </a:bodyPr>
          <a:lstStyle/>
          <a:p>
            <a:pPr marL="12700" lvl="0" indent="0" algn="l" rtl="0">
              <a:lnSpc>
                <a:spcPct val="100000"/>
              </a:lnSpc>
              <a:spcBef>
                <a:spcPts val="0"/>
              </a:spcBef>
              <a:spcAft>
                <a:spcPts val="0"/>
              </a:spcAft>
              <a:buNone/>
            </a:pPr>
            <a:r>
              <a:rPr lang="en" sz="3600"/>
              <a:t>Definition of SOW, PWS &amp; SOO</a:t>
            </a:r>
            <a:endParaRPr sz="3600"/>
          </a:p>
        </p:txBody>
      </p:sp>
      <p:sp>
        <p:nvSpPr>
          <p:cNvPr id="319" name="Google Shape;319;p46" descr="Blue Background"/>
          <p:cNvSpPr/>
          <p:nvPr/>
        </p:nvSpPr>
        <p:spPr>
          <a:xfrm>
            <a:off x="-609600" y="895350"/>
            <a:ext cx="9431037" cy="31242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1" name="Google Shape;321;p46" descr="Statements of Work (SOW), Performance Work Statements (PWS), and Statements of  Objectives (SOO) are different types of requirement documents that explain the needs of the government.&#10;"/>
          <p:cNvSpPr txBox="1"/>
          <p:nvPr/>
        </p:nvSpPr>
        <p:spPr>
          <a:xfrm>
            <a:off x="282684" y="1319531"/>
            <a:ext cx="8458200" cy="2166619"/>
          </a:xfrm>
          <a:prstGeom prst="rect">
            <a:avLst/>
          </a:prstGeom>
          <a:noFill/>
          <a:ln>
            <a:noFill/>
          </a:ln>
        </p:spPr>
        <p:txBody>
          <a:bodyPr spcFirstLastPara="1" wrap="square" lIns="0" tIns="12050" rIns="0" bIns="0" anchor="t" anchorCtr="0">
            <a:noAutofit/>
          </a:bodyPr>
          <a:lstStyle/>
          <a:p>
            <a:pPr marL="12700" marR="5080" lvl="0" indent="0" algn="l" rtl="0">
              <a:lnSpc>
                <a:spcPct val="100000"/>
              </a:lnSpc>
              <a:spcBef>
                <a:spcPts val="0"/>
              </a:spcBef>
              <a:spcAft>
                <a:spcPts val="0"/>
              </a:spcAft>
              <a:buNone/>
            </a:pPr>
            <a:r>
              <a:rPr lang="en" sz="2800" dirty="0">
                <a:solidFill>
                  <a:schemeClr val="lt1"/>
                </a:solidFill>
                <a:latin typeface="Arial"/>
                <a:ea typeface="Arial"/>
                <a:cs typeface="Arial"/>
                <a:sym typeface="Arial"/>
              </a:rPr>
              <a:t>Statements of Work (SOW), Performance Work Statements (PWS), and Statements of  Objectives (SOO) are different types of requirement documents that explain the needs of the government</a:t>
            </a:r>
            <a:r>
              <a:rPr lang="en" sz="2800" b="1" dirty="0">
                <a:solidFill>
                  <a:schemeClr val="lt1"/>
                </a:solidFill>
                <a:latin typeface="Arial"/>
                <a:ea typeface="Arial"/>
                <a:cs typeface="Arial"/>
                <a:sym typeface="Arial"/>
              </a:rPr>
              <a:t>.</a:t>
            </a:r>
            <a:endParaRPr sz="2800" dirty="0">
              <a:solidFill>
                <a:schemeClr val="lt1"/>
              </a:solidFill>
              <a:latin typeface="Arial"/>
              <a:ea typeface="Arial"/>
              <a:cs typeface="Arial"/>
              <a:sym typeface="Arial"/>
            </a:endParaRPr>
          </a:p>
        </p:txBody>
      </p:sp>
      <p:sp>
        <p:nvSpPr>
          <p:cNvPr id="322" name="Google Shape;322;p46">
            <a:extLst>
              <a:ext uri="{C183D7F6-B498-43B3-948B-1728B52AA6E4}">
                <adec:decorative xmlns:adec="http://schemas.microsoft.com/office/drawing/2017/decorative" val="1"/>
              </a:ext>
            </a:extLst>
          </p:cNvPr>
          <p:cNvSpPr/>
          <p:nvPr/>
        </p:nvSpPr>
        <p:spPr>
          <a:xfrm>
            <a:off x="-208325" y="4245550"/>
            <a:ext cx="9475200" cy="984300"/>
          </a:xfrm>
          <a:prstGeom prst="rect">
            <a:avLst/>
          </a:prstGeom>
          <a:gradFill>
            <a:gsLst>
              <a:gs pos="0">
                <a:srgbClr val="FFE599"/>
              </a:gs>
              <a:gs pos="100000">
                <a:srgbClr val="FFFFFF"/>
              </a:gs>
            </a:gsLst>
            <a:lin ang="16200038"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6"/>
        <p:cNvGrpSpPr/>
        <p:nvPr/>
      </p:nvGrpSpPr>
      <p:grpSpPr>
        <a:xfrm>
          <a:off x="0" y="0"/>
          <a:ext cx="0" cy="0"/>
          <a:chOff x="0" y="0"/>
          <a:chExt cx="0" cy="0"/>
        </a:xfrm>
      </p:grpSpPr>
      <p:sp>
        <p:nvSpPr>
          <p:cNvPr id="329" name="Google Shape;329;p47"/>
          <p:cNvSpPr txBox="1">
            <a:spLocks noGrp="1"/>
          </p:cNvSpPr>
          <p:nvPr>
            <p:ph type="ctrTitle"/>
          </p:nvPr>
        </p:nvSpPr>
        <p:spPr>
          <a:xfrm>
            <a:off x="76200" y="57150"/>
            <a:ext cx="7772400" cy="492443"/>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
              <a:t>Definition of SOW</a:t>
            </a:r>
            <a:endParaRPr/>
          </a:p>
        </p:txBody>
      </p:sp>
      <p:sp>
        <p:nvSpPr>
          <p:cNvPr id="330" name="Google Shape;330;p47"/>
          <p:cNvSpPr txBox="1">
            <a:spLocks noGrp="1"/>
          </p:cNvSpPr>
          <p:nvPr>
            <p:ph type="subTitle" idx="1"/>
          </p:nvPr>
        </p:nvSpPr>
        <p:spPr>
          <a:xfrm>
            <a:off x="76200" y="742950"/>
            <a:ext cx="6400800" cy="246221"/>
          </a:xfrm>
          <a:prstGeom prst="rect">
            <a:avLst/>
          </a:prstGeom>
          <a:noFill/>
          <a:ln>
            <a:noFill/>
          </a:ln>
        </p:spPr>
        <p:txBody>
          <a:bodyPr spcFirstLastPara="1" wrap="square" lIns="0" tIns="0" rIns="0" bIns="0" anchor="t" anchorCtr="0">
            <a:normAutofit fontScale="32500" lnSpcReduction="20000"/>
          </a:bodyPr>
          <a:lstStyle/>
          <a:p>
            <a:pPr marL="0" lvl="0" indent="0" algn="l" rtl="0">
              <a:spcBef>
                <a:spcPts val="0"/>
              </a:spcBef>
              <a:spcAft>
                <a:spcPts val="1200"/>
              </a:spcAft>
              <a:buNone/>
            </a:pPr>
            <a:r>
              <a:rPr lang="en"/>
              <a:t>STATEMENT OF WORK (SOW)</a:t>
            </a:r>
            <a:endParaRPr/>
          </a:p>
        </p:txBody>
      </p:sp>
      <p:sp>
        <p:nvSpPr>
          <p:cNvPr id="328" name="Google Shape;328;p47" descr="Blue background box"/>
          <p:cNvSpPr/>
          <p:nvPr/>
        </p:nvSpPr>
        <p:spPr>
          <a:xfrm>
            <a:off x="-609600" y="1201162"/>
            <a:ext cx="9448800" cy="21336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7" name="Google Shape;327;p47" descr="Blue background box"/>
          <p:cNvSpPr/>
          <p:nvPr/>
        </p:nvSpPr>
        <p:spPr>
          <a:xfrm>
            <a:off x="-609600" y="3441813"/>
            <a:ext cx="9448800" cy="578749"/>
          </a:xfrm>
          <a:prstGeom prst="roundRect">
            <a:avLst>
              <a:gd name="adj" fmla="val 31966"/>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1" name="Google Shape;331;p47" descr="A SOW specifies the processes and methods the contractor must use when  executing the planned work. This type of requirement document is designed to describe not only what must be done, but also how it must be done. An SOW is  prescriptive and restrictive by nature. &#10;&#10;The SOW is incorporated into the contract.&#10;"/>
          <p:cNvSpPr txBox="1"/>
          <p:nvPr/>
        </p:nvSpPr>
        <p:spPr>
          <a:xfrm>
            <a:off x="152400" y="1277362"/>
            <a:ext cx="8839200" cy="3046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dirty="0">
                <a:solidFill>
                  <a:schemeClr val="lt1"/>
                </a:solidFill>
                <a:latin typeface="Arial"/>
                <a:ea typeface="Arial"/>
                <a:cs typeface="Arial"/>
                <a:sym typeface="Arial"/>
              </a:rPr>
              <a:t>A </a:t>
            </a:r>
            <a:r>
              <a:rPr lang="en" sz="2400" b="1" dirty="0">
                <a:solidFill>
                  <a:schemeClr val="lt1"/>
                </a:solidFill>
                <a:latin typeface="Arial"/>
                <a:ea typeface="Arial"/>
                <a:cs typeface="Arial"/>
                <a:sym typeface="Arial"/>
              </a:rPr>
              <a:t>SOW </a:t>
            </a:r>
            <a:r>
              <a:rPr lang="en" sz="2400" dirty="0">
                <a:solidFill>
                  <a:schemeClr val="lt1"/>
                </a:solidFill>
                <a:latin typeface="Arial"/>
                <a:ea typeface="Arial"/>
                <a:cs typeface="Arial"/>
                <a:sym typeface="Arial"/>
              </a:rPr>
              <a:t>specifies the processes and methods the contractor must use when  executing the planned work. This type of requirement document is designed to describe not only what must be done, but also how it must be done. An SOW is  prescriptive and restrictive by nature. </a:t>
            </a:r>
            <a:endParaRPr sz="2400" dirty="0">
              <a:solidFill>
                <a:schemeClr val="lt1"/>
              </a:solidFill>
              <a:latin typeface="Arial"/>
              <a:ea typeface="Arial"/>
              <a:cs typeface="Arial"/>
              <a:sym typeface="Arial"/>
            </a:endParaRPr>
          </a:p>
          <a:p>
            <a:pPr marL="0" marR="0" lvl="0" indent="0" algn="l" rtl="0">
              <a:spcBef>
                <a:spcPts val="0"/>
              </a:spcBef>
              <a:spcAft>
                <a:spcPts val="0"/>
              </a:spcAft>
              <a:buNone/>
            </a:pPr>
            <a:endParaRPr sz="2400" i="1" dirty="0">
              <a:solidFill>
                <a:schemeClr val="lt1"/>
              </a:solidFill>
              <a:latin typeface="Arial"/>
              <a:ea typeface="Arial"/>
              <a:cs typeface="Arial"/>
              <a:sym typeface="Arial"/>
            </a:endParaRPr>
          </a:p>
          <a:p>
            <a:pPr marL="0" marR="0" lvl="0" indent="0" algn="l" rtl="0">
              <a:spcBef>
                <a:spcPts val="0"/>
              </a:spcBef>
              <a:spcAft>
                <a:spcPts val="0"/>
              </a:spcAft>
              <a:buNone/>
            </a:pPr>
            <a:r>
              <a:rPr lang="en" sz="2400" i="1" dirty="0">
                <a:solidFill>
                  <a:schemeClr val="lt1"/>
                </a:solidFill>
                <a:latin typeface="Arial"/>
                <a:ea typeface="Arial"/>
                <a:cs typeface="Arial"/>
                <a:sym typeface="Arial"/>
              </a:rPr>
              <a:t>The SOW is incorporated into the contract.</a:t>
            </a:r>
            <a:endParaRPr sz="2400" i="1" dirty="0">
              <a:solidFill>
                <a:schemeClr val="lt1"/>
              </a:solidFill>
              <a:latin typeface="Arial"/>
              <a:ea typeface="Arial"/>
              <a:cs typeface="Arial"/>
              <a:sym typeface="Arial"/>
            </a:endParaRPr>
          </a:p>
          <a:p>
            <a:pPr marL="0" marR="0" lvl="0" indent="0" algn="l" rtl="0">
              <a:spcBef>
                <a:spcPts val="0"/>
              </a:spcBef>
              <a:spcAft>
                <a:spcPts val="0"/>
              </a:spcAft>
              <a:buNone/>
            </a:pPr>
            <a:endParaRPr sz="2400" dirty="0">
              <a:solidFill>
                <a:schemeClr val="lt1"/>
              </a:solidFill>
              <a:latin typeface="Calibri"/>
              <a:ea typeface="Calibri"/>
              <a:cs typeface="Calibri"/>
              <a:sym typeface="Calibri"/>
            </a:endParaRPr>
          </a:p>
        </p:txBody>
      </p:sp>
      <p:sp>
        <p:nvSpPr>
          <p:cNvPr id="332" name="Google Shape;332;p47">
            <a:extLst>
              <a:ext uri="{C183D7F6-B498-43B3-948B-1728B52AA6E4}">
                <adec:decorative xmlns:adec="http://schemas.microsoft.com/office/drawing/2017/decorative" val="1"/>
              </a:ext>
            </a:extLst>
          </p:cNvPr>
          <p:cNvSpPr/>
          <p:nvPr/>
        </p:nvSpPr>
        <p:spPr>
          <a:xfrm>
            <a:off x="-208325" y="4245550"/>
            <a:ext cx="9475200" cy="984300"/>
          </a:xfrm>
          <a:prstGeom prst="rect">
            <a:avLst/>
          </a:prstGeom>
          <a:gradFill>
            <a:gsLst>
              <a:gs pos="0">
                <a:srgbClr val="FFE599"/>
              </a:gs>
              <a:gs pos="100000">
                <a:srgbClr val="FFFFFF"/>
              </a:gs>
            </a:gsLst>
            <a:lin ang="16200038"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6"/>
        <p:cNvGrpSpPr/>
        <p:nvPr/>
      </p:nvGrpSpPr>
      <p:grpSpPr>
        <a:xfrm>
          <a:off x="0" y="0"/>
          <a:ext cx="0" cy="0"/>
          <a:chOff x="0" y="0"/>
          <a:chExt cx="0" cy="0"/>
        </a:xfrm>
      </p:grpSpPr>
      <p:sp>
        <p:nvSpPr>
          <p:cNvPr id="339" name="Google Shape;339;p48"/>
          <p:cNvSpPr txBox="1">
            <a:spLocks noGrp="1"/>
          </p:cNvSpPr>
          <p:nvPr>
            <p:ph type="ctrTitle"/>
          </p:nvPr>
        </p:nvSpPr>
        <p:spPr>
          <a:xfrm>
            <a:off x="76200" y="57150"/>
            <a:ext cx="7772400" cy="492443"/>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
              <a:t>Definition of PWS</a:t>
            </a:r>
            <a:endParaRPr/>
          </a:p>
        </p:txBody>
      </p:sp>
      <p:sp>
        <p:nvSpPr>
          <p:cNvPr id="340" name="Google Shape;340;p48"/>
          <p:cNvSpPr txBox="1">
            <a:spLocks noGrp="1"/>
          </p:cNvSpPr>
          <p:nvPr>
            <p:ph type="subTitle" idx="1"/>
          </p:nvPr>
        </p:nvSpPr>
        <p:spPr>
          <a:xfrm>
            <a:off x="76200" y="742950"/>
            <a:ext cx="6400800" cy="246221"/>
          </a:xfrm>
          <a:prstGeom prst="rect">
            <a:avLst/>
          </a:prstGeom>
          <a:noFill/>
          <a:ln>
            <a:noFill/>
          </a:ln>
        </p:spPr>
        <p:txBody>
          <a:bodyPr spcFirstLastPara="1" wrap="square" lIns="0" tIns="0" rIns="0" bIns="0" anchor="t" anchorCtr="0">
            <a:normAutofit fontScale="32500" lnSpcReduction="20000"/>
          </a:bodyPr>
          <a:lstStyle/>
          <a:p>
            <a:pPr marL="0" lvl="0" indent="0" algn="l" rtl="0">
              <a:spcBef>
                <a:spcPts val="0"/>
              </a:spcBef>
              <a:spcAft>
                <a:spcPts val="1200"/>
              </a:spcAft>
              <a:buNone/>
            </a:pPr>
            <a:r>
              <a:rPr lang="en"/>
              <a:t>PERFORMANCE WORK STATEMENT (PWS)</a:t>
            </a:r>
            <a:endParaRPr/>
          </a:p>
        </p:txBody>
      </p:sp>
      <p:sp>
        <p:nvSpPr>
          <p:cNvPr id="337" name="Google Shape;337;p48" descr="blue background box"/>
          <p:cNvSpPr/>
          <p:nvPr/>
        </p:nvSpPr>
        <p:spPr>
          <a:xfrm>
            <a:off x="-609600" y="3441813"/>
            <a:ext cx="9448800" cy="578749"/>
          </a:xfrm>
          <a:prstGeom prst="roundRect">
            <a:avLst>
              <a:gd name="adj" fmla="val 31966"/>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8" name="Google Shape;338;p48" descr="blue background box"/>
          <p:cNvSpPr/>
          <p:nvPr/>
        </p:nvSpPr>
        <p:spPr>
          <a:xfrm>
            <a:off x="-609600" y="1201162"/>
            <a:ext cx="9448800" cy="21336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1" name="Google Shape;341;p48"/>
          <p:cNvSpPr txBox="1"/>
          <p:nvPr/>
        </p:nvSpPr>
        <p:spPr>
          <a:xfrm>
            <a:off x="76200" y="1276350"/>
            <a:ext cx="8839200" cy="2677656"/>
          </a:xfrm>
          <a:prstGeom prst="rect">
            <a:avLst/>
          </a:prstGeom>
          <a:noFill/>
          <a:ln>
            <a:noFill/>
          </a:ln>
        </p:spPr>
        <p:txBody>
          <a:bodyPr spcFirstLastPara="1" wrap="square" lIns="91425" tIns="45700" rIns="91425" bIns="45700" anchor="t" anchorCtr="0">
            <a:noAutofit/>
          </a:bodyPr>
          <a:lstStyle/>
          <a:p>
            <a:pPr marL="127000" marR="218440" lvl="0" indent="0" algn="l" rtl="0">
              <a:lnSpc>
                <a:spcPct val="100000"/>
              </a:lnSpc>
              <a:spcBef>
                <a:spcPts val="0"/>
              </a:spcBef>
              <a:spcAft>
                <a:spcPts val="0"/>
              </a:spcAft>
              <a:buNone/>
            </a:pPr>
            <a:r>
              <a:rPr lang="en" sz="2400">
                <a:solidFill>
                  <a:schemeClr val="lt1"/>
                </a:solidFill>
                <a:latin typeface="Arial"/>
                <a:ea typeface="Arial"/>
                <a:cs typeface="Arial"/>
                <a:sym typeface="Arial"/>
              </a:rPr>
              <a:t>A </a:t>
            </a:r>
            <a:r>
              <a:rPr lang="en" sz="2400" b="1">
                <a:solidFill>
                  <a:schemeClr val="lt1"/>
                </a:solidFill>
                <a:latin typeface="Arial"/>
                <a:ea typeface="Arial"/>
                <a:cs typeface="Arial"/>
                <a:sym typeface="Arial"/>
              </a:rPr>
              <a:t>PWS </a:t>
            </a:r>
            <a:r>
              <a:rPr lang="en" sz="2400">
                <a:solidFill>
                  <a:schemeClr val="lt1"/>
                </a:solidFill>
                <a:latin typeface="Arial"/>
                <a:ea typeface="Arial"/>
                <a:cs typeface="Arial"/>
                <a:sym typeface="Arial"/>
              </a:rPr>
              <a:t>describes the work in terms of required results rather than either “how” the  work is to be accomplished or the number of hours to be provided and gives the  contractor flexibility to devise the best method to accomplish the required result. </a:t>
            </a:r>
            <a:endParaRPr sz="2400">
              <a:solidFill>
                <a:schemeClr val="lt1"/>
              </a:solidFill>
              <a:latin typeface="Arial"/>
              <a:ea typeface="Arial"/>
              <a:cs typeface="Arial"/>
              <a:sym typeface="Arial"/>
            </a:endParaRPr>
          </a:p>
          <a:p>
            <a:pPr marL="127000" marR="218440" lvl="0" indent="0" algn="l" rtl="0">
              <a:lnSpc>
                <a:spcPct val="100000"/>
              </a:lnSpc>
              <a:spcBef>
                <a:spcPts val="0"/>
              </a:spcBef>
              <a:spcAft>
                <a:spcPts val="0"/>
              </a:spcAft>
              <a:buNone/>
            </a:pPr>
            <a:endParaRPr sz="2400" i="1">
              <a:solidFill>
                <a:schemeClr val="lt1"/>
              </a:solidFill>
              <a:latin typeface="Arial"/>
              <a:ea typeface="Arial"/>
              <a:cs typeface="Arial"/>
              <a:sym typeface="Arial"/>
            </a:endParaRPr>
          </a:p>
          <a:p>
            <a:pPr marL="127000" marR="218440" lvl="0" indent="0" algn="l" rtl="0">
              <a:lnSpc>
                <a:spcPct val="100000"/>
              </a:lnSpc>
              <a:spcBef>
                <a:spcPts val="0"/>
              </a:spcBef>
              <a:spcAft>
                <a:spcPts val="0"/>
              </a:spcAft>
              <a:buNone/>
            </a:pPr>
            <a:r>
              <a:rPr lang="en" sz="2400" i="1">
                <a:solidFill>
                  <a:schemeClr val="lt1"/>
                </a:solidFill>
                <a:latin typeface="Arial"/>
                <a:ea typeface="Arial"/>
                <a:cs typeface="Arial"/>
                <a:sym typeface="Arial"/>
              </a:rPr>
              <a:t>The PWS is incorporated into the contract.</a:t>
            </a:r>
            <a:endParaRPr sz="2400" i="1">
              <a:solidFill>
                <a:schemeClr val="lt1"/>
              </a:solidFill>
              <a:latin typeface="Arial"/>
              <a:ea typeface="Arial"/>
              <a:cs typeface="Arial"/>
              <a:sym typeface="Arial"/>
            </a:endParaRPr>
          </a:p>
        </p:txBody>
      </p:sp>
      <p:sp>
        <p:nvSpPr>
          <p:cNvPr id="342" name="Google Shape;342;p48">
            <a:extLst>
              <a:ext uri="{C183D7F6-B498-43B3-948B-1728B52AA6E4}">
                <adec:decorative xmlns:adec="http://schemas.microsoft.com/office/drawing/2017/decorative" val="1"/>
              </a:ext>
            </a:extLst>
          </p:cNvPr>
          <p:cNvSpPr/>
          <p:nvPr/>
        </p:nvSpPr>
        <p:spPr>
          <a:xfrm>
            <a:off x="-208325" y="4245550"/>
            <a:ext cx="9475200" cy="984300"/>
          </a:xfrm>
          <a:prstGeom prst="rect">
            <a:avLst/>
          </a:prstGeom>
          <a:gradFill>
            <a:gsLst>
              <a:gs pos="0">
                <a:srgbClr val="FFE599"/>
              </a:gs>
              <a:gs pos="100000">
                <a:srgbClr val="FFFFFF"/>
              </a:gs>
            </a:gsLst>
            <a:lin ang="16200038"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6"/>
        <p:cNvGrpSpPr/>
        <p:nvPr/>
      </p:nvGrpSpPr>
      <p:grpSpPr>
        <a:xfrm>
          <a:off x="0" y="0"/>
          <a:ext cx="0" cy="0"/>
          <a:chOff x="0" y="0"/>
          <a:chExt cx="0" cy="0"/>
        </a:xfrm>
      </p:grpSpPr>
      <p:sp>
        <p:nvSpPr>
          <p:cNvPr id="349" name="Google Shape;349;p49"/>
          <p:cNvSpPr txBox="1">
            <a:spLocks noGrp="1"/>
          </p:cNvSpPr>
          <p:nvPr>
            <p:ph type="ctrTitle"/>
          </p:nvPr>
        </p:nvSpPr>
        <p:spPr>
          <a:xfrm>
            <a:off x="76200" y="57150"/>
            <a:ext cx="7772400" cy="492443"/>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
              <a:t>Definition of SOO</a:t>
            </a:r>
            <a:endParaRPr/>
          </a:p>
        </p:txBody>
      </p:sp>
      <p:sp>
        <p:nvSpPr>
          <p:cNvPr id="350" name="Google Shape;350;p49"/>
          <p:cNvSpPr txBox="1">
            <a:spLocks noGrp="1"/>
          </p:cNvSpPr>
          <p:nvPr>
            <p:ph type="subTitle" idx="1"/>
          </p:nvPr>
        </p:nvSpPr>
        <p:spPr>
          <a:xfrm>
            <a:off x="76200" y="742950"/>
            <a:ext cx="6400800" cy="246221"/>
          </a:xfrm>
          <a:prstGeom prst="rect">
            <a:avLst/>
          </a:prstGeom>
          <a:noFill/>
          <a:ln>
            <a:noFill/>
          </a:ln>
        </p:spPr>
        <p:txBody>
          <a:bodyPr spcFirstLastPara="1" wrap="square" lIns="0" tIns="0" rIns="0" bIns="0" anchor="t" anchorCtr="0">
            <a:normAutofit fontScale="32500" lnSpcReduction="20000"/>
          </a:bodyPr>
          <a:lstStyle/>
          <a:p>
            <a:pPr marL="0" lvl="0" indent="0" algn="l" rtl="0">
              <a:spcBef>
                <a:spcPts val="0"/>
              </a:spcBef>
              <a:spcAft>
                <a:spcPts val="1200"/>
              </a:spcAft>
              <a:buNone/>
            </a:pPr>
            <a:r>
              <a:rPr lang="en"/>
              <a:t>STATEMENT OF OBJECTIVES (SOO)</a:t>
            </a:r>
            <a:endParaRPr/>
          </a:p>
        </p:txBody>
      </p:sp>
      <p:sp>
        <p:nvSpPr>
          <p:cNvPr id="348" name="Google Shape;348;p49">
            <a:extLst>
              <a:ext uri="{C183D7F6-B498-43B3-948B-1728B52AA6E4}">
                <adec:decorative xmlns:adec="http://schemas.microsoft.com/office/drawing/2017/decorative" val="1"/>
              </a:ext>
            </a:extLst>
          </p:cNvPr>
          <p:cNvSpPr/>
          <p:nvPr/>
        </p:nvSpPr>
        <p:spPr>
          <a:xfrm>
            <a:off x="-609600" y="1212830"/>
            <a:ext cx="9448800" cy="23622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7" name="Google Shape;347;p49" descr="blue background box"/>
          <p:cNvSpPr/>
          <p:nvPr/>
        </p:nvSpPr>
        <p:spPr>
          <a:xfrm>
            <a:off x="-609600" y="3682081"/>
            <a:ext cx="9448800" cy="578749"/>
          </a:xfrm>
          <a:prstGeom prst="roundRect">
            <a:avLst>
              <a:gd name="adj" fmla="val 31966"/>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1" name="Google Shape;351;p49"/>
          <p:cNvSpPr txBox="1"/>
          <p:nvPr/>
        </p:nvSpPr>
        <p:spPr>
          <a:xfrm>
            <a:off x="76200" y="1212830"/>
            <a:ext cx="8839200" cy="3416320"/>
          </a:xfrm>
          <a:prstGeom prst="rect">
            <a:avLst/>
          </a:prstGeom>
          <a:noFill/>
          <a:ln>
            <a:noFill/>
          </a:ln>
        </p:spPr>
        <p:txBody>
          <a:bodyPr spcFirstLastPara="1" wrap="square" lIns="91425" tIns="45700" rIns="91425" bIns="45700" anchor="t" anchorCtr="0">
            <a:noAutofit/>
          </a:bodyPr>
          <a:lstStyle/>
          <a:p>
            <a:pPr marL="127000" marR="50800" lvl="0" indent="0" algn="l" rtl="0">
              <a:lnSpc>
                <a:spcPct val="100000"/>
              </a:lnSpc>
              <a:spcBef>
                <a:spcPts val="0"/>
              </a:spcBef>
              <a:spcAft>
                <a:spcPts val="0"/>
              </a:spcAft>
              <a:buNone/>
            </a:pPr>
            <a:r>
              <a:rPr lang="en" sz="2400" dirty="0">
                <a:solidFill>
                  <a:schemeClr val="lt1"/>
                </a:solidFill>
                <a:latin typeface="Arial"/>
                <a:ea typeface="Arial"/>
                <a:cs typeface="Arial"/>
                <a:sym typeface="Arial"/>
              </a:rPr>
              <a:t>A </a:t>
            </a:r>
            <a:r>
              <a:rPr lang="en" sz="2400" b="1" dirty="0">
                <a:solidFill>
                  <a:schemeClr val="lt1"/>
                </a:solidFill>
                <a:latin typeface="Arial"/>
                <a:ea typeface="Arial"/>
                <a:cs typeface="Arial"/>
                <a:sym typeface="Arial"/>
              </a:rPr>
              <a:t>SOO </a:t>
            </a:r>
            <a:r>
              <a:rPr lang="en" sz="2400" dirty="0">
                <a:solidFill>
                  <a:schemeClr val="lt1"/>
                </a:solidFill>
                <a:latin typeface="Arial"/>
                <a:ea typeface="Arial"/>
                <a:cs typeface="Arial"/>
                <a:sym typeface="Arial"/>
              </a:rPr>
              <a:t>establishes a broad description of the government</a:t>
            </a:r>
            <a:r>
              <a:rPr lang="en" sz="2400" dirty="0">
                <a:solidFill>
                  <a:schemeClr val="lt1"/>
                </a:solidFill>
              </a:rPr>
              <a:t>’</a:t>
            </a:r>
            <a:r>
              <a:rPr lang="en" sz="2400" dirty="0">
                <a:solidFill>
                  <a:schemeClr val="lt1"/>
                </a:solidFill>
                <a:latin typeface="Arial"/>
                <a:ea typeface="Arial"/>
                <a:cs typeface="Arial"/>
                <a:sym typeface="Arial"/>
              </a:rPr>
              <a:t>s overall goal(s) for the  requirement as well as High Level Objectives and performance objectives. It focuses on the outcomes rather than on how the work is to be done. It is used when the Government intends to provide the maximum flexibility to each offeror to propose an innovative approach. </a:t>
            </a:r>
            <a:endParaRPr sz="2400" dirty="0">
              <a:solidFill>
                <a:schemeClr val="lt1"/>
              </a:solidFill>
              <a:latin typeface="Arial"/>
              <a:ea typeface="Arial"/>
              <a:cs typeface="Arial"/>
              <a:sym typeface="Arial"/>
            </a:endParaRPr>
          </a:p>
          <a:p>
            <a:pPr marL="127000" marR="50800" lvl="0" indent="0" algn="l" rtl="0">
              <a:lnSpc>
                <a:spcPct val="100000"/>
              </a:lnSpc>
              <a:spcBef>
                <a:spcPts val="0"/>
              </a:spcBef>
              <a:spcAft>
                <a:spcPts val="0"/>
              </a:spcAft>
              <a:buNone/>
            </a:pPr>
            <a:endParaRPr sz="2400" i="1" dirty="0">
              <a:solidFill>
                <a:schemeClr val="lt1"/>
              </a:solidFill>
              <a:latin typeface="Arial"/>
              <a:ea typeface="Arial"/>
              <a:cs typeface="Arial"/>
              <a:sym typeface="Arial"/>
            </a:endParaRPr>
          </a:p>
          <a:p>
            <a:pPr marL="127000" marR="50800" lvl="0" indent="0" algn="l" rtl="0">
              <a:lnSpc>
                <a:spcPct val="100000"/>
              </a:lnSpc>
              <a:spcBef>
                <a:spcPts val="0"/>
              </a:spcBef>
              <a:spcAft>
                <a:spcPts val="0"/>
              </a:spcAft>
              <a:buNone/>
            </a:pPr>
            <a:r>
              <a:rPr lang="en" sz="2400" i="1" dirty="0">
                <a:solidFill>
                  <a:schemeClr val="lt1"/>
                </a:solidFill>
                <a:latin typeface="Arial"/>
                <a:ea typeface="Arial"/>
                <a:cs typeface="Arial"/>
                <a:sym typeface="Arial"/>
              </a:rPr>
              <a:t>The SOO is NOT incorporated into the contract.</a:t>
            </a:r>
            <a:endParaRPr sz="2400" i="1" dirty="0">
              <a:solidFill>
                <a:schemeClr val="lt1"/>
              </a:solidFill>
              <a:latin typeface="Arial"/>
              <a:ea typeface="Arial"/>
              <a:cs typeface="Arial"/>
              <a:sym typeface="Arial"/>
            </a:endParaRPr>
          </a:p>
          <a:p>
            <a:pPr marL="0" marR="0" lvl="0" indent="0" algn="l" rtl="0">
              <a:spcBef>
                <a:spcPts val="0"/>
              </a:spcBef>
              <a:spcAft>
                <a:spcPts val="0"/>
              </a:spcAft>
              <a:buNone/>
            </a:pPr>
            <a:endParaRPr sz="2400" dirty="0">
              <a:solidFill>
                <a:schemeClr val="lt1"/>
              </a:solidFill>
              <a:latin typeface="Calibri"/>
              <a:ea typeface="Calibri"/>
              <a:cs typeface="Calibri"/>
              <a:sym typeface="Calibri"/>
            </a:endParaRPr>
          </a:p>
        </p:txBody>
      </p:sp>
      <p:sp>
        <p:nvSpPr>
          <p:cNvPr id="352" name="Google Shape;352;p49">
            <a:extLst>
              <a:ext uri="{C183D7F6-B498-43B3-948B-1728B52AA6E4}">
                <adec:decorative xmlns:adec="http://schemas.microsoft.com/office/drawing/2017/decorative" val="1"/>
              </a:ext>
            </a:extLst>
          </p:cNvPr>
          <p:cNvSpPr/>
          <p:nvPr/>
        </p:nvSpPr>
        <p:spPr>
          <a:xfrm>
            <a:off x="-208325" y="4245550"/>
            <a:ext cx="9475200" cy="984300"/>
          </a:xfrm>
          <a:prstGeom prst="rect">
            <a:avLst/>
          </a:prstGeom>
          <a:gradFill>
            <a:gsLst>
              <a:gs pos="0">
                <a:srgbClr val="FFE599"/>
              </a:gs>
              <a:gs pos="100000">
                <a:srgbClr val="FFFFFF"/>
              </a:gs>
            </a:gsLst>
            <a:lin ang="16200038"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0"/>
          <p:cNvSpPr txBox="1">
            <a:spLocks noGrp="1"/>
          </p:cNvSpPr>
          <p:nvPr>
            <p:ph type="title"/>
          </p:nvPr>
        </p:nvSpPr>
        <p:spPr>
          <a:xfrm>
            <a:off x="228600" y="2286001"/>
            <a:ext cx="7216140" cy="492443"/>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
                <a:solidFill>
                  <a:schemeClr val="lt1"/>
                </a:solidFill>
              </a:rPr>
              <a:t>Differences in Work Statements</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1"/>
        <p:cNvGrpSpPr/>
        <p:nvPr/>
      </p:nvGrpSpPr>
      <p:grpSpPr>
        <a:xfrm>
          <a:off x="0" y="0"/>
          <a:ext cx="0" cy="0"/>
          <a:chOff x="0" y="0"/>
          <a:chExt cx="0" cy="0"/>
        </a:xfrm>
      </p:grpSpPr>
      <p:sp>
        <p:nvSpPr>
          <p:cNvPr id="365" name="Google Shape;365;p51"/>
          <p:cNvSpPr txBox="1">
            <a:spLocks noGrp="1"/>
          </p:cNvSpPr>
          <p:nvPr>
            <p:ph type="title"/>
          </p:nvPr>
        </p:nvSpPr>
        <p:spPr>
          <a:xfrm>
            <a:off x="76199" y="130730"/>
            <a:ext cx="8891923" cy="505267"/>
          </a:xfrm>
          <a:prstGeom prst="rect">
            <a:avLst/>
          </a:prstGeom>
          <a:noFill/>
          <a:ln>
            <a:noFill/>
          </a:ln>
        </p:spPr>
        <p:txBody>
          <a:bodyPr spcFirstLastPara="1" wrap="square" lIns="0" tIns="12700" rIns="0" bIns="0" anchor="t" anchorCtr="0">
            <a:normAutofit/>
          </a:bodyPr>
          <a:lstStyle/>
          <a:p>
            <a:pPr marL="12700" marR="5080" lvl="0" indent="0" algn="l" rtl="0">
              <a:lnSpc>
                <a:spcPct val="100000"/>
              </a:lnSpc>
              <a:spcBef>
                <a:spcPts val="0"/>
              </a:spcBef>
              <a:spcAft>
                <a:spcPts val="0"/>
              </a:spcAft>
              <a:buNone/>
            </a:pPr>
            <a:r>
              <a:rPr lang="en"/>
              <a:t>Difference between the SOW, PWS, &amp; SOO</a:t>
            </a:r>
            <a:endParaRPr/>
          </a:p>
        </p:txBody>
      </p:sp>
      <p:sp>
        <p:nvSpPr>
          <p:cNvPr id="362" name="Google Shape;362;p51">
            <a:extLst>
              <a:ext uri="{C183D7F6-B498-43B3-948B-1728B52AA6E4}">
                <adec:decorative xmlns:adec="http://schemas.microsoft.com/office/drawing/2017/decorative" val="1"/>
              </a:ext>
            </a:extLst>
          </p:cNvPr>
          <p:cNvSpPr/>
          <p:nvPr/>
        </p:nvSpPr>
        <p:spPr>
          <a:xfrm>
            <a:off x="-554020" y="800696"/>
            <a:ext cx="9448800" cy="16002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3" name="Google Shape;363;p51">
            <a:extLst>
              <a:ext uri="{C183D7F6-B498-43B3-948B-1728B52AA6E4}">
                <adec:decorative xmlns:adec="http://schemas.microsoft.com/office/drawing/2017/decorative" val="1"/>
              </a:ext>
            </a:extLst>
          </p:cNvPr>
          <p:cNvSpPr/>
          <p:nvPr/>
        </p:nvSpPr>
        <p:spPr>
          <a:xfrm>
            <a:off x="-554020" y="2553296"/>
            <a:ext cx="9448800" cy="10668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4" name="Google Shape;364;p51">
            <a:extLst>
              <a:ext uri="{C183D7F6-B498-43B3-948B-1728B52AA6E4}">
                <adec:decorative xmlns:adec="http://schemas.microsoft.com/office/drawing/2017/decorative" val="1"/>
              </a:ext>
            </a:extLst>
          </p:cNvPr>
          <p:cNvSpPr/>
          <p:nvPr/>
        </p:nvSpPr>
        <p:spPr>
          <a:xfrm>
            <a:off x="-554020" y="3772496"/>
            <a:ext cx="9448800" cy="1161454"/>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7" name="Google Shape;367;p51"/>
          <p:cNvSpPr txBox="1"/>
          <p:nvPr/>
        </p:nvSpPr>
        <p:spPr>
          <a:xfrm>
            <a:off x="152400" y="874505"/>
            <a:ext cx="8669038" cy="4051750"/>
          </a:xfrm>
          <a:prstGeom prst="rect">
            <a:avLst/>
          </a:prstGeom>
          <a:noFill/>
          <a:ln>
            <a:noFill/>
          </a:ln>
        </p:spPr>
        <p:txBody>
          <a:bodyPr spcFirstLastPara="1" wrap="square" lIns="0" tIns="12050" rIns="0" bIns="0" anchor="t" anchorCtr="0">
            <a:noAutofit/>
          </a:bodyPr>
          <a:lstStyle/>
          <a:p>
            <a:pPr marL="12065" marR="5080" lvl="0" indent="0" algn="l" rtl="0">
              <a:lnSpc>
                <a:spcPct val="100000"/>
              </a:lnSpc>
              <a:spcBef>
                <a:spcPts val="0"/>
              </a:spcBef>
              <a:spcAft>
                <a:spcPts val="0"/>
              </a:spcAft>
              <a:buNone/>
            </a:pPr>
            <a:r>
              <a:rPr lang="en" sz="1600" b="1" dirty="0">
                <a:solidFill>
                  <a:schemeClr val="lt1"/>
                </a:solidFill>
                <a:latin typeface="Arial"/>
                <a:ea typeface="Arial"/>
                <a:cs typeface="Arial"/>
                <a:sym typeface="Arial"/>
              </a:rPr>
              <a:t>SOOs</a:t>
            </a:r>
            <a:r>
              <a:rPr lang="en" sz="1600" dirty="0">
                <a:solidFill>
                  <a:schemeClr val="lt1"/>
                </a:solidFill>
                <a:latin typeface="Arial"/>
                <a:ea typeface="Arial"/>
                <a:cs typeface="Arial"/>
                <a:sym typeface="Arial"/>
              </a:rPr>
              <a:t> provide broad statements of the agency’s High Level Objectives but  leaves the solution entirely up to the contractor to propose.</a:t>
            </a:r>
            <a:endParaRPr sz="1600" dirty="0">
              <a:solidFill>
                <a:schemeClr val="lt1"/>
              </a:solidFill>
              <a:latin typeface="Arial"/>
              <a:ea typeface="Arial"/>
              <a:cs typeface="Arial"/>
              <a:sym typeface="Arial"/>
            </a:endParaRPr>
          </a:p>
          <a:p>
            <a:pPr marL="812800" marR="0" lvl="1" indent="-317500" algn="l" rtl="0">
              <a:lnSpc>
                <a:spcPct val="100000"/>
              </a:lnSpc>
              <a:spcBef>
                <a:spcPts val="0"/>
              </a:spcBef>
              <a:spcAft>
                <a:spcPts val="0"/>
              </a:spcAft>
              <a:buClr>
                <a:schemeClr val="lt1"/>
              </a:buClr>
              <a:buSzPts val="1225"/>
              <a:buFont typeface="Arial"/>
              <a:buAutoNum type="arabicPeriod"/>
            </a:pPr>
            <a:r>
              <a:rPr lang="en" sz="1400" b="0" i="1" u="none" strike="noStrike" cap="none" dirty="0">
                <a:solidFill>
                  <a:schemeClr val="lt1"/>
                </a:solidFill>
                <a:latin typeface="Arial"/>
                <a:ea typeface="Arial"/>
                <a:cs typeface="Arial"/>
                <a:sym typeface="Arial"/>
              </a:rPr>
              <a:t>Stop the spread of COVID -19 in the US</a:t>
            </a:r>
            <a:endParaRPr sz="1400" b="0" i="1" u="none" strike="noStrike" cap="none" dirty="0">
              <a:solidFill>
                <a:schemeClr val="lt1"/>
              </a:solidFill>
              <a:latin typeface="Arial"/>
              <a:ea typeface="Arial"/>
              <a:cs typeface="Arial"/>
              <a:sym typeface="Arial"/>
            </a:endParaRPr>
          </a:p>
          <a:p>
            <a:pPr marL="812800" marR="0" lvl="1" indent="-317500" algn="l" rtl="0">
              <a:lnSpc>
                <a:spcPct val="100000"/>
              </a:lnSpc>
              <a:spcBef>
                <a:spcPts val="0"/>
              </a:spcBef>
              <a:spcAft>
                <a:spcPts val="0"/>
              </a:spcAft>
              <a:buClr>
                <a:schemeClr val="lt1"/>
              </a:buClr>
              <a:buSzPts val="1225"/>
              <a:buFont typeface="Arial"/>
              <a:buAutoNum type="arabicPeriod"/>
            </a:pPr>
            <a:r>
              <a:rPr lang="en" sz="1400" b="0" i="1" u="none" strike="noStrike" cap="none" dirty="0">
                <a:solidFill>
                  <a:schemeClr val="lt1"/>
                </a:solidFill>
                <a:latin typeface="Arial"/>
                <a:ea typeface="Arial"/>
                <a:cs typeface="Arial"/>
                <a:sym typeface="Arial"/>
              </a:rPr>
              <a:t>Ensure no NEW infections After X/XX/2020</a:t>
            </a:r>
            <a:endParaRPr sz="1400" b="0" i="1" u="none" strike="noStrike" cap="none" dirty="0">
              <a:solidFill>
                <a:schemeClr val="lt1"/>
              </a:solidFill>
              <a:latin typeface="Arial"/>
              <a:ea typeface="Arial"/>
              <a:cs typeface="Arial"/>
              <a:sym typeface="Arial"/>
            </a:endParaRPr>
          </a:p>
          <a:p>
            <a:pPr marL="812800" marR="0" lvl="1" indent="-317500" algn="l" rtl="0">
              <a:lnSpc>
                <a:spcPct val="100000"/>
              </a:lnSpc>
              <a:spcBef>
                <a:spcPts val="0"/>
              </a:spcBef>
              <a:spcAft>
                <a:spcPts val="0"/>
              </a:spcAft>
              <a:buClr>
                <a:schemeClr val="lt1"/>
              </a:buClr>
              <a:buSzPts val="1225"/>
              <a:buFont typeface="Arial"/>
              <a:buAutoNum type="arabicPeriod"/>
            </a:pPr>
            <a:r>
              <a:rPr lang="en" sz="1400" b="0" i="1" u="none" strike="noStrike" cap="none" dirty="0">
                <a:solidFill>
                  <a:schemeClr val="lt1"/>
                </a:solidFill>
                <a:latin typeface="Arial"/>
                <a:ea typeface="Arial"/>
                <a:cs typeface="Arial"/>
                <a:sym typeface="Arial"/>
              </a:rPr>
              <a:t>Ensure a decline of New COVID -19 cases</a:t>
            </a:r>
            <a:endParaRPr sz="1400" b="0" i="1" u="none" strike="noStrike" cap="none" dirty="0">
              <a:solidFill>
                <a:schemeClr val="lt1"/>
              </a:solidFill>
              <a:latin typeface="Arial"/>
              <a:ea typeface="Arial"/>
              <a:cs typeface="Arial"/>
              <a:sym typeface="Arial"/>
            </a:endParaRPr>
          </a:p>
          <a:p>
            <a:pPr marL="812800" marR="0" lvl="1" indent="-317500" algn="l" rtl="0">
              <a:lnSpc>
                <a:spcPct val="100000"/>
              </a:lnSpc>
              <a:spcBef>
                <a:spcPts val="0"/>
              </a:spcBef>
              <a:spcAft>
                <a:spcPts val="0"/>
              </a:spcAft>
              <a:buClr>
                <a:schemeClr val="lt1"/>
              </a:buClr>
              <a:buSzPts val="1225"/>
              <a:buFont typeface="Arial"/>
              <a:buAutoNum type="arabicPeriod"/>
            </a:pPr>
            <a:r>
              <a:rPr lang="en" sz="1400" b="0" i="1" u="none" strike="noStrike" cap="none" dirty="0">
                <a:solidFill>
                  <a:schemeClr val="lt1"/>
                </a:solidFill>
                <a:latin typeface="Arial"/>
                <a:ea typeface="Arial"/>
                <a:cs typeface="Arial"/>
                <a:sym typeface="Arial"/>
              </a:rPr>
              <a:t>Keep officials and the public informed</a:t>
            </a:r>
            <a:endParaRPr sz="1400" b="0" i="1" u="none" strike="noStrike" cap="none" dirty="0">
              <a:solidFill>
                <a:schemeClr val="lt1"/>
              </a:solidFill>
              <a:latin typeface="Arial"/>
              <a:ea typeface="Arial"/>
              <a:cs typeface="Arial"/>
              <a:sym typeface="Arial"/>
            </a:endParaRPr>
          </a:p>
          <a:p>
            <a:pPr marL="812800" marR="0" lvl="1" indent="-239712" algn="l" rtl="0">
              <a:lnSpc>
                <a:spcPct val="100000"/>
              </a:lnSpc>
              <a:spcBef>
                <a:spcPts val="0"/>
              </a:spcBef>
              <a:spcAft>
                <a:spcPts val="0"/>
              </a:spcAft>
              <a:buClr>
                <a:schemeClr val="dk1"/>
              </a:buClr>
              <a:buSzPts val="1225"/>
              <a:buFont typeface="Calibri"/>
              <a:buNone/>
            </a:pPr>
            <a:endParaRPr sz="1400" b="0" i="1" u="none" strike="noStrike" cap="none" dirty="0">
              <a:solidFill>
                <a:schemeClr val="lt1"/>
              </a:solidFill>
              <a:latin typeface="Arial"/>
              <a:ea typeface="Arial"/>
              <a:cs typeface="Arial"/>
              <a:sym typeface="Arial"/>
            </a:endParaRPr>
          </a:p>
          <a:p>
            <a:pPr marL="457200" marR="0" lvl="1" indent="0" algn="l" rtl="0">
              <a:lnSpc>
                <a:spcPct val="100000"/>
              </a:lnSpc>
              <a:spcBef>
                <a:spcPts val="20"/>
              </a:spcBef>
              <a:spcAft>
                <a:spcPts val="0"/>
              </a:spcAft>
              <a:buClr>
                <a:schemeClr val="dk1"/>
              </a:buClr>
              <a:buSzPts val="1200"/>
              <a:buFont typeface="Arial"/>
              <a:buNone/>
            </a:pPr>
            <a:endParaRPr sz="1200" b="0" i="0" u="none" strike="noStrike" cap="none" dirty="0">
              <a:solidFill>
                <a:schemeClr val="lt1"/>
              </a:solidFill>
              <a:latin typeface="Arial"/>
              <a:ea typeface="Arial"/>
              <a:cs typeface="Arial"/>
              <a:sym typeface="Arial"/>
            </a:endParaRPr>
          </a:p>
          <a:p>
            <a:pPr marL="12065" marR="135255" lvl="0" indent="0" algn="l" rtl="0">
              <a:lnSpc>
                <a:spcPct val="100000"/>
              </a:lnSpc>
              <a:spcBef>
                <a:spcPts val="0"/>
              </a:spcBef>
              <a:spcAft>
                <a:spcPts val="0"/>
              </a:spcAft>
              <a:buNone/>
            </a:pPr>
            <a:r>
              <a:rPr lang="en" sz="1600" b="1" dirty="0">
                <a:solidFill>
                  <a:schemeClr val="lt1"/>
                </a:solidFill>
                <a:latin typeface="Arial"/>
                <a:ea typeface="Arial"/>
                <a:cs typeface="Arial"/>
                <a:sym typeface="Arial"/>
              </a:rPr>
              <a:t>PWSs</a:t>
            </a:r>
            <a:r>
              <a:rPr lang="en" sz="1600" dirty="0">
                <a:solidFill>
                  <a:schemeClr val="lt1"/>
                </a:solidFill>
                <a:latin typeface="Arial"/>
                <a:ea typeface="Arial"/>
                <a:cs typeface="Arial"/>
                <a:sym typeface="Arial"/>
              </a:rPr>
              <a:t> can also have HLOs or sub-objectives but with some guidelines or  specifications and often listed as “tasks.”</a:t>
            </a:r>
            <a:endParaRPr dirty="0"/>
          </a:p>
          <a:p>
            <a:pPr marL="812800" marR="0" lvl="1" indent="-317500" algn="l" rtl="0">
              <a:lnSpc>
                <a:spcPct val="100000"/>
              </a:lnSpc>
              <a:spcBef>
                <a:spcPts val="0"/>
              </a:spcBef>
              <a:spcAft>
                <a:spcPts val="0"/>
              </a:spcAft>
              <a:buClr>
                <a:schemeClr val="lt1"/>
              </a:buClr>
              <a:buSzPts val="1225"/>
              <a:buFont typeface="Arial"/>
              <a:buAutoNum type="arabicPeriod"/>
            </a:pPr>
            <a:r>
              <a:rPr lang="en" sz="1400" b="0" i="1" u="none" strike="noStrike" cap="none" dirty="0">
                <a:solidFill>
                  <a:schemeClr val="lt1"/>
                </a:solidFill>
                <a:latin typeface="Arial"/>
                <a:ea typeface="Arial"/>
                <a:cs typeface="Arial"/>
                <a:sym typeface="Arial"/>
              </a:rPr>
              <a:t>Test 5000 people per day</a:t>
            </a:r>
            <a:endParaRPr sz="1400" b="0" i="1" u="none" strike="noStrike" cap="none" dirty="0">
              <a:solidFill>
                <a:schemeClr val="lt1"/>
              </a:solidFill>
              <a:latin typeface="Arial"/>
              <a:ea typeface="Arial"/>
              <a:cs typeface="Arial"/>
              <a:sym typeface="Arial"/>
            </a:endParaRPr>
          </a:p>
          <a:p>
            <a:pPr marL="812800" marR="0" lvl="1" indent="-317500" algn="l" rtl="0">
              <a:lnSpc>
                <a:spcPct val="100000"/>
              </a:lnSpc>
              <a:spcBef>
                <a:spcPts val="0"/>
              </a:spcBef>
              <a:spcAft>
                <a:spcPts val="0"/>
              </a:spcAft>
              <a:buClr>
                <a:schemeClr val="lt1"/>
              </a:buClr>
              <a:buSzPts val="1225"/>
              <a:buFont typeface="Arial"/>
              <a:buAutoNum type="arabicPeriod"/>
            </a:pPr>
            <a:r>
              <a:rPr lang="en" sz="1400" b="0" i="1" u="none" strike="noStrike" cap="none" dirty="0">
                <a:solidFill>
                  <a:schemeClr val="lt1"/>
                </a:solidFill>
                <a:latin typeface="Arial"/>
                <a:ea typeface="Arial"/>
                <a:cs typeface="Arial"/>
                <a:sym typeface="Arial"/>
              </a:rPr>
              <a:t>Continuously share progress with state Public Health officials</a:t>
            </a:r>
            <a:endParaRPr sz="1400" b="0" i="1" u="none" strike="noStrike" cap="none" dirty="0">
              <a:solidFill>
                <a:schemeClr val="lt1"/>
              </a:solidFill>
              <a:latin typeface="Arial"/>
              <a:ea typeface="Arial"/>
              <a:cs typeface="Arial"/>
              <a:sym typeface="Arial"/>
            </a:endParaRPr>
          </a:p>
          <a:p>
            <a:pPr marL="812800" marR="0" lvl="1" indent="-239712" algn="l" rtl="0">
              <a:lnSpc>
                <a:spcPct val="100000"/>
              </a:lnSpc>
              <a:spcBef>
                <a:spcPts val="0"/>
              </a:spcBef>
              <a:spcAft>
                <a:spcPts val="0"/>
              </a:spcAft>
              <a:buClr>
                <a:schemeClr val="dk1"/>
              </a:buClr>
              <a:buSzPts val="1225"/>
              <a:buFont typeface="Calibri"/>
              <a:buNone/>
            </a:pPr>
            <a:endParaRPr sz="1400" b="0" i="1" u="none" strike="noStrike" cap="none" dirty="0">
              <a:solidFill>
                <a:schemeClr val="lt1"/>
              </a:solidFill>
              <a:latin typeface="Arial"/>
              <a:ea typeface="Arial"/>
              <a:cs typeface="Arial"/>
              <a:sym typeface="Arial"/>
            </a:endParaRPr>
          </a:p>
          <a:p>
            <a:pPr marL="457200" marR="0" lvl="1" indent="0" algn="l" rtl="0">
              <a:lnSpc>
                <a:spcPct val="100000"/>
              </a:lnSpc>
              <a:spcBef>
                <a:spcPts val="25"/>
              </a:spcBef>
              <a:spcAft>
                <a:spcPts val="0"/>
              </a:spcAft>
              <a:buClr>
                <a:schemeClr val="dk1"/>
              </a:buClr>
              <a:buSzPts val="900"/>
              <a:buFont typeface="Arial"/>
              <a:buNone/>
            </a:pPr>
            <a:endParaRPr sz="900" b="0" i="0" u="none" strike="noStrike" cap="none" dirty="0">
              <a:solidFill>
                <a:schemeClr val="lt1"/>
              </a:solidFill>
              <a:latin typeface="Arial"/>
              <a:ea typeface="Arial"/>
              <a:cs typeface="Arial"/>
              <a:sym typeface="Arial"/>
            </a:endParaRPr>
          </a:p>
          <a:p>
            <a:pPr marL="12700" marR="0" lvl="0" indent="0" algn="l" rtl="0">
              <a:lnSpc>
                <a:spcPct val="100000"/>
              </a:lnSpc>
              <a:spcBef>
                <a:spcPts val="0"/>
              </a:spcBef>
              <a:spcAft>
                <a:spcPts val="0"/>
              </a:spcAft>
              <a:buNone/>
            </a:pPr>
            <a:r>
              <a:rPr lang="en" sz="1600" b="1" dirty="0">
                <a:solidFill>
                  <a:schemeClr val="lt1"/>
                </a:solidFill>
                <a:latin typeface="Arial"/>
                <a:ea typeface="Arial"/>
                <a:cs typeface="Arial"/>
                <a:sym typeface="Arial"/>
              </a:rPr>
              <a:t>SOWs </a:t>
            </a:r>
            <a:r>
              <a:rPr lang="en" sz="1600" dirty="0">
                <a:solidFill>
                  <a:schemeClr val="lt1"/>
                </a:solidFill>
                <a:latin typeface="Arial"/>
                <a:ea typeface="Arial"/>
                <a:cs typeface="Arial"/>
                <a:sym typeface="Arial"/>
              </a:rPr>
              <a:t>are “prescriptive” they tell the contractor what to do and how.</a:t>
            </a:r>
            <a:endParaRPr sz="1600" dirty="0">
              <a:solidFill>
                <a:schemeClr val="lt1"/>
              </a:solidFill>
              <a:latin typeface="Arial"/>
              <a:ea typeface="Arial"/>
              <a:cs typeface="Arial"/>
              <a:sym typeface="Arial"/>
            </a:endParaRPr>
          </a:p>
          <a:p>
            <a:pPr marL="812800" marR="0" lvl="1" indent="-317500" algn="l" rtl="0">
              <a:lnSpc>
                <a:spcPct val="100000"/>
              </a:lnSpc>
              <a:spcBef>
                <a:spcPts val="0"/>
              </a:spcBef>
              <a:spcAft>
                <a:spcPts val="0"/>
              </a:spcAft>
              <a:buClr>
                <a:schemeClr val="lt1"/>
              </a:buClr>
              <a:buSzPts val="1225"/>
              <a:buFont typeface="Arial"/>
              <a:buAutoNum type="arabicPeriod"/>
            </a:pPr>
            <a:r>
              <a:rPr lang="en" sz="1400" b="0" i="1" u="none" strike="noStrike" cap="none" dirty="0">
                <a:solidFill>
                  <a:schemeClr val="lt1"/>
                </a:solidFill>
                <a:latin typeface="Arial"/>
                <a:ea typeface="Arial"/>
                <a:cs typeface="Arial"/>
                <a:sym typeface="Arial"/>
              </a:rPr>
              <a:t>Implement drive though COVID Testing</a:t>
            </a:r>
            <a:endParaRPr sz="1400" b="0" i="1" u="none" strike="noStrike" cap="none" dirty="0">
              <a:solidFill>
                <a:schemeClr val="lt1"/>
              </a:solidFill>
              <a:latin typeface="Arial"/>
              <a:ea typeface="Arial"/>
              <a:cs typeface="Arial"/>
              <a:sym typeface="Arial"/>
            </a:endParaRPr>
          </a:p>
          <a:p>
            <a:pPr marL="812800" marR="0" lvl="1" indent="-317500" algn="l" rtl="0">
              <a:lnSpc>
                <a:spcPct val="100000"/>
              </a:lnSpc>
              <a:spcBef>
                <a:spcPts val="0"/>
              </a:spcBef>
              <a:spcAft>
                <a:spcPts val="0"/>
              </a:spcAft>
              <a:buClr>
                <a:schemeClr val="lt1"/>
              </a:buClr>
              <a:buSzPts val="1225"/>
              <a:buFont typeface="Arial"/>
              <a:buAutoNum type="arabicPeriod"/>
            </a:pPr>
            <a:r>
              <a:rPr lang="en" sz="1400" b="0" i="1" u="none" strike="noStrike" cap="none" dirty="0">
                <a:solidFill>
                  <a:schemeClr val="lt1"/>
                </a:solidFill>
                <a:latin typeface="Arial"/>
                <a:ea typeface="Arial"/>
                <a:cs typeface="Arial"/>
                <a:sym typeface="Arial"/>
              </a:rPr>
              <a:t>Use Thermal Thermometers to test each participant</a:t>
            </a:r>
            <a:endParaRPr sz="1400" b="0" i="1" u="none" strike="noStrike" cap="none" dirty="0">
              <a:solidFill>
                <a:schemeClr val="lt1"/>
              </a:solidFill>
              <a:latin typeface="Arial"/>
              <a:ea typeface="Arial"/>
              <a:cs typeface="Arial"/>
              <a:sym typeface="Arial"/>
            </a:endParaRPr>
          </a:p>
          <a:p>
            <a:pPr marL="812165" marR="55880" lvl="1" indent="-317500" algn="l" rtl="0">
              <a:lnSpc>
                <a:spcPct val="100000"/>
              </a:lnSpc>
              <a:spcBef>
                <a:spcPts val="0"/>
              </a:spcBef>
              <a:spcAft>
                <a:spcPts val="0"/>
              </a:spcAft>
              <a:buClr>
                <a:schemeClr val="lt1"/>
              </a:buClr>
              <a:buSzPts val="1225"/>
              <a:buFont typeface="Arial"/>
              <a:buAutoNum type="arabicPeriod"/>
            </a:pPr>
            <a:r>
              <a:rPr lang="en" sz="1400" b="0" i="1" u="none" strike="noStrike" cap="none" dirty="0">
                <a:solidFill>
                  <a:schemeClr val="lt1"/>
                </a:solidFill>
                <a:latin typeface="Arial"/>
                <a:ea typeface="Arial"/>
                <a:cs typeface="Arial"/>
                <a:sym typeface="Arial"/>
              </a:rPr>
              <a:t>Create a Dashboard to continuously share progress with state Public  Health officials”</a:t>
            </a:r>
            <a:endParaRPr sz="1400" b="0" i="1" u="none" strike="noStrike" cap="none" dirty="0">
              <a:solidFill>
                <a:schemeClr val="lt1"/>
              </a:solidFill>
              <a:latin typeface="Arial"/>
              <a:ea typeface="Arial"/>
              <a:cs typeface="Arial"/>
              <a:sym typeface="Arial"/>
            </a:endParaRPr>
          </a:p>
        </p:txBody>
      </p:sp>
      <p:sp>
        <p:nvSpPr>
          <p:cNvPr id="366" name="Google Shape;366;p51"/>
          <p:cNvSpPr txBox="1"/>
          <p:nvPr/>
        </p:nvSpPr>
        <p:spPr>
          <a:xfrm>
            <a:off x="8821438" y="4800004"/>
            <a:ext cx="146685" cy="153888"/>
          </a:xfrm>
          <a:prstGeom prst="rect">
            <a:avLst/>
          </a:prstGeom>
          <a:noFill/>
          <a:ln>
            <a:noFill/>
          </a:ln>
        </p:spPr>
        <p:txBody>
          <a:bodyPr spcFirstLastPara="1" wrap="square" lIns="0" tIns="0" rIns="0" bIns="0" anchor="t" anchorCtr="0">
            <a:noAutofit/>
          </a:bodyPr>
          <a:lstStyle/>
          <a:p>
            <a:pPr marL="38100" marR="0" lvl="0" indent="0" algn="l" rtl="0">
              <a:lnSpc>
                <a:spcPct val="100000"/>
              </a:lnSpc>
              <a:spcBef>
                <a:spcPts val="0"/>
              </a:spcBef>
              <a:spcAft>
                <a:spcPts val="0"/>
              </a:spcAft>
              <a:buNone/>
            </a:pPr>
            <a:fld id="{00000000-1234-1234-1234-123412341234}" type="slidenum">
              <a:rPr lang="en" sz="1000">
                <a:solidFill>
                  <a:srgbClr val="ACACAC"/>
                </a:solidFill>
                <a:latin typeface="Arial"/>
                <a:ea typeface="Arial"/>
                <a:cs typeface="Arial"/>
                <a:sym typeface="Arial"/>
              </a:rPr>
              <a:t>15</a:t>
            </a:fld>
            <a:endParaRPr sz="10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2"/>
          <p:cNvSpPr txBox="1">
            <a:spLocks noGrp="1"/>
          </p:cNvSpPr>
          <p:nvPr>
            <p:ph type="title"/>
          </p:nvPr>
        </p:nvSpPr>
        <p:spPr>
          <a:xfrm>
            <a:off x="228600" y="2286001"/>
            <a:ext cx="7216140" cy="492443"/>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
                <a:solidFill>
                  <a:schemeClr val="lt1"/>
                </a:solidFill>
              </a:rPr>
              <a:t>Advantages &amp; Disadvantages</a:t>
            </a:r>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6"/>
        <p:cNvGrpSpPr/>
        <p:nvPr/>
      </p:nvGrpSpPr>
      <p:grpSpPr>
        <a:xfrm>
          <a:off x="0" y="0"/>
          <a:ext cx="0" cy="0"/>
          <a:chOff x="0" y="0"/>
          <a:chExt cx="0" cy="0"/>
        </a:xfrm>
      </p:grpSpPr>
      <p:sp>
        <p:nvSpPr>
          <p:cNvPr id="379" name="Google Shape;379;p53"/>
          <p:cNvSpPr txBox="1">
            <a:spLocks noGrp="1"/>
          </p:cNvSpPr>
          <p:nvPr>
            <p:ph type="title"/>
          </p:nvPr>
        </p:nvSpPr>
        <p:spPr>
          <a:xfrm>
            <a:off x="76200" y="133350"/>
            <a:ext cx="6595109" cy="443070"/>
          </a:xfrm>
          <a:prstGeom prst="rect">
            <a:avLst/>
          </a:prstGeom>
          <a:noFill/>
          <a:ln>
            <a:noFill/>
          </a:ln>
        </p:spPr>
        <p:txBody>
          <a:bodyPr spcFirstLastPara="1" wrap="square" lIns="0" tIns="12050" rIns="0" bIns="0" anchor="t" anchorCtr="0">
            <a:normAutofit/>
          </a:bodyPr>
          <a:lstStyle/>
          <a:p>
            <a:pPr marL="12700" lvl="0" indent="0" algn="l" rtl="0">
              <a:lnSpc>
                <a:spcPct val="100000"/>
              </a:lnSpc>
              <a:spcBef>
                <a:spcPts val="0"/>
              </a:spcBef>
              <a:spcAft>
                <a:spcPts val="0"/>
              </a:spcAft>
              <a:buNone/>
            </a:pPr>
            <a:r>
              <a:rPr lang="en" sz="2800"/>
              <a:t>Advantages &amp; Disadvantages of SOWs</a:t>
            </a:r>
            <a:endParaRPr sz="2800"/>
          </a:p>
        </p:txBody>
      </p:sp>
      <p:sp>
        <p:nvSpPr>
          <p:cNvPr id="377" name="Google Shape;377;p53" descr="Green background box"/>
          <p:cNvSpPr/>
          <p:nvPr/>
        </p:nvSpPr>
        <p:spPr>
          <a:xfrm>
            <a:off x="-554020" y="1428749"/>
            <a:ext cx="9448800" cy="1143001"/>
          </a:xfrm>
          <a:prstGeom prst="roundRect">
            <a:avLst>
              <a:gd name="adj" fmla="val 13789"/>
            </a:avLst>
          </a:prstGeom>
          <a:solidFill>
            <a:srgbClr val="188853"/>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8" name="Google Shape;378;p53" descr="Red background box"/>
          <p:cNvSpPr/>
          <p:nvPr/>
        </p:nvSpPr>
        <p:spPr>
          <a:xfrm>
            <a:off x="-554025" y="2699875"/>
            <a:ext cx="9448800" cy="2404800"/>
          </a:xfrm>
          <a:prstGeom prst="roundRect">
            <a:avLst>
              <a:gd name="adj" fmla="val 9856"/>
            </a:avLst>
          </a:prstGeom>
          <a:solidFill>
            <a:srgbClr val="95373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1" name="Google Shape;381;p53"/>
          <p:cNvSpPr txBox="1"/>
          <p:nvPr/>
        </p:nvSpPr>
        <p:spPr>
          <a:xfrm>
            <a:off x="109925" y="742950"/>
            <a:ext cx="8382000" cy="4323000"/>
          </a:xfrm>
          <a:prstGeom prst="rect">
            <a:avLst/>
          </a:prstGeom>
          <a:noFill/>
          <a:ln>
            <a:noFill/>
          </a:ln>
        </p:spPr>
        <p:txBody>
          <a:bodyPr spcFirstLastPara="1" wrap="square" lIns="0" tIns="12050" rIns="0" bIns="0" anchor="t" anchorCtr="0">
            <a:noAutofit/>
          </a:bodyPr>
          <a:lstStyle/>
          <a:p>
            <a:pPr marL="12700" marR="5080" lvl="0" indent="0" algn="l" rtl="0">
              <a:lnSpc>
                <a:spcPct val="100000"/>
              </a:lnSpc>
              <a:spcBef>
                <a:spcPts val="0"/>
              </a:spcBef>
              <a:spcAft>
                <a:spcPts val="0"/>
              </a:spcAft>
              <a:buNone/>
            </a:pPr>
            <a:r>
              <a:rPr lang="en" sz="1600" dirty="0">
                <a:solidFill>
                  <a:schemeClr val="dk1"/>
                </a:solidFill>
                <a:latin typeface="Arial"/>
                <a:ea typeface="Arial"/>
                <a:cs typeface="Arial"/>
                <a:sym typeface="Arial"/>
              </a:rPr>
              <a:t>An SOW is prescriptive and restrictive by nature. It provides detailed descriptions  of the work to be performed, telling the contractor exactly what to do and how to  do it.</a:t>
            </a:r>
            <a:endParaRPr dirty="0"/>
          </a:p>
          <a:p>
            <a:pPr marL="0" marR="0" lvl="0" indent="0" algn="l" rtl="0">
              <a:lnSpc>
                <a:spcPct val="100000"/>
              </a:lnSpc>
              <a:spcBef>
                <a:spcPts val="20"/>
              </a:spcBef>
              <a:spcAft>
                <a:spcPts val="0"/>
              </a:spcAft>
              <a:buNone/>
            </a:pPr>
            <a:endParaRPr sz="1650" dirty="0">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 sz="1600" b="1" dirty="0">
                <a:solidFill>
                  <a:schemeClr val="lt1"/>
                </a:solidFill>
                <a:latin typeface="Arial"/>
                <a:ea typeface="Arial"/>
                <a:cs typeface="Arial"/>
                <a:sym typeface="Arial"/>
              </a:rPr>
              <a:t>Advantages:</a:t>
            </a:r>
            <a:endParaRPr sz="1600" dirty="0">
              <a:solidFill>
                <a:schemeClr val="lt1"/>
              </a:solidFill>
              <a:latin typeface="Arial"/>
              <a:ea typeface="Arial"/>
              <a:cs typeface="Arial"/>
              <a:sym typeface="Arial"/>
            </a:endParaRPr>
          </a:p>
          <a:p>
            <a:pPr marL="12700" marR="0" lvl="0" indent="0" algn="l" rtl="0">
              <a:lnSpc>
                <a:spcPct val="100000"/>
              </a:lnSpc>
              <a:spcBef>
                <a:spcPts val="0"/>
              </a:spcBef>
              <a:spcAft>
                <a:spcPts val="0"/>
              </a:spcAft>
              <a:buNone/>
            </a:pPr>
            <a:r>
              <a:rPr lang="en" sz="1600" dirty="0">
                <a:solidFill>
                  <a:schemeClr val="lt1"/>
                </a:solidFill>
                <a:latin typeface="Arial"/>
                <a:ea typeface="Arial"/>
                <a:cs typeface="Arial"/>
                <a:sym typeface="Arial"/>
              </a:rPr>
              <a:t>By describing the work in such detail, the government essentially;</a:t>
            </a:r>
            <a:endParaRPr sz="1600" dirty="0">
              <a:solidFill>
                <a:schemeClr val="lt1"/>
              </a:solidFill>
              <a:latin typeface="Arial"/>
              <a:ea typeface="Arial"/>
              <a:cs typeface="Arial"/>
              <a:sym typeface="Arial"/>
            </a:endParaRPr>
          </a:p>
          <a:p>
            <a:pPr marL="355600" marR="0" lvl="0" indent="-343535" algn="l" rtl="0">
              <a:lnSpc>
                <a:spcPct val="100000"/>
              </a:lnSpc>
              <a:spcBef>
                <a:spcPts val="0"/>
              </a:spcBef>
              <a:spcAft>
                <a:spcPts val="0"/>
              </a:spcAft>
              <a:buClr>
                <a:schemeClr val="lt1"/>
              </a:buClr>
              <a:buSzPts val="1800"/>
              <a:buFont typeface="Arial"/>
              <a:buChar char="●"/>
            </a:pPr>
            <a:r>
              <a:rPr lang="en" sz="1600" dirty="0">
                <a:solidFill>
                  <a:schemeClr val="lt1"/>
                </a:solidFill>
                <a:latin typeface="Arial"/>
                <a:ea typeface="Arial"/>
                <a:cs typeface="Arial"/>
                <a:sym typeface="Arial"/>
              </a:rPr>
              <a:t>provides the preferred approach or solution to the problem,</a:t>
            </a:r>
            <a:endParaRPr sz="1600" dirty="0">
              <a:solidFill>
                <a:schemeClr val="lt1"/>
              </a:solidFill>
              <a:latin typeface="Arial"/>
              <a:ea typeface="Arial"/>
              <a:cs typeface="Arial"/>
              <a:sym typeface="Arial"/>
            </a:endParaRPr>
          </a:p>
          <a:p>
            <a:pPr marL="355600" marR="0" lvl="0" indent="-343535" algn="l" rtl="0">
              <a:lnSpc>
                <a:spcPct val="100000"/>
              </a:lnSpc>
              <a:spcBef>
                <a:spcPts val="0"/>
              </a:spcBef>
              <a:spcAft>
                <a:spcPts val="0"/>
              </a:spcAft>
              <a:buClr>
                <a:schemeClr val="lt1"/>
              </a:buClr>
              <a:buSzPts val="1800"/>
              <a:buFont typeface="Arial"/>
              <a:buChar char="●"/>
            </a:pPr>
            <a:r>
              <a:rPr lang="en" sz="1600" dirty="0">
                <a:solidFill>
                  <a:schemeClr val="lt1"/>
                </a:solidFill>
                <a:latin typeface="Arial"/>
                <a:ea typeface="Arial"/>
                <a:cs typeface="Arial"/>
                <a:sym typeface="Arial"/>
              </a:rPr>
              <a:t>and locks in the approach the contractor must take.</a:t>
            </a:r>
            <a:endParaRPr sz="1600" dirty="0">
              <a:solidFill>
                <a:schemeClr val="lt1"/>
              </a:solidFill>
              <a:latin typeface="Arial"/>
              <a:ea typeface="Arial"/>
              <a:cs typeface="Arial"/>
              <a:sym typeface="Arial"/>
            </a:endParaRPr>
          </a:p>
          <a:p>
            <a:pPr marL="0" marR="0" lvl="0" indent="0" algn="l" rtl="0">
              <a:lnSpc>
                <a:spcPct val="100000"/>
              </a:lnSpc>
              <a:spcBef>
                <a:spcPts val="25"/>
              </a:spcBef>
              <a:spcAft>
                <a:spcPts val="0"/>
              </a:spcAft>
              <a:buClr>
                <a:schemeClr val="dk1"/>
              </a:buClr>
              <a:buSzPts val="2000"/>
              <a:buFont typeface="Arial"/>
              <a:buNone/>
            </a:pPr>
            <a:endParaRPr sz="2000" dirty="0">
              <a:solidFill>
                <a:schemeClr val="lt1"/>
              </a:solidFill>
              <a:latin typeface="Arial"/>
              <a:ea typeface="Arial"/>
              <a:cs typeface="Arial"/>
              <a:sym typeface="Arial"/>
            </a:endParaRPr>
          </a:p>
          <a:p>
            <a:pPr marL="12700" marR="0" lvl="0" indent="0" algn="l" rtl="0">
              <a:lnSpc>
                <a:spcPct val="100000"/>
              </a:lnSpc>
              <a:spcBef>
                <a:spcPts val="0"/>
              </a:spcBef>
              <a:spcAft>
                <a:spcPts val="0"/>
              </a:spcAft>
              <a:buNone/>
            </a:pPr>
            <a:r>
              <a:rPr lang="en" sz="1600" b="1" dirty="0">
                <a:solidFill>
                  <a:schemeClr val="lt1"/>
                </a:solidFill>
                <a:latin typeface="Arial"/>
                <a:ea typeface="Arial"/>
                <a:cs typeface="Arial"/>
                <a:sym typeface="Arial"/>
              </a:rPr>
              <a:t>Disadvantages:</a:t>
            </a:r>
            <a:endParaRPr sz="1600" dirty="0">
              <a:solidFill>
                <a:schemeClr val="lt1"/>
              </a:solidFill>
              <a:latin typeface="Arial"/>
              <a:ea typeface="Arial"/>
              <a:cs typeface="Arial"/>
              <a:sym typeface="Arial"/>
            </a:endParaRPr>
          </a:p>
          <a:p>
            <a:pPr marL="12700" marR="0" lvl="0" indent="0" algn="l" rtl="0">
              <a:lnSpc>
                <a:spcPct val="100000"/>
              </a:lnSpc>
              <a:spcBef>
                <a:spcPts val="0"/>
              </a:spcBef>
              <a:spcAft>
                <a:spcPts val="0"/>
              </a:spcAft>
              <a:buNone/>
            </a:pPr>
            <a:r>
              <a:rPr lang="en" sz="1600" dirty="0">
                <a:solidFill>
                  <a:schemeClr val="lt1"/>
                </a:solidFill>
                <a:latin typeface="Arial"/>
                <a:ea typeface="Arial"/>
                <a:cs typeface="Arial"/>
                <a:sym typeface="Arial"/>
              </a:rPr>
              <a:t>SOWs requires the contractor to follow the government’s approach.</a:t>
            </a:r>
            <a:endParaRPr sz="1600" dirty="0">
              <a:solidFill>
                <a:schemeClr val="lt1"/>
              </a:solidFill>
              <a:latin typeface="Arial"/>
              <a:ea typeface="Arial"/>
              <a:cs typeface="Arial"/>
              <a:sym typeface="Arial"/>
            </a:endParaRPr>
          </a:p>
          <a:p>
            <a:pPr marL="354965" marR="834389" lvl="0" indent="-342900" algn="l" rtl="0">
              <a:lnSpc>
                <a:spcPct val="100000"/>
              </a:lnSpc>
              <a:spcBef>
                <a:spcPts val="0"/>
              </a:spcBef>
              <a:spcAft>
                <a:spcPts val="0"/>
              </a:spcAft>
              <a:buClr>
                <a:schemeClr val="lt1"/>
              </a:buClr>
              <a:buSzPts val="1800"/>
              <a:buFont typeface="Arial"/>
              <a:buChar char="●"/>
            </a:pPr>
            <a:r>
              <a:rPr lang="en" sz="1600" dirty="0">
                <a:solidFill>
                  <a:schemeClr val="lt1"/>
                </a:solidFill>
                <a:latin typeface="Arial"/>
                <a:ea typeface="Arial"/>
                <a:cs typeface="Arial"/>
                <a:sym typeface="Arial"/>
              </a:rPr>
              <a:t>If the contractor follows the government’s approach and the result is  unacceptable, the government has no recourse.</a:t>
            </a:r>
            <a:endParaRPr sz="1600" dirty="0">
              <a:solidFill>
                <a:schemeClr val="lt1"/>
              </a:solidFill>
              <a:latin typeface="Arial"/>
              <a:ea typeface="Arial"/>
              <a:cs typeface="Arial"/>
              <a:sym typeface="Arial"/>
            </a:endParaRPr>
          </a:p>
          <a:p>
            <a:pPr marL="355600" marR="183515" lvl="0" indent="-342900" algn="l" rtl="0">
              <a:lnSpc>
                <a:spcPct val="100000"/>
              </a:lnSpc>
              <a:spcBef>
                <a:spcPts val="0"/>
              </a:spcBef>
              <a:spcAft>
                <a:spcPts val="0"/>
              </a:spcAft>
              <a:buClr>
                <a:schemeClr val="lt1"/>
              </a:buClr>
              <a:buSzPts val="1800"/>
              <a:buFont typeface="Arial"/>
              <a:buChar char="●"/>
            </a:pPr>
            <a:r>
              <a:rPr lang="en" sz="1600" dirty="0">
                <a:solidFill>
                  <a:schemeClr val="lt1"/>
                </a:solidFill>
                <a:latin typeface="Arial"/>
                <a:ea typeface="Arial"/>
                <a:cs typeface="Arial"/>
                <a:sym typeface="Arial"/>
              </a:rPr>
              <a:t>Many SOWs are so broadly written that not enough detail is provided to the  contractor to appropriately bid.</a:t>
            </a:r>
            <a:endParaRPr sz="1600" dirty="0">
              <a:solidFill>
                <a:schemeClr val="lt1"/>
              </a:solidFill>
              <a:latin typeface="Arial"/>
              <a:ea typeface="Arial"/>
              <a:cs typeface="Arial"/>
              <a:sym typeface="Arial"/>
            </a:endParaRPr>
          </a:p>
          <a:p>
            <a:pPr marL="355600" marR="0" lvl="0" indent="-343535" algn="l" rtl="0">
              <a:lnSpc>
                <a:spcPct val="100000"/>
              </a:lnSpc>
              <a:spcBef>
                <a:spcPts val="0"/>
              </a:spcBef>
              <a:spcAft>
                <a:spcPts val="0"/>
              </a:spcAft>
              <a:buClr>
                <a:schemeClr val="lt1"/>
              </a:buClr>
              <a:buSzPts val="1800"/>
              <a:buFont typeface="Arial"/>
              <a:buChar char="●"/>
            </a:pPr>
            <a:r>
              <a:rPr lang="en" sz="1600" dirty="0">
                <a:solidFill>
                  <a:schemeClr val="lt1"/>
                </a:solidFill>
                <a:latin typeface="Arial"/>
                <a:ea typeface="Arial"/>
                <a:cs typeface="Arial"/>
                <a:sym typeface="Arial"/>
              </a:rPr>
              <a:t>Tendency to limit competition and result in incumbency</a:t>
            </a:r>
            <a:endParaRPr sz="1600" dirty="0">
              <a:solidFill>
                <a:schemeClr val="lt1"/>
              </a:solidFill>
              <a:latin typeface="Arial"/>
              <a:ea typeface="Arial"/>
              <a:cs typeface="Arial"/>
              <a:sym typeface="Arial"/>
            </a:endParaRPr>
          </a:p>
          <a:p>
            <a:pPr marL="355600" marR="0" lvl="0" indent="-330835" algn="l" rtl="0">
              <a:lnSpc>
                <a:spcPct val="100000"/>
              </a:lnSpc>
              <a:spcBef>
                <a:spcPts val="0"/>
              </a:spcBef>
              <a:spcAft>
                <a:spcPts val="0"/>
              </a:spcAft>
              <a:buClr>
                <a:schemeClr val="lt1"/>
              </a:buClr>
              <a:buSzPts val="1600"/>
              <a:buChar char="●"/>
            </a:pPr>
            <a:r>
              <a:rPr lang="en" sz="1600" b="1" i="1" u="sng" dirty="0">
                <a:solidFill>
                  <a:schemeClr val="lt1"/>
                </a:solidFill>
              </a:rPr>
              <a:t>You cannot have a Performance Based Acquisition if you use a SOW</a:t>
            </a:r>
            <a:endParaRPr sz="1600" b="1" i="1" u="sng" dirty="0">
              <a:solidFill>
                <a:schemeClr val="lt1"/>
              </a:solidFill>
            </a:endParaRPr>
          </a:p>
        </p:txBody>
      </p:sp>
      <p:sp>
        <p:nvSpPr>
          <p:cNvPr id="380" name="Google Shape;380;p53"/>
          <p:cNvSpPr txBox="1"/>
          <p:nvPr/>
        </p:nvSpPr>
        <p:spPr>
          <a:xfrm>
            <a:off x="8686800" y="4800004"/>
            <a:ext cx="281323" cy="153888"/>
          </a:xfrm>
          <a:prstGeom prst="rect">
            <a:avLst/>
          </a:prstGeom>
          <a:noFill/>
          <a:ln>
            <a:noFill/>
          </a:ln>
        </p:spPr>
        <p:txBody>
          <a:bodyPr spcFirstLastPara="1" wrap="square" lIns="0" tIns="0" rIns="0" bIns="0" anchor="t" anchorCtr="0">
            <a:noAutofit/>
          </a:bodyPr>
          <a:lstStyle/>
          <a:p>
            <a:pPr marL="38100" marR="0" lvl="0" indent="0" algn="l" rtl="0">
              <a:lnSpc>
                <a:spcPct val="100000"/>
              </a:lnSpc>
              <a:spcBef>
                <a:spcPts val="0"/>
              </a:spcBef>
              <a:spcAft>
                <a:spcPts val="0"/>
              </a:spcAft>
              <a:buNone/>
            </a:pPr>
            <a:fld id="{00000000-1234-1234-1234-123412341234}" type="slidenum">
              <a:rPr lang="en" sz="1000">
                <a:solidFill>
                  <a:srgbClr val="ACACAC"/>
                </a:solidFill>
                <a:latin typeface="Arial"/>
                <a:ea typeface="Arial"/>
                <a:cs typeface="Arial"/>
                <a:sym typeface="Arial"/>
              </a:rPr>
              <a:t>17</a:t>
            </a:fld>
            <a:endParaRPr sz="10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5"/>
        <p:cNvGrpSpPr/>
        <p:nvPr/>
      </p:nvGrpSpPr>
      <p:grpSpPr>
        <a:xfrm>
          <a:off x="0" y="0"/>
          <a:ext cx="0" cy="0"/>
          <a:chOff x="0" y="0"/>
          <a:chExt cx="0" cy="0"/>
        </a:xfrm>
      </p:grpSpPr>
      <p:sp>
        <p:nvSpPr>
          <p:cNvPr id="387" name="Google Shape;387;p54"/>
          <p:cNvSpPr txBox="1">
            <a:spLocks noGrp="1"/>
          </p:cNvSpPr>
          <p:nvPr>
            <p:ph type="title"/>
          </p:nvPr>
        </p:nvSpPr>
        <p:spPr>
          <a:xfrm>
            <a:off x="76200" y="133350"/>
            <a:ext cx="7238365" cy="505908"/>
          </a:xfrm>
          <a:prstGeom prst="rect">
            <a:avLst/>
          </a:prstGeom>
          <a:noFill/>
          <a:ln>
            <a:noFill/>
          </a:ln>
        </p:spPr>
        <p:txBody>
          <a:bodyPr spcFirstLastPara="1" wrap="square" lIns="0" tIns="13325" rIns="0" bIns="0" anchor="t" anchorCtr="0">
            <a:normAutofit/>
          </a:bodyPr>
          <a:lstStyle/>
          <a:p>
            <a:pPr marL="12700" lvl="0" indent="0" algn="l" rtl="0">
              <a:lnSpc>
                <a:spcPct val="100000"/>
              </a:lnSpc>
              <a:spcBef>
                <a:spcPts val="0"/>
              </a:spcBef>
              <a:spcAft>
                <a:spcPts val="0"/>
              </a:spcAft>
              <a:buNone/>
            </a:pPr>
            <a:r>
              <a:rPr lang="en"/>
              <a:t>Advantages of a PWS</a:t>
            </a:r>
            <a:endParaRPr/>
          </a:p>
        </p:txBody>
      </p:sp>
      <p:sp>
        <p:nvSpPr>
          <p:cNvPr id="386" name="Google Shape;386;p54" descr="Green background box"/>
          <p:cNvSpPr/>
          <p:nvPr/>
        </p:nvSpPr>
        <p:spPr>
          <a:xfrm>
            <a:off x="-554025" y="2545975"/>
            <a:ext cx="9448800" cy="2597400"/>
          </a:xfrm>
          <a:prstGeom prst="roundRect">
            <a:avLst>
              <a:gd name="adj" fmla="val 8367"/>
            </a:avLst>
          </a:prstGeom>
          <a:solidFill>
            <a:srgbClr val="188853"/>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9" name="Google Shape;389;p54"/>
          <p:cNvSpPr txBox="1"/>
          <p:nvPr/>
        </p:nvSpPr>
        <p:spPr>
          <a:xfrm>
            <a:off x="118454" y="721486"/>
            <a:ext cx="8686800" cy="4162037"/>
          </a:xfrm>
          <a:prstGeom prst="rect">
            <a:avLst/>
          </a:prstGeom>
          <a:noFill/>
          <a:ln>
            <a:noFill/>
          </a:ln>
        </p:spPr>
        <p:txBody>
          <a:bodyPr spcFirstLastPara="1" wrap="square" lIns="0" tIns="12050" rIns="0" bIns="0" anchor="t" anchorCtr="0">
            <a:noAutofit/>
          </a:bodyPr>
          <a:lstStyle/>
          <a:p>
            <a:pPr marL="12700" marR="62864" lvl="0" indent="0" algn="l" rtl="0">
              <a:lnSpc>
                <a:spcPct val="100000"/>
              </a:lnSpc>
              <a:spcBef>
                <a:spcPts val="0"/>
              </a:spcBef>
              <a:spcAft>
                <a:spcPts val="0"/>
              </a:spcAft>
              <a:buNone/>
            </a:pPr>
            <a:r>
              <a:rPr lang="en" sz="1600" b="1" i="1" u="sng" dirty="0">
                <a:solidFill>
                  <a:schemeClr val="dk1"/>
                </a:solidFill>
              </a:rPr>
              <a:t>A PWS is a requirement document for Performance-Based Acquisitions</a:t>
            </a:r>
            <a:r>
              <a:rPr lang="en" sz="1600" dirty="0">
                <a:solidFill>
                  <a:schemeClr val="dk1"/>
                </a:solidFill>
                <a:latin typeface="Arial"/>
                <a:ea typeface="Arial"/>
                <a:cs typeface="Arial"/>
                <a:sym typeface="Arial"/>
              </a:rPr>
              <a:t> that describes the required results </a:t>
            </a:r>
            <a:r>
              <a:rPr lang="en" sz="1600" dirty="0">
                <a:solidFill>
                  <a:schemeClr val="dk1"/>
                </a:solidFill>
              </a:rPr>
              <a:t>or</a:t>
            </a:r>
            <a:r>
              <a:rPr lang="en" sz="1600" dirty="0">
                <a:solidFill>
                  <a:schemeClr val="dk1"/>
                </a:solidFill>
                <a:latin typeface="Arial"/>
                <a:ea typeface="Arial"/>
                <a:cs typeface="Arial"/>
                <a:sym typeface="Arial"/>
              </a:rPr>
              <a:t> outcomes</a:t>
            </a:r>
            <a:r>
              <a:rPr lang="en" sz="1600" dirty="0">
                <a:solidFill>
                  <a:schemeClr val="dk1"/>
                </a:solidFill>
              </a:rPr>
              <a:t>.</a:t>
            </a:r>
            <a:r>
              <a:rPr lang="en" sz="1600" dirty="0">
                <a:solidFill>
                  <a:schemeClr val="dk1"/>
                </a:solidFill>
                <a:latin typeface="Arial"/>
                <a:ea typeface="Arial"/>
                <a:cs typeface="Arial"/>
                <a:sym typeface="Arial"/>
              </a:rPr>
              <a:t>. The PWS has two mandatory features:</a:t>
            </a:r>
            <a:endParaRPr sz="1600" dirty="0">
              <a:solidFill>
                <a:schemeClr val="dk1"/>
              </a:solidFill>
            </a:endParaRPr>
          </a:p>
          <a:p>
            <a:pPr marL="812800" marR="5080" lvl="0" indent="-317500" algn="l" rtl="0">
              <a:lnSpc>
                <a:spcPct val="100000"/>
              </a:lnSpc>
              <a:spcBef>
                <a:spcPts val="1000"/>
              </a:spcBef>
              <a:spcAft>
                <a:spcPts val="0"/>
              </a:spcAft>
              <a:buClr>
                <a:schemeClr val="dk1"/>
              </a:buClr>
              <a:buSzPts val="1400"/>
              <a:buFont typeface="Arial"/>
              <a:buAutoNum type="arabicPeriod"/>
            </a:pPr>
            <a:r>
              <a:rPr lang="en" sz="1600" dirty="0">
                <a:solidFill>
                  <a:schemeClr val="dk1"/>
                </a:solidFill>
                <a:latin typeface="Arial"/>
                <a:ea typeface="Arial"/>
                <a:cs typeface="Arial"/>
                <a:sym typeface="Arial"/>
              </a:rPr>
              <a:t>It articulates the government requirement in clear, specific and objective  terms of outcomes or results, rather than methods of performance</a:t>
            </a:r>
            <a:endParaRPr sz="1600" dirty="0">
              <a:solidFill>
                <a:schemeClr val="dk1"/>
              </a:solidFill>
              <a:latin typeface="Arial"/>
              <a:ea typeface="Arial"/>
              <a:cs typeface="Arial"/>
              <a:sym typeface="Arial"/>
            </a:endParaRPr>
          </a:p>
          <a:p>
            <a:pPr marL="812800" marR="624840" lvl="0" indent="-317500" algn="l" rtl="0">
              <a:lnSpc>
                <a:spcPct val="100000"/>
              </a:lnSpc>
              <a:spcBef>
                <a:spcPts val="0"/>
              </a:spcBef>
              <a:spcAft>
                <a:spcPts val="0"/>
              </a:spcAft>
              <a:buClr>
                <a:schemeClr val="dk1"/>
              </a:buClr>
              <a:buSzPts val="1400"/>
              <a:buFont typeface="Arial"/>
              <a:buAutoNum type="arabicPeriod"/>
            </a:pPr>
            <a:r>
              <a:rPr lang="en" sz="1600" dirty="0">
                <a:solidFill>
                  <a:schemeClr val="dk1"/>
                </a:solidFill>
                <a:latin typeface="Arial"/>
                <a:ea typeface="Arial"/>
                <a:cs typeface="Arial"/>
                <a:sym typeface="Arial"/>
              </a:rPr>
              <a:t>It identifies measurable performance and a method for assessing  contractor performance, outcomes, and deliverables.</a:t>
            </a:r>
            <a:endParaRPr sz="1600" dirty="0">
              <a:solidFill>
                <a:schemeClr val="dk1"/>
              </a:solidFill>
              <a:latin typeface="Arial"/>
              <a:ea typeface="Arial"/>
              <a:cs typeface="Arial"/>
              <a:sym typeface="Arial"/>
            </a:endParaRPr>
          </a:p>
          <a:p>
            <a:pPr marL="0" marR="624840" lvl="0" indent="0" algn="l" rtl="0">
              <a:lnSpc>
                <a:spcPct val="100000"/>
              </a:lnSpc>
              <a:spcBef>
                <a:spcPts val="0"/>
              </a:spcBef>
              <a:spcAft>
                <a:spcPts val="0"/>
              </a:spcAft>
              <a:buNone/>
            </a:pPr>
            <a:endParaRPr sz="600" dirty="0">
              <a:solidFill>
                <a:schemeClr val="dk1"/>
              </a:solidFill>
            </a:endParaRPr>
          </a:p>
          <a:p>
            <a:pPr marL="12700" marR="0" lvl="0" indent="0" algn="l" rtl="0">
              <a:lnSpc>
                <a:spcPct val="100000"/>
              </a:lnSpc>
              <a:spcBef>
                <a:spcPts val="1435"/>
              </a:spcBef>
              <a:spcAft>
                <a:spcPts val="0"/>
              </a:spcAft>
              <a:buNone/>
            </a:pPr>
            <a:r>
              <a:rPr lang="en" sz="1800" b="1" dirty="0">
                <a:solidFill>
                  <a:schemeClr val="lt1"/>
                </a:solidFill>
                <a:latin typeface="Arial"/>
                <a:ea typeface="Arial"/>
                <a:cs typeface="Arial"/>
                <a:sym typeface="Arial"/>
              </a:rPr>
              <a:t>Advantages</a:t>
            </a:r>
            <a:endParaRPr sz="1800" b="1" dirty="0">
              <a:solidFill>
                <a:schemeClr val="lt1"/>
              </a:solidFill>
              <a:latin typeface="Arial"/>
              <a:ea typeface="Arial"/>
              <a:cs typeface="Arial"/>
              <a:sym typeface="Arial"/>
            </a:endParaRPr>
          </a:p>
          <a:p>
            <a:pPr marL="355600" marR="0" lvl="0" indent="-343535" algn="l" rtl="0">
              <a:lnSpc>
                <a:spcPct val="100000"/>
              </a:lnSpc>
              <a:spcBef>
                <a:spcPts val="5"/>
              </a:spcBef>
              <a:spcAft>
                <a:spcPts val="0"/>
              </a:spcAft>
              <a:buClr>
                <a:schemeClr val="lt1"/>
              </a:buClr>
              <a:buSzPts val="1800"/>
              <a:buFont typeface="Arial"/>
              <a:buChar char="●"/>
            </a:pPr>
            <a:r>
              <a:rPr lang="en" sz="1600" dirty="0">
                <a:solidFill>
                  <a:schemeClr val="lt1"/>
                </a:solidFill>
                <a:latin typeface="Arial"/>
                <a:ea typeface="Arial"/>
                <a:cs typeface="Arial"/>
                <a:sym typeface="Arial"/>
              </a:rPr>
              <a:t>Focuses on measurable performances, outcomes and deliverables.</a:t>
            </a:r>
            <a:endParaRPr sz="1600" dirty="0">
              <a:solidFill>
                <a:schemeClr val="lt1"/>
              </a:solidFill>
              <a:latin typeface="Arial"/>
              <a:ea typeface="Arial"/>
              <a:cs typeface="Arial"/>
              <a:sym typeface="Arial"/>
            </a:endParaRPr>
          </a:p>
          <a:p>
            <a:pPr marL="355600" marR="166370" lvl="0" indent="-342900" algn="l" rtl="0">
              <a:lnSpc>
                <a:spcPct val="100000"/>
              </a:lnSpc>
              <a:spcBef>
                <a:spcPts val="0"/>
              </a:spcBef>
              <a:spcAft>
                <a:spcPts val="0"/>
              </a:spcAft>
              <a:buClr>
                <a:schemeClr val="lt1"/>
              </a:buClr>
              <a:buSzPts val="1800"/>
              <a:buFont typeface="Arial"/>
              <a:buChar char="●"/>
            </a:pPr>
            <a:r>
              <a:rPr lang="en" sz="1600" dirty="0">
                <a:solidFill>
                  <a:schemeClr val="lt1"/>
                </a:solidFill>
                <a:latin typeface="Arial"/>
                <a:ea typeface="Arial"/>
                <a:cs typeface="Arial"/>
                <a:sym typeface="Arial"/>
              </a:rPr>
              <a:t>PWS can be prepared by the Government </a:t>
            </a:r>
            <a:r>
              <a:rPr lang="en" sz="1600" b="1" dirty="0">
                <a:solidFill>
                  <a:schemeClr val="lt1"/>
                </a:solidFill>
                <a:latin typeface="Arial"/>
                <a:ea typeface="Arial"/>
                <a:cs typeface="Arial"/>
                <a:sym typeface="Arial"/>
              </a:rPr>
              <a:t>OR </a:t>
            </a:r>
            <a:r>
              <a:rPr lang="en" sz="1600" dirty="0">
                <a:solidFill>
                  <a:schemeClr val="lt1"/>
                </a:solidFill>
                <a:latin typeface="Arial"/>
                <a:ea typeface="Arial"/>
                <a:cs typeface="Arial"/>
                <a:sym typeface="Arial"/>
              </a:rPr>
              <a:t>result from a SOO issued by  the Government where the offeror responds by proposing a PWS.</a:t>
            </a:r>
            <a:endParaRPr sz="1600" dirty="0">
              <a:solidFill>
                <a:schemeClr val="lt1"/>
              </a:solidFill>
              <a:latin typeface="Arial"/>
              <a:ea typeface="Arial"/>
              <a:cs typeface="Arial"/>
              <a:sym typeface="Arial"/>
            </a:endParaRPr>
          </a:p>
          <a:p>
            <a:pPr marL="355600" marR="7620" lvl="0" indent="-342900" algn="l" rtl="0">
              <a:lnSpc>
                <a:spcPct val="100000"/>
              </a:lnSpc>
              <a:spcBef>
                <a:spcPts val="0"/>
              </a:spcBef>
              <a:spcAft>
                <a:spcPts val="0"/>
              </a:spcAft>
              <a:buClr>
                <a:schemeClr val="lt1"/>
              </a:buClr>
              <a:buSzPts val="1800"/>
              <a:buFont typeface="Arial"/>
              <a:buChar char="●"/>
            </a:pPr>
            <a:r>
              <a:rPr lang="en" sz="1600" dirty="0">
                <a:solidFill>
                  <a:schemeClr val="lt1"/>
                </a:solidFill>
                <a:latin typeface="Arial"/>
                <a:ea typeface="Arial"/>
                <a:cs typeface="Arial"/>
                <a:sym typeface="Arial"/>
              </a:rPr>
              <a:t>Allows the government to evaluate and select distinct solution/ proposals that address the governments requirements.</a:t>
            </a:r>
            <a:endParaRPr sz="1600" dirty="0">
              <a:solidFill>
                <a:schemeClr val="lt1"/>
              </a:solidFill>
              <a:latin typeface="Arial"/>
              <a:ea typeface="Arial"/>
              <a:cs typeface="Arial"/>
              <a:sym typeface="Arial"/>
            </a:endParaRPr>
          </a:p>
          <a:p>
            <a:pPr marL="355600" marR="838200" lvl="0" indent="-342900" algn="l" rtl="0">
              <a:lnSpc>
                <a:spcPct val="100000"/>
              </a:lnSpc>
              <a:spcBef>
                <a:spcPts val="0"/>
              </a:spcBef>
              <a:spcAft>
                <a:spcPts val="0"/>
              </a:spcAft>
              <a:buClr>
                <a:schemeClr val="lt1"/>
              </a:buClr>
              <a:buSzPts val="1800"/>
              <a:buFont typeface="Arial"/>
              <a:buChar char="●"/>
            </a:pPr>
            <a:r>
              <a:rPr lang="en" sz="1600" dirty="0">
                <a:solidFill>
                  <a:schemeClr val="lt1"/>
                </a:solidFill>
                <a:latin typeface="Arial"/>
                <a:ea typeface="Arial"/>
                <a:cs typeface="Arial"/>
                <a:sym typeface="Arial"/>
              </a:rPr>
              <a:t>Enables assessment of contractor performance against measurable  standards.</a:t>
            </a:r>
            <a:endParaRPr sz="1600" dirty="0">
              <a:solidFill>
                <a:schemeClr val="lt1"/>
              </a:solidFill>
              <a:latin typeface="Arial"/>
              <a:ea typeface="Arial"/>
              <a:cs typeface="Arial"/>
              <a:sym typeface="Arial"/>
            </a:endParaRPr>
          </a:p>
          <a:p>
            <a:pPr marL="355600" marR="70485" lvl="0" indent="-342900" algn="l" rtl="0">
              <a:lnSpc>
                <a:spcPct val="100000"/>
              </a:lnSpc>
              <a:spcBef>
                <a:spcPts val="0"/>
              </a:spcBef>
              <a:spcAft>
                <a:spcPts val="0"/>
              </a:spcAft>
              <a:buClr>
                <a:schemeClr val="lt1"/>
              </a:buClr>
              <a:buSzPts val="1800"/>
              <a:buFont typeface="Arial"/>
              <a:buChar char="●"/>
            </a:pPr>
            <a:r>
              <a:rPr lang="en" sz="1600" dirty="0">
                <a:solidFill>
                  <a:schemeClr val="lt1"/>
                </a:solidFill>
                <a:latin typeface="Arial"/>
                <a:ea typeface="Arial"/>
                <a:cs typeface="Arial"/>
                <a:sym typeface="Arial"/>
              </a:rPr>
              <a:t>Encourage competitors to develop and institute innovative and cost-effective  methods of performing the work.</a:t>
            </a:r>
            <a:endParaRPr sz="1600" dirty="0">
              <a:solidFill>
                <a:schemeClr val="lt1"/>
              </a:solidFill>
              <a:latin typeface="Arial"/>
              <a:ea typeface="Arial"/>
              <a:cs typeface="Arial"/>
              <a:sym typeface="Arial"/>
            </a:endParaRPr>
          </a:p>
        </p:txBody>
      </p:sp>
      <p:sp>
        <p:nvSpPr>
          <p:cNvPr id="388" name="Google Shape;388;p54"/>
          <p:cNvSpPr txBox="1"/>
          <p:nvPr/>
        </p:nvSpPr>
        <p:spPr>
          <a:xfrm>
            <a:off x="8821438" y="4800004"/>
            <a:ext cx="146685" cy="153888"/>
          </a:xfrm>
          <a:prstGeom prst="rect">
            <a:avLst/>
          </a:prstGeom>
          <a:noFill/>
          <a:ln>
            <a:noFill/>
          </a:ln>
        </p:spPr>
        <p:txBody>
          <a:bodyPr spcFirstLastPara="1" wrap="square" lIns="0" tIns="0" rIns="0" bIns="0" anchor="t" anchorCtr="0">
            <a:noAutofit/>
          </a:bodyPr>
          <a:lstStyle/>
          <a:p>
            <a:pPr marL="38100" marR="0" lvl="0" indent="0" algn="l" rtl="0">
              <a:lnSpc>
                <a:spcPct val="100000"/>
              </a:lnSpc>
              <a:spcBef>
                <a:spcPts val="0"/>
              </a:spcBef>
              <a:spcAft>
                <a:spcPts val="0"/>
              </a:spcAft>
              <a:buNone/>
            </a:pPr>
            <a:fld id="{00000000-1234-1234-1234-123412341234}" type="slidenum">
              <a:rPr lang="en" sz="1000">
                <a:solidFill>
                  <a:srgbClr val="ACACAC"/>
                </a:solidFill>
                <a:latin typeface="Arial"/>
                <a:ea typeface="Arial"/>
                <a:cs typeface="Arial"/>
                <a:sym typeface="Arial"/>
              </a:rPr>
              <a:t>18</a:t>
            </a:fld>
            <a:endParaRPr sz="10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5" name="Google Shape;395;p55"/>
          <p:cNvSpPr txBox="1">
            <a:spLocks noGrp="1"/>
          </p:cNvSpPr>
          <p:nvPr>
            <p:ph type="title"/>
          </p:nvPr>
        </p:nvSpPr>
        <p:spPr>
          <a:xfrm>
            <a:off x="76200" y="133350"/>
            <a:ext cx="7668259" cy="505908"/>
          </a:xfrm>
          <a:prstGeom prst="rect">
            <a:avLst/>
          </a:prstGeom>
          <a:noFill/>
          <a:ln>
            <a:noFill/>
          </a:ln>
        </p:spPr>
        <p:txBody>
          <a:bodyPr spcFirstLastPara="1" wrap="square" lIns="0" tIns="13325" rIns="0" bIns="0" anchor="t" anchorCtr="0">
            <a:normAutofit/>
          </a:bodyPr>
          <a:lstStyle/>
          <a:p>
            <a:pPr marL="12700" lvl="0" indent="0" algn="l" rtl="0">
              <a:lnSpc>
                <a:spcPct val="100000"/>
              </a:lnSpc>
              <a:spcBef>
                <a:spcPts val="0"/>
              </a:spcBef>
              <a:spcAft>
                <a:spcPts val="0"/>
              </a:spcAft>
              <a:buNone/>
            </a:pPr>
            <a:r>
              <a:rPr lang="en"/>
              <a:t>Disadvantages of a PWS</a:t>
            </a:r>
            <a:endParaRPr sz="1200"/>
          </a:p>
        </p:txBody>
      </p:sp>
      <p:sp>
        <p:nvSpPr>
          <p:cNvPr id="394" name="Google Shape;394;p55" descr="Red background box"/>
          <p:cNvSpPr/>
          <p:nvPr/>
        </p:nvSpPr>
        <p:spPr>
          <a:xfrm>
            <a:off x="-554025" y="819150"/>
            <a:ext cx="9448800" cy="3414300"/>
          </a:xfrm>
          <a:prstGeom prst="roundRect">
            <a:avLst>
              <a:gd name="adj" fmla="val 5067"/>
            </a:avLst>
          </a:prstGeom>
          <a:solidFill>
            <a:srgbClr val="95373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7" name="Google Shape;397;p55"/>
          <p:cNvSpPr txBox="1"/>
          <p:nvPr/>
        </p:nvSpPr>
        <p:spPr>
          <a:xfrm>
            <a:off x="152400" y="961942"/>
            <a:ext cx="8534400" cy="3482364"/>
          </a:xfrm>
          <a:prstGeom prst="rect">
            <a:avLst/>
          </a:prstGeom>
          <a:noFill/>
          <a:ln>
            <a:noFill/>
          </a:ln>
        </p:spPr>
        <p:txBody>
          <a:bodyPr spcFirstLastPara="1" wrap="square" lIns="0" tIns="12050" rIns="0" bIns="0" anchor="t" anchorCtr="0">
            <a:noAutofit/>
          </a:bodyPr>
          <a:lstStyle/>
          <a:p>
            <a:pPr marL="12700" marR="0" lvl="0" indent="0" algn="l" rtl="0">
              <a:lnSpc>
                <a:spcPct val="100000"/>
              </a:lnSpc>
              <a:spcBef>
                <a:spcPts val="0"/>
              </a:spcBef>
              <a:spcAft>
                <a:spcPts val="0"/>
              </a:spcAft>
              <a:buNone/>
            </a:pPr>
            <a:r>
              <a:rPr lang="en" sz="1600" b="1" dirty="0">
                <a:solidFill>
                  <a:schemeClr val="lt1"/>
                </a:solidFill>
                <a:latin typeface="Arial"/>
                <a:ea typeface="Arial"/>
                <a:cs typeface="Arial"/>
                <a:sym typeface="Arial"/>
              </a:rPr>
              <a:t>Disadvantages</a:t>
            </a:r>
            <a:endParaRPr sz="1600" dirty="0">
              <a:solidFill>
                <a:schemeClr val="lt1"/>
              </a:solidFill>
              <a:latin typeface="Arial"/>
              <a:ea typeface="Arial"/>
              <a:cs typeface="Arial"/>
              <a:sym typeface="Arial"/>
            </a:endParaRPr>
          </a:p>
          <a:p>
            <a:pPr marL="354965" marR="77470" lvl="0" indent="-342900" algn="l" rtl="0">
              <a:lnSpc>
                <a:spcPct val="100000"/>
              </a:lnSpc>
              <a:spcBef>
                <a:spcPts val="0"/>
              </a:spcBef>
              <a:spcAft>
                <a:spcPts val="0"/>
              </a:spcAft>
              <a:buClr>
                <a:schemeClr val="lt1"/>
              </a:buClr>
              <a:buSzPts val="1800"/>
              <a:buFont typeface="Arial"/>
              <a:buChar char="●"/>
            </a:pPr>
            <a:r>
              <a:rPr lang="en" sz="1600" dirty="0">
                <a:solidFill>
                  <a:schemeClr val="lt1"/>
                </a:solidFill>
                <a:latin typeface="Arial"/>
                <a:ea typeface="Arial"/>
                <a:cs typeface="Arial"/>
                <a:sym typeface="Arial"/>
              </a:rPr>
              <a:t>Preparing a PWS requires a </a:t>
            </a:r>
            <a:r>
              <a:rPr lang="en" sz="1600" dirty="0">
                <a:solidFill>
                  <a:schemeClr val="lt1"/>
                </a:solidFill>
              </a:rPr>
              <a:t>team based approach to develop (including program office, contracting, SMEs, requirements owners), which is often difficult to get agency support to pull together.</a:t>
            </a:r>
            <a:endParaRPr sz="1600" dirty="0">
              <a:solidFill>
                <a:schemeClr val="lt1"/>
              </a:solidFill>
            </a:endParaRPr>
          </a:p>
          <a:p>
            <a:pPr marL="457200" marR="77470" lvl="0" indent="0" algn="l" rtl="0">
              <a:lnSpc>
                <a:spcPct val="100000"/>
              </a:lnSpc>
              <a:spcBef>
                <a:spcPts val="0"/>
              </a:spcBef>
              <a:spcAft>
                <a:spcPts val="0"/>
              </a:spcAft>
              <a:buNone/>
            </a:pPr>
            <a:endParaRPr sz="1600" dirty="0">
              <a:solidFill>
                <a:schemeClr val="lt1"/>
              </a:solidFill>
            </a:endParaRPr>
          </a:p>
          <a:p>
            <a:pPr marL="354965" marR="77470" lvl="0" indent="-342900" algn="l" rtl="0">
              <a:lnSpc>
                <a:spcPct val="100000"/>
              </a:lnSpc>
              <a:spcBef>
                <a:spcPts val="0"/>
              </a:spcBef>
              <a:spcAft>
                <a:spcPts val="0"/>
              </a:spcAft>
              <a:buClr>
                <a:schemeClr val="lt1"/>
              </a:buClr>
              <a:buSzPts val="1800"/>
              <a:buFont typeface="Arial"/>
              <a:buChar char="●"/>
            </a:pPr>
            <a:r>
              <a:rPr lang="en" sz="1600" dirty="0">
                <a:solidFill>
                  <a:schemeClr val="lt1"/>
                </a:solidFill>
              </a:rPr>
              <a:t>It can be challenging to</a:t>
            </a:r>
            <a:r>
              <a:rPr lang="en" sz="1600" dirty="0">
                <a:solidFill>
                  <a:schemeClr val="lt1"/>
                </a:solidFill>
                <a:latin typeface="Arial"/>
                <a:ea typeface="Arial"/>
                <a:cs typeface="Arial"/>
                <a:sym typeface="Arial"/>
              </a:rPr>
              <a:t> establish</a:t>
            </a:r>
            <a:r>
              <a:rPr lang="en" sz="1600" dirty="0">
                <a:solidFill>
                  <a:schemeClr val="lt1"/>
                </a:solidFill>
              </a:rPr>
              <a:t> </a:t>
            </a:r>
            <a:r>
              <a:rPr lang="en" sz="1600" dirty="0">
                <a:solidFill>
                  <a:schemeClr val="lt1"/>
                </a:solidFill>
                <a:latin typeface="Arial"/>
                <a:ea typeface="Arial"/>
                <a:cs typeface="Arial"/>
                <a:sym typeface="Arial"/>
              </a:rPr>
              <a:t>performance requirements,  develop</a:t>
            </a:r>
            <a:r>
              <a:rPr lang="en" sz="1600" dirty="0">
                <a:solidFill>
                  <a:schemeClr val="lt1"/>
                </a:solidFill>
              </a:rPr>
              <a:t> </a:t>
            </a:r>
            <a:r>
              <a:rPr lang="en" sz="1600" dirty="0">
                <a:solidFill>
                  <a:schemeClr val="lt1"/>
                </a:solidFill>
                <a:latin typeface="Arial"/>
                <a:ea typeface="Arial"/>
                <a:cs typeface="Arial"/>
                <a:sym typeface="Arial"/>
              </a:rPr>
              <a:t> performance standards, writ</a:t>
            </a:r>
            <a:r>
              <a:rPr lang="en" sz="1600" dirty="0">
                <a:solidFill>
                  <a:schemeClr val="lt1"/>
                </a:solidFill>
              </a:rPr>
              <a:t>e</a:t>
            </a:r>
            <a:r>
              <a:rPr lang="en" sz="1600" dirty="0">
                <a:solidFill>
                  <a:schemeClr val="lt1"/>
                </a:solidFill>
                <a:latin typeface="Arial"/>
                <a:ea typeface="Arial"/>
                <a:cs typeface="Arial"/>
                <a:sym typeface="Arial"/>
              </a:rPr>
              <a:t> the performance work statement,  and producing the quality assurance surveillance plan.</a:t>
            </a:r>
            <a:endParaRPr sz="1600" dirty="0">
              <a:solidFill>
                <a:schemeClr val="lt1"/>
              </a:solidFill>
              <a:latin typeface="Arial"/>
              <a:ea typeface="Arial"/>
              <a:cs typeface="Arial"/>
              <a:sym typeface="Arial"/>
            </a:endParaRPr>
          </a:p>
          <a:p>
            <a:pPr marL="0" marR="0" lvl="0" indent="0" algn="l" rtl="0">
              <a:lnSpc>
                <a:spcPct val="100000"/>
              </a:lnSpc>
              <a:spcBef>
                <a:spcPts val="20"/>
              </a:spcBef>
              <a:spcAft>
                <a:spcPts val="0"/>
              </a:spcAft>
              <a:buClr>
                <a:schemeClr val="lt1"/>
              </a:buClr>
              <a:buSzPts val="1650"/>
              <a:buFont typeface="Arial"/>
              <a:buNone/>
            </a:pPr>
            <a:endParaRPr sz="1650" dirty="0">
              <a:solidFill>
                <a:schemeClr val="lt1"/>
              </a:solidFill>
              <a:latin typeface="Arial"/>
              <a:ea typeface="Arial"/>
              <a:cs typeface="Arial"/>
              <a:sym typeface="Arial"/>
            </a:endParaRPr>
          </a:p>
          <a:p>
            <a:pPr marL="355600" marR="5080" lvl="0" indent="-342900" algn="l" rtl="0">
              <a:lnSpc>
                <a:spcPct val="100000"/>
              </a:lnSpc>
              <a:spcBef>
                <a:spcPts val="0"/>
              </a:spcBef>
              <a:spcAft>
                <a:spcPts val="0"/>
              </a:spcAft>
              <a:buClr>
                <a:schemeClr val="lt1"/>
              </a:buClr>
              <a:buSzPts val="1800"/>
              <a:buFont typeface="Arial"/>
              <a:buChar char="●"/>
            </a:pPr>
            <a:r>
              <a:rPr lang="en" sz="1600" dirty="0">
                <a:solidFill>
                  <a:schemeClr val="lt1"/>
                </a:solidFill>
                <a:latin typeface="Arial"/>
                <a:ea typeface="Arial"/>
                <a:cs typeface="Arial"/>
                <a:sym typeface="Arial"/>
              </a:rPr>
              <a:t>The government has to devise performance measures that apply directly to the required outcomes/deliverables, These performance measures need to  accurately and adequately evaluate the contractors performance with regards  to required deliverables and results.</a:t>
            </a:r>
            <a:endParaRPr sz="1600" dirty="0">
              <a:solidFill>
                <a:schemeClr val="lt1"/>
              </a:solidFill>
              <a:latin typeface="Arial"/>
              <a:ea typeface="Arial"/>
              <a:cs typeface="Arial"/>
              <a:sym typeface="Arial"/>
            </a:endParaRPr>
          </a:p>
        </p:txBody>
      </p:sp>
      <p:sp>
        <p:nvSpPr>
          <p:cNvPr id="396" name="Google Shape;396;p55"/>
          <p:cNvSpPr txBox="1"/>
          <p:nvPr/>
        </p:nvSpPr>
        <p:spPr>
          <a:xfrm>
            <a:off x="8686802" y="4800000"/>
            <a:ext cx="281400" cy="153900"/>
          </a:xfrm>
          <a:prstGeom prst="rect">
            <a:avLst/>
          </a:prstGeom>
          <a:noFill/>
          <a:ln>
            <a:noFill/>
          </a:ln>
        </p:spPr>
        <p:txBody>
          <a:bodyPr spcFirstLastPara="1" wrap="square" lIns="0" tIns="0" rIns="0" bIns="0" anchor="t" anchorCtr="0">
            <a:noAutofit/>
          </a:bodyPr>
          <a:lstStyle/>
          <a:p>
            <a:pPr marL="38100" marR="0" lvl="0" indent="0" algn="l" rtl="0">
              <a:lnSpc>
                <a:spcPct val="100000"/>
              </a:lnSpc>
              <a:spcBef>
                <a:spcPts val="0"/>
              </a:spcBef>
              <a:spcAft>
                <a:spcPts val="0"/>
              </a:spcAft>
              <a:buNone/>
            </a:pPr>
            <a:fld id="{00000000-1234-1234-1234-123412341234}" type="slidenum">
              <a:rPr lang="en" sz="1000">
                <a:solidFill>
                  <a:srgbClr val="ACACAC"/>
                </a:solidFill>
                <a:latin typeface="Arial"/>
                <a:ea typeface="Arial"/>
                <a:cs typeface="Arial"/>
                <a:sym typeface="Arial"/>
              </a:rPr>
              <a:t>19</a:t>
            </a:fld>
            <a:endParaRPr sz="10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6000" b="1">
                <a:solidFill>
                  <a:srgbClr val="38761D"/>
                </a:solidFill>
                <a:latin typeface="Helvetica Neue"/>
                <a:ea typeface="Helvetica Neue"/>
                <a:cs typeface="Helvetica Neue"/>
                <a:sym typeface="Helvetica Neue"/>
              </a:rPr>
              <a:t>Presenter</a:t>
            </a:r>
            <a:endParaRPr b="1">
              <a:solidFill>
                <a:srgbClr val="38761D"/>
              </a:solidFill>
              <a:latin typeface="Helvetica Neue"/>
              <a:ea typeface="Helvetica Neue"/>
              <a:cs typeface="Helvetica Neue"/>
              <a:sym typeface="Helvetica Neue"/>
            </a:endParaRPr>
          </a:p>
          <a:p>
            <a:pPr marL="0" lvl="0" indent="0" algn="l" rtl="0">
              <a:spcBef>
                <a:spcPts val="0"/>
              </a:spcBef>
              <a:spcAft>
                <a:spcPts val="0"/>
              </a:spcAft>
              <a:buNone/>
            </a:pPr>
            <a:endParaRPr b="1">
              <a:solidFill>
                <a:srgbClr val="38761D"/>
              </a:solidFill>
              <a:latin typeface="Helvetica Neue"/>
              <a:ea typeface="Helvetica Neue"/>
              <a:cs typeface="Helvetica Neue"/>
              <a:sym typeface="Helvetica Neue"/>
            </a:endParaRPr>
          </a:p>
          <a:p>
            <a:pPr marL="0" lvl="0" indent="0" algn="l" rtl="0">
              <a:spcBef>
                <a:spcPts val="0"/>
              </a:spcBef>
              <a:spcAft>
                <a:spcPts val="0"/>
              </a:spcAft>
              <a:buNone/>
            </a:pPr>
            <a:endParaRPr b="1">
              <a:solidFill>
                <a:srgbClr val="38761D"/>
              </a:solidFill>
              <a:latin typeface="Helvetica Neue"/>
              <a:ea typeface="Helvetica Neue"/>
              <a:cs typeface="Helvetica Neue"/>
              <a:sym typeface="Helvetica Neue"/>
            </a:endParaRPr>
          </a:p>
        </p:txBody>
      </p:sp>
      <p:pic>
        <p:nvPicPr>
          <p:cNvPr id="188" name="Google Shape;188;p38" descr="Headshot of presenter, Jonathan Evans of GSA" title="Presenter Headshot"/>
          <p:cNvPicPr preferRelativeResize="0"/>
          <p:nvPr/>
        </p:nvPicPr>
        <p:blipFill rotWithShape="1">
          <a:blip r:embed="rId3">
            <a:alphaModFix/>
          </a:blip>
          <a:srcRect l="7409" r="7418"/>
          <a:stretch/>
        </p:blipFill>
        <p:spPr>
          <a:xfrm>
            <a:off x="711825" y="1753275"/>
            <a:ext cx="1543800" cy="1882500"/>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50"/>
              </a:srgbClr>
            </a:outerShdw>
          </a:effectLst>
        </p:spPr>
      </p:pic>
      <p:sp>
        <p:nvSpPr>
          <p:cNvPr id="187" name="Google Shape;187;p38"/>
          <p:cNvSpPr txBox="1"/>
          <p:nvPr/>
        </p:nvSpPr>
        <p:spPr>
          <a:xfrm>
            <a:off x="2828750" y="1858625"/>
            <a:ext cx="5766600" cy="9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38761D"/>
                </a:solidFill>
              </a:rPr>
              <a:t>Jonathan Evans</a:t>
            </a:r>
            <a:endParaRPr sz="1600" b="1">
              <a:solidFill>
                <a:srgbClr val="38761D"/>
              </a:solidFill>
            </a:endParaRPr>
          </a:p>
          <a:p>
            <a:pPr marL="0" lvl="0" indent="0" algn="l" rtl="0">
              <a:lnSpc>
                <a:spcPct val="115000"/>
              </a:lnSpc>
              <a:spcBef>
                <a:spcPts val="0"/>
              </a:spcBef>
              <a:spcAft>
                <a:spcPts val="0"/>
              </a:spcAft>
              <a:buClr>
                <a:schemeClr val="lt1"/>
              </a:buClr>
              <a:buSzPts val="1200"/>
              <a:buFont typeface="Calibri"/>
              <a:buNone/>
            </a:pPr>
            <a:r>
              <a:rPr lang="en" sz="1800" i="1">
                <a:solidFill>
                  <a:srgbClr val="38761D"/>
                </a:solidFill>
                <a:latin typeface="Calibri"/>
                <a:ea typeface="Calibri"/>
                <a:cs typeface="Calibri"/>
                <a:sym typeface="Calibri"/>
              </a:rPr>
              <a:t>CSAW Program Manager &amp; Senior Facilitator</a:t>
            </a:r>
            <a:endParaRPr sz="1800" i="1">
              <a:solidFill>
                <a:srgbClr val="38761D"/>
              </a:solidFill>
              <a:latin typeface="Calibri"/>
              <a:ea typeface="Calibri"/>
              <a:cs typeface="Calibri"/>
              <a:sym typeface="Calibri"/>
            </a:endParaRPr>
          </a:p>
          <a:p>
            <a:pPr marL="0" lvl="0" indent="0" algn="l" rtl="0">
              <a:lnSpc>
                <a:spcPct val="115000"/>
              </a:lnSpc>
              <a:spcBef>
                <a:spcPts val="0"/>
              </a:spcBef>
              <a:spcAft>
                <a:spcPts val="0"/>
              </a:spcAft>
              <a:buClr>
                <a:schemeClr val="lt1"/>
              </a:buClr>
              <a:buSzPts val="1200"/>
              <a:buFont typeface="Calibri"/>
              <a:buNone/>
            </a:pPr>
            <a:r>
              <a:rPr lang="en" sz="1800">
                <a:solidFill>
                  <a:srgbClr val="38761D"/>
                </a:solidFill>
                <a:latin typeface="Calibri"/>
                <a:ea typeface="Calibri"/>
                <a:cs typeface="Calibri"/>
                <a:sym typeface="Calibri"/>
              </a:rPr>
              <a:t>Office of Professional Services &amp; Human Capital Categories</a:t>
            </a:r>
            <a:endParaRPr sz="1800">
              <a:solidFill>
                <a:srgbClr val="38761D"/>
              </a:solidFill>
              <a:latin typeface="Calibri"/>
              <a:ea typeface="Calibri"/>
              <a:cs typeface="Calibri"/>
              <a:sym typeface="Calibri"/>
            </a:endParaRPr>
          </a:p>
          <a:p>
            <a:pPr marL="0" lvl="0" indent="0" algn="l" rtl="0">
              <a:lnSpc>
                <a:spcPct val="115000"/>
              </a:lnSpc>
              <a:spcBef>
                <a:spcPts val="0"/>
              </a:spcBef>
              <a:spcAft>
                <a:spcPts val="0"/>
              </a:spcAft>
              <a:buClr>
                <a:schemeClr val="lt1"/>
              </a:buClr>
              <a:buSzPts val="1200"/>
              <a:buFont typeface="Calibri"/>
              <a:buNone/>
            </a:pPr>
            <a:r>
              <a:rPr lang="en" sz="1800">
                <a:solidFill>
                  <a:srgbClr val="38761D"/>
                </a:solidFill>
                <a:latin typeface="Calibri"/>
                <a:ea typeface="Calibri"/>
                <a:cs typeface="Calibri"/>
                <a:sym typeface="Calibri"/>
              </a:rPr>
              <a:t>GSA Federal Acquisition Service</a:t>
            </a:r>
            <a:endParaRPr sz="2200" b="1">
              <a:solidFill>
                <a:srgbClr val="38761D"/>
              </a:solidFill>
            </a:endParaRPr>
          </a:p>
          <a:p>
            <a:pPr marL="0" lvl="0" indent="0" algn="l" rtl="0">
              <a:spcBef>
                <a:spcPts val="0"/>
              </a:spcBef>
              <a:spcAft>
                <a:spcPts val="0"/>
              </a:spcAft>
              <a:buNone/>
            </a:pPr>
            <a:endParaRPr sz="2100">
              <a:solidFill>
                <a:srgbClr val="38761D"/>
              </a:solidFill>
            </a:endParaRPr>
          </a:p>
        </p:txBody>
      </p:sp>
      <p:sp>
        <p:nvSpPr>
          <p:cNvPr id="189" name="Google Shape;189;p38">
            <a:extLst>
              <a:ext uri="{C183D7F6-B498-43B3-948B-1728B52AA6E4}">
                <adec:decorative xmlns:adec="http://schemas.microsoft.com/office/drawing/2017/decorative" val="1"/>
              </a:ext>
            </a:extLst>
          </p:cNvPr>
          <p:cNvSpPr/>
          <p:nvPr/>
        </p:nvSpPr>
        <p:spPr>
          <a:xfrm rot="-2369377">
            <a:off x="4877634" y="3570313"/>
            <a:ext cx="5732631" cy="617621"/>
          </a:xfrm>
          <a:prstGeom prst="rect">
            <a:avLst/>
          </a:prstGeom>
          <a:solidFill>
            <a:srgbClr val="0B5394"/>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 name="Google Shape;190;p38">
            <a:extLst>
              <a:ext uri="{C183D7F6-B498-43B3-948B-1728B52AA6E4}">
                <adec:decorative xmlns:adec="http://schemas.microsoft.com/office/drawing/2017/decorative" val="1"/>
              </a:ext>
            </a:extLst>
          </p:cNvPr>
          <p:cNvSpPr/>
          <p:nvPr/>
        </p:nvSpPr>
        <p:spPr>
          <a:xfrm rot="-2369277">
            <a:off x="5067011" y="5212790"/>
            <a:ext cx="4233579" cy="4667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1"/>
        <p:cNvGrpSpPr/>
        <p:nvPr/>
      </p:nvGrpSpPr>
      <p:grpSpPr>
        <a:xfrm>
          <a:off x="0" y="0"/>
          <a:ext cx="0" cy="0"/>
          <a:chOff x="0" y="0"/>
          <a:chExt cx="0" cy="0"/>
        </a:xfrm>
      </p:grpSpPr>
      <p:sp>
        <p:nvSpPr>
          <p:cNvPr id="403" name="Google Shape;403;p56"/>
          <p:cNvSpPr txBox="1">
            <a:spLocks noGrp="1"/>
          </p:cNvSpPr>
          <p:nvPr>
            <p:ph type="title"/>
          </p:nvPr>
        </p:nvSpPr>
        <p:spPr>
          <a:xfrm>
            <a:off x="76200" y="133350"/>
            <a:ext cx="7216140" cy="505908"/>
          </a:xfrm>
          <a:prstGeom prst="rect">
            <a:avLst/>
          </a:prstGeom>
          <a:noFill/>
          <a:ln>
            <a:noFill/>
          </a:ln>
        </p:spPr>
        <p:txBody>
          <a:bodyPr spcFirstLastPara="1" wrap="square" lIns="0" tIns="13325" rIns="0" bIns="0" anchor="t" anchorCtr="0">
            <a:normAutofit/>
          </a:bodyPr>
          <a:lstStyle/>
          <a:p>
            <a:pPr marL="12700" lvl="0" indent="0" algn="l" rtl="0">
              <a:lnSpc>
                <a:spcPct val="100000"/>
              </a:lnSpc>
              <a:spcBef>
                <a:spcPts val="0"/>
              </a:spcBef>
              <a:spcAft>
                <a:spcPts val="0"/>
              </a:spcAft>
              <a:buNone/>
            </a:pPr>
            <a:r>
              <a:rPr lang="en"/>
              <a:t>Advantages of a SOO</a:t>
            </a:r>
            <a:endParaRPr/>
          </a:p>
        </p:txBody>
      </p:sp>
      <p:sp>
        <p:nvSpPr>
          <p:cNvPr id="402" name="Google Shape;402;p56" descr="Green background box"/>
          <p:cNvSpPr/>
          <p:nvPr/>
        </p:nvSpPr>
        <p:spPr>
          <a:xfrm>
            <a:off x="-564125" y="1617900"/>
            <a:ext cx="9448800" cy="3461100"/>
          </a:xfrm>
          <a:prstGeom prst="roundRect">
            <a:avLst>
              <a:gd name="adj" fmla="val 8367"/>
            </a:avLst>
          </a:prstGeom>
          <a:solidFill>
            <a:srgbClr val="188853"/>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5" name="Google Shape;405;p56"/>
          <p:cNvSpPr txBox="1"/>
          <p:nvPr/>
        </p:nvSpPr>
        <p:spPr>
          <a:xfrm>
            <a:off x="152400" y="666750"/>
            <a:ext cx="8742380" cy="4290277"/>
          </a:xfrm>
          <a:prstGeom prst="rect">
            <a:avLst/>
          </a:prstGeom>
          <a:noFill/>
          <a:ln>
            <a:noFill/>
          </a:ln>
        </p:spPr>
        <p:txBody>
          <a:bodyPr spcFirstLastPara="1" wrap="square" lIns="0" tIns="12050" rIns="0" bIns="0" anchor="t" anchorCtr="0">
            <a:noAutofit/>
          </a:bodyPr>
          <a:lstStyle/>
          <a:p>
            <a:pPr marL="12700" marR="539115" lvl="0" indent="0" algn="l" rtl="0">
              <a:lnSpc>
                <a:spcPct val="100000"/>
              </a:lnSpc>
              <a:spcBef>
                <a:spcPts val="0"/>
              </a:spcBef>
              <a:spcAft>
                <a:spcPts val="0"/>
              </a:spcAft>
              <a:buNone/>
            </a:pPr>
            <a:r>
              <a:rPr lang="en" sz="1600">
                <a:solidFill>
                  <a:schemeClr val="dk1"/>
                </a:solidFill>
                <a:latin typeface="Arial"/>
                <a:ea typeface="Arial"/>
                <a:cs typeface="Arial"/>
                <a:sym typeface="Arial"/>
              </a:rPr>
              <a:t>A SOO is a government prepared document that provides basic, high-level objectives (HLOs) of the requirement and states the overall performance objectives. A SOO would provide broad and less detailed description of the  requirement.</a:t>
            </a:r>
            <a:endParaRPr sz="1600">
              <a:solidFill>
                <a:schemeClr val="dk1"/>
              </a:solidFill>
              <a:latin typeface="Arial"/>
              <a:ea typeface="Arial"/>
              <a:cs typeface="Arial"/>
              <a:sym typeface="Arial"/>
            </a:endParaRPr>
          </a:p>
          <a:p>
            <a:pPr marL="0" marR="0" lvl="0" indent="0" algn="l" rtl="0">
              <a:lnSpc>
                <a:spcPct val="100000"/>
              </a:lnSpc>
              <a:spcBef>
                <a:spcPts val="20"/>
              </a:spcBef>
              <a:spcAft>
                <a:spcPts val="0"/>
              </a:spcAft>
              <a:buNone/>
            </a:pPr>
            <a:endParaRPr sz="1650">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 sz="1600" b="1">
                <a:solidFill>
                  <a:schemeClr val="lt1"/>
                </a:solidFill>
                <a:latin typeface="Arial"/>
                <a:ea typeface="Arial"/>
                <a:cs typeface="Arial"/>
                <a:sym typeface="Arial"/>
              </a:rPr>
              <a:t>Advantages:</a:t>
            </a:r>
            <a:endParaRPr sz="1600" b="1">
              <a:solidFill>
                <a:schemeClr val="lt1"/>
              </a:solidFill>
              <a:latin typeface="Arial"/>
              <a:ea typeface="Arial"/>
              <a:cs typeface="Arial"/>
              <a:sym typeface="Arial"/>
            </a:endParaRPr>
          </a:p>
          <a:p>
            <a:pPr marL="355600" marR="5080" lvl="0" indent="-342900" algn="l" rtl="0">
              <a:lnSpc>
                <a:spcPct val="100000"/>
              </a:lnSpc>
              <a:spcBef>
                <a:spcPts val="0"/>
              </a:spcBef>
              <a:spcAft>
                <a:spcPts val="0"/>
              </a:spcAft>
              <a:buClr>
                <a:schemeClr val="lt1"/>
              </a:buClr>
              <a:buSzPts val="1800"/>
              <a:buFont typeface="Arial"/>
              <a:buChar char="●"/>
            </a:pPr>
            <a:r>
              <a:rPr lang="en" sz="1600">
                <a:solidFill>
                  <a:schemeClr val="lt1"/>
                </a:solidFill>
                <a:latin typeface="Arial"/>
                <a:ea typeface="Arial"/>
                <a:cs typeface="Arial"/>
                <a:sym typeface="Arial"/>
              </a:rPr>
              <a:t>Provides potential offerors maximum flexibility to develop cost-effective  innovative solutions and the opportunity to propose alternative approaches to  meeting the </a:t>
            </a:r>
            <a:r>
              <a:rPr lang="en" sz="1600">
                <a:solidFill>
                  <a:schemeClr val="lt1"/>
                </a:solidFill>
              </a:rPr>
              <a:t>G</a:t>
            </a:r>
            <a:r>
              <a:rPr lang="en" sz="1600">
                <a:solidFill>
                  <a:schemeClr val="lt1"/>
                </a:solidFill>
                <a:latin typeface="Arial"/>
                <a:ea typeface="Arial"/>
                <a:cs typeface="Arial"/>
                <a:sym typeface="Arial"/>
              </a:rPr>
              <a:t>overnment</a:t>
            </a:r>
            <a:r>
              <a:rPr lang="en" sz="1600">
                <a:solidFill>
                  <a:schemeClr val="lt1"/>
                </a:solidFill>
              </a:rPr>
              <a:t>’</a:t>
            </a:r>
            <a:r>
              <a:rPr lang="en" sz="1600">
                <a:solidFill>
                  <a:schemeClr val="lt1"/>
                </a:solidFill>
                <a:latin typeface="Arial"/>
                <a:ea typeface="Arial"/>
                <a:cs typeface="Arial"/>
                <a:sym typeface="Arial"/>
              </a:rPr>
              <a:t>s objectives.</a:t>
            </a:r>
            <a:endParaRPr sz="1600">
              <a:solidFill>
                <a:schemeClr val="lt1"/>
              </a:solidFill>
              <a:latin typeface="Arial"/>
              <a:ea typeface="Arial"/>
              <a:cs typeface="Arial"/>
              <a:sym typeface="Arial"/>
            </a:endParaRPr>
          </a:p>
          <a:p>
            <a:pPr marL="0" marR="0" lvl="0" indent="0" algn="l" rtl="0">
              <a:lnSpc>
                <a:spcPct val="100000"/>
              </a:lnSpc>
              <a:spcBef>
                <a:spcPts val="25"/>
              </a:spcBef>
              <a:spcAft>
                <a:spcPts val="0"/>
              </a:spcAft>
              <a:buClr>
                <a:schemeClr val="dk1"/>
              </a:buClr>
              <a:buSzPts val="1000"/>
              <a:buFont typeface="Arial"/>
              <a:buNone/>
            </a:pPr>
            <a:endParaRPr sz="1000">
              <a:solidFill>
                <a:schemeClr val="lt1"/>
              </a:solidFill>
              <a:latin typeface="Arial"/>
              <a:ea typeface="Arial"/>
              <a:cs typeface="Arial"/>
              <a:sym typeface="Arial"/>
            </a:endParaRPr>
          </a:p>
          <a:p>
            <a:pPr marL="355600" marR="541020" lvl="0" indent="-342900" algn="l" rtl="0">
              <a:lnSpc>
                <a:spcPct val="100000"/>
              </a:lnSpc>
              <a:spcBef>
                <a:spcPts val="0"/>
              </a:spcBef>
              <a:spcAft>
                <a:spcPts val="0"/>
              </a:spcAft>
              <a:buClr>
                <a:schemeClr val="lt1"/>
              </a:buClr>
              <a:buSzPts val="1800"/>
              <a:buFont typeface="Arial"/>
              <a:buChar char="●"/>
            </a:pPr>
            <a:r>
              <a:rPr lang="en" sz="1600">
                <a:solidFill>
                  <a:schemeClr val="lt1"/>
                </a:solidFill>
                <a:latin typeface="Arial"/>
                <a:ea typeface="Arial"/>
                <a:cs typeface="Arial"/>
                <a:sym typeface="Arial"/>
              </a:rPr>
              <a:t>Industry is able to apply its knowledge and experience to craft the most  effective and possibly innovative solution.</a:t>
            </a:r>
            <a:endParaRPr sz="1600">
              <a:solidFill>
                <a:schemeClr val="lt1"/>
              </a:solidFill>
              <a:latin typeface="Arial"/>
              <a:ea typeface="Arial"/>
              <a:cs typeface="Arial"/>
              <a:sym typeface="Arial"/>
            </a:endParaRPr>
          </a:p>
          <a:p>
            <a:pPr marL="0" marR="0" lvl="0" indent="0" algn="l" rtl="0">
              <a:lnSpc>
                <a:spcPct val="100000"/>
              </a:lnSpc>
              <a:spcBef>
                <a:spcPts val="20"/>
              </a:spcBef>
              <a:spcAft>
                <a:spcPts val="0"/>
              </a:spcAft>
              <a:buClr>
                <a:schemeClr val="dk1"/>
              </a:buClr>
              <a:buSzPts val="1000"/>
              <a:buFont typeface="Arial"/>
              <a:buNone/>
            </a:pPr>
            <a:endParaRPr sz="1000">
              <a:solidFill>
                <a:schemeClr val="lt1"/>
              </a:solidFill>
              <a:latin typeface="Arial"/>
              <a:ea typeface="Arial"/>
              <a:cs typeface="Arial"/>
              <a:sym typeface="Arial"/>
            </a:endParaRPr>
          </a:p>
          <a:p>
            <a:pPr marL="354965" marR="13970" lvl="0" indent="-342900" algn="l" rtl="0">
              <a:lnSpc>
                <a:spcPct val="100000"/>
              </a:lnSpc>
              <a:spcBef>
                <a:spcPts val="0"/>
              </a:spcBef>
              <a:spcAft>
                <a:spcPts val="0"/>
              </a:spcAft>
              <a:buClr>
                <a:schemeClr val="lt1"/>
              </a:buClr>
              <a:buSzPts val="1800"/>
              <a:buFont typeface="Arial"/>
              <a:buChar char="●"/>
            </a:pPr>
            <a:r>
              <a:rPr lang="en" sz="1600">
                <a:solidFill>
                  <a:schemeClr val="lt1"/>
                </a:solidFill>
                <a:latin typeface="Arial"/>
                <a:ea typeface="Arial"/>
                <a:cs typeface="Arial"/>
                <a:sym typeface="Arial"/>
              </a:rPr>
              <a:t>Enables the government to better assess the offerors’ understanding of the  requirement by eliminating the “how to” instructions normally contained in the  SOW and PWS the government</a:t>
            </a:r>
            <a:endParaRPr sz="1600">
              <a:solidFill>
                <a:schemeClr val="lt1"/>
              </a:solidFill>
              <a:latin typeface="Arial"/>
              <a:ea typeface="Arial"/>
              <a:cs typeface="Arial"/>
              <a:sym typeface="Arial"/>
            </a:endParaRPr>
          </a:p>
          <a:p>
            <a:pPr marL="0" marR="0" lvl="0" indent="0" algn="l" rtl="0">
              <a:lnSpc>
                <a:spcPct val="100000"/>
              </a:lnSpc>
              <a:spcBef>
                <a:spcPts val="25"/>
              </a:spcBef>
              <a:spcAft>
                <a:spcPts val="0"/>
              </a:spcAft>
              <a:buClr>
                <a:schemeClr val="dk1"/>
              </a:buClr>
              <a:buSzPts val="1000"/>
              <a:buFont typeface="Arial"/>
              <a:buNone/>
            </a:pPr>
            <a:endParaRPr sz="1000">
              <a:solidFill>
                <a:schemeClr val="lt1"/>
              </a:solidFill>
              <a:latin typeface="Arial"/>
              <a:ea typeface="Arial"/>
              <a:cs typeface="Arial"/>
              <a:sym typeface="Arial"/>
            </a:endParaRPr>
          </a:p>
          <a:p>
            <a:pPr marL="355600" marR="194310" lvl="0" indent="-342900" algn="l" rtl="0">
              <a:lnSpc>
                <a:spcPct val="100000"/>
              </a:lnSpc>
              <a:spcBef>
                <a:spcPts val="0"/>
              </a:spcBef>
              <a:spcAft>
                <a:spcPts val="0"/>
              </a:spcAft>
              <a:buClr>
                <a:schemeClr val="lt1"/>
              </a:buClr>
              <a:buSzPts val="1800"/>
              <a:buFont typeface="Arial"/>
              <a:buChar char="●"/>
            </a:pPr>
            <a:r>
              <a:rPr lang="en" sz="1600">
                <a:solidFill>
                  <a:schemeClr val="lt1"/>
                </a:solidFill>
                <a:latin typeface="Arial"/>
                <a:ea typeface="Arial"/>
                <a:cs typeface="Arial"/>
                <a:sym typeface="Arial"/>
              </a:rPr>
              <a:t>Requires contractors to submit their solution as a PWS. This eliminates the  need for the government to perform detailed analyses usually required to  produce a PWS.</a:t>
            </a:r>
            <a:endParaRPr sz="1600">
              <a:solidFill>
                <a:schemeClr val="lt1"/>
              </a:solidFill>
              <a:latin typeface="Arial"/>
              <a:ea typeface="Arial"/>
              <a:cs typeface="Arial"/>
              <a:sym typeface="Arial"/>
            </a:endParaRPr>
          </a:p>
        </p:txBody>
      </p:sp>
      <p:sp>
        <p:nvSpPr>
          <p:cNvPr id="404" name="Google Shape;404;p56"/>
          <p:cNvSpPr txBox="1"/>
          <p:nvPr/>
        </p:nvSpPr>
        <p:spPr>
          <a:xfrm>
            <a:off x="8902643" y="4876948"/>
            <a:ext cx="317700" cy="153900"/>
          </a:xfrm>
          <a:prstGeom prst="rect">
            <a:avLst/>
          </a:prstGeom>
          <a:noFill/>
          <a:ln>
            <a:noFill/>
          </a:ln>
        </p:spPr>
        <p:txBody>
          <a:bodyPr spcFirstLastPara="1" wrap="square" lIns="0" tIns="0" rIns="0" bIns="0" anchor="t" anchorCtr="0">
            <a:noAutofit/>
          </a:bodyPr>
          <a:lstStyle/>
          <a:p>
            <a:pPr marL="38100" marR="0" lvl="0" indent="0" algn="l" rtl="0">
              <a:lnSpc>
                <a:spcPct val="100000"/>
              </a:lnSpc>
              <a:spcBef>
                <a:spcPts val="0"/>
              </a:spcBef>
              <a:spcAft>
                <a:spcPts val="0"/>
              </a:spcAft>
              <a:buNone/>
            </a:pPr>
            <a:fld id="{00000000-1234-1234-1234-123412341234}" type="slidenum">
              <a:rPr lang="en" sz="1000">
                <a:solidFill>
                  <a:srgbClr val="ACACAC"/>
                </a:solidFill>
                <a:latin typeface="Arial"/>
                <a:ea typeface="Arial"/>
                <a:cs typeface="Arial"/>
                <a:sym typeface="Arial"/>
              </a:rPr>
              <a:t>20</a:t>
            </a:fld>
            <a:endParaRPr sz="10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9"/>
        <p:cNvGrpSpPr/>
        <p:nvPr/>
      </p:nvGrpSpPr>
      <p:grpSpPr>
        <a:xfrm>
          <a:off x="0" y="0"/>
          <a:ext cx="0" cy="0"/>
          <a:chOff x="0" y="0"/>
          <a:chExt cx="0" cy="0"/>
        </a:xfrm>
      </p:grpSpPr>
      <p:sp>
        <p:nvSpPr>
          <p:cNvPr id="412" name="Google Shape;412;p57"/>
          <p:cNvSpPr txBox="1">
            <a:spLocks noGrp="1"/>
          </p:cNvSpPr>
          <p:nvPr>
            <p:ph type="title"/>
          </p:nvPr>
        </p:nvSpPr>
        <p:spPr>
          <a:xfrm>
            <a:off x="76200" y="133350"/>
            <a:ext cx="7216140" cy="505908"/>
          </a:xfrm>
          <a:prstGeom prst="rect">
            <a:avLst/>
          </a:prstGeom>
          <a:noFill/>
          <a:ln>
            <a:noFill/>
          </a:ln>
        </p:spPr>
        <p:txBody>
          <a:bodyPr spcFirstLastPara="1" wrap="square" lIns="0" tIns="13325" rIns="0" bIns="0" anchor="t" anchorCtr="0">
            <a:normAutofit/>
          </a:bodyPr>
          <a:lstStyle/>
          <a:p>
            <a:pPr marL="12700" lvl="0" indent="0" algn="l" rtl="0">
              <a:lnSpc>
                <a:spcPct val="100000"/>
              </a:lnSpc>
              <a:spcBef>
                <a:spcPts val="0"/>
              </a:spcBef>
              <a:spcAft>
                <a:spcPts val="0"/>
              </a:spcAft>
              <a:buNone/>
            </a:pPr>
            <a:r>
              <a:rPr lang="en"/>
              <a:t>Advantages of a SOO, cont…</a:t>
            </a:r>
            <a:endParaRPr/>
          </a:p>
        </p:txBody>
      </p:sp>
      <p:sp>
        <p:nvSpPr>
          <p:cNvPr id="410" name="Google Shape;410;p57" descr="Green background box"/>
          <p:cNvSpPr/>
          <p:nvPr/>
        </p:nvSpPr>
        <p:spPr>
          <a:xfrm>
            <a:off x="-554025" y="895350"/>
            <a:ext cx="9448800" cy="3653400"/>
          </a:xfrm>
          <a:prstGeom prst="roundRect">
            <a:avLst>
              <a:gd name="adj" fmla="val 8367"/>
            </a:avLst>
          </a:prstGeom>
          <a:solidFill>
            <a:srgbClr val="188853"/>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3" name="Google Shape;413;p57"/>
          <p:cNvSpPr txBox="1"/>
          <p:nvPr/>
        </p:nvSpPr>
        <p:spPr>
          <a:xfrm>
            <a:off x="152400" y="971550"/>
            <a:ext cx="8610600" cy="3236142"/>
          </a:xfrm>
          <a:prstGeom prst="rect">
            <a:avLst/>
          </a:prstGeom>
          <a:noFill/>
          <a:ln>
            <a:noFill/>
          </a:ln>
        </p:spPr>
        <p:txBody>
          <a:bodyPr spcFirstLastPara="1" wrap="square" lIns="0" tIns="12050" rIns="0" bIns="0" anchor="t" anchorCtr="0">
            <a:noAutofit/>
          </a:bodyPr>
          <a:lstStyle/>
          <a:p>
            <a:pPr marL="355600" marR="91440" lvl="0" indent="-342900" algn="l" rtl="0">
              <a:lnSpc>
                <a:spcPct val="100000"/>
              </a:lnSpc>
              <a:spcBef>
                <a:spcPts val="0"/>
              </a:spcBef>
              <a:spcAft>
                <a:spcPts val="0"/>
              </a:spcAft>
              <a:buClr>
                <a:schemeClr val="lt1"/>
              </a:buClr>
              <a:buSzPts val="1800"/>
              <a:buFont typeface="Arial"/>
              <a:buChar char="●"/>
            </a:pPr>
            <a:r>
              <a:rPr lang="en" sz="1600">
                <a:solidFill>
                  <a:schemeClr val="lt1"/>
                </a:solidFill>
                <a:latin typeface="Arial"/>
                <a:ea typeface="Arial"/>
                <a:cs typeface="Arial"/>
                <a:sym typeface="Arial"/>
              </a:rPr>
              <a:t>The contractor developed PWS will include necessary tasks to be performed for each outcome/objective.</a:t>
            </a:r>
            <a:endParaRPr sz="1600">
              <a:solidFill>
                <a:schemeClr val="lt1"/>
              </a:solidFill>
              <a:latin typeface="Arial"/>
              <a:ea typeface="Arial"/>
              <a:cs typeface="Arial"/>
              <a:sym typeface="Arial"/>
            </a:endParaRPr>
          </a:p>
          <a:p>
            <a:pPr marL="0" marR="0" lvl="0" indent="0" algn="l" rtl="0">
              <a:lnSpc>
                <a:spcPct val="100000"/>
              </a:lnSpc>
              <a:spcBef>
                <a:spcPts val="20"/>
              </a:spcBef>
              <a:spcAft>
                <a:spcPts val="0"/>
              </a:spcAft>
              <a:buClr>
                <a:schemeClr val="dk1"/>
              </a:buClr>
              <a:buSzPts val="1650"/>
              <a:buFont typeface="Arial"/>
              <a:buNone/>
            </a:pPr>
            <a:endParaRPr sz="1650">
              <a:solidFill>
                <a:schemeClr val="lt1"/>
              </a:solidFill>
              <a:latin typeface="Arial"/>
              <a:ea typeface="Arial"/>
              <a:cs typeface="Arial"/>
              <a:sym typeface="Arial"/>
            </a:endParaRPr>
          </a:p>
          <a:p>
            <a:pPr marL="355600" marR="113664" lvl="0" indent="-342900" algn="l" rtl="0">
              <a:lnSpc>
                <a:spcPct val="100000"/>
              </a:lnSpc>
              <a:spcBef>
                <a:spcPts val="0"/>
              </a:spcBef>
              <a:spcAft>
                <a:spcPts val="0"/>
              </a:spcAft>
              <a:buClr>
                <a:schemeClr val="lt1"/>
              </a:buClr>
              <a:buSzPts val="1800"/>
              <a:buFont typeface="Arial"/>
              <a:buChar char="●"/>
            </a:pPr>
            <a:r>
              <a:rPr lang="en" sz="1600">
                <a:solidFill>
                  <a:schemeClr val="lt1"/>
                </a:solidFill>
                <a:latin typeface="Arial"/>
                <a:ea typeface="Arial"/>
                <a:cs typeface="Arial"/>
                <a:sym typeface="Arial"/>
              </a:rPr>
              <a:t>Offerors can (SHOULD) be required to submit performance standards and a  Quality Control Plan (QCP) along with the PWS.</a:t>
            </a:r>
            <a:endParaRPr sz="1600">
              <a:solidFill>
                <a:schemeClr val="lt1"/>
              </a:solidFill>
              <a:latin typeface="Arial"/>
              <a:ea typeface="Arial"/>
              <a:cs typeface="Arial"/>
              <a:sym typeface="Arial"/>
            </a:endParaRPr>
          </a:p>
          <a:p>
            <a:pPr marL="0" marR="0" lvl="0" indent="0" algn="l" rtl="0">
              <a:lnSpc>
                <a:spcPct val="100000"/>
              </a:lnSpc>
              <a:spcBef>
                <a:spcPts val="25"/>
              </a:spcBef>
              <a:spcAft>
                <a:spcPts val="0"/>
              </a:spcAft>
              <a:buClr>
                <a:schemeClr val="dk1"/>
              </a:buClr>
              <a:buSzPts val="1650"/>
              <a:buFont typeface="Arial"/>
              <a:buNone/>
            </a:pPr>
            <a:endParaRPr sz="1650">
              <a:solidFill>
                <a:schemeClr val="lt1"/>
              </a:solidFill>
              <a:latin typeface="Arial"/>
              <a:ea typeface="Arial"/>
              <a:cs typeface="Arial"/>
              <a:sym typeface="Arial"/>
            </a:endParaRPr>
          </a:p>
          <a:p>
            <a:pPr marL="355600" marR="5080" lvl="0" indent="-342900" algn="l" rtl="0">
              <a:lnSpc>
                <a:spcPct val="100000"/>
              </a:lnSpc>
              <a:spcBef>
                <a:spcPts val="0"/>
              </a:spcBef>
              <a:spcAft>
                <a:spcPts val="0"/>
              </a:spcAft>
              <a:buClr>
                <a:schemeClr val="lt1"/>
              </a:buClr>
              <a:buSzPts val="1800"/>
              <a:buFont typeface="Arial"/>
              <a:buChar char="●"/>
            </a:pPr>
            <a:r>
              <a:rPr lang="en" sz="1600">
                <a:solidFill>
                  <a:schemeClr val="lt1"/>
                </a:solidFill>
                <a:latin typeface="Arial"/>
                <a:ea typeface="Arial"/>
                <a:cs typeface="Arial"/>
                <a:sym typeface="Arial"/>
              </a:rPr>
              <a:t>The PWS, performance measures, and QCP will be incorporated into the award. </a:t>
            </a:r>
            <a:endParaRPr/>
          </a:p>
          <a:p>
            <a:pPr marL="355600" marR="5080" lvl="0" indent="-228600" algn="l" rtl="0">
              <a:lnSpc>
                <a:spcPct val="100000"/>
              </a:lnSpc>
              <a:spcBef>
                <a:spcPts val="0"/>
              </a:spcBef>
              <a:spcAft>
                <a:spcPts val="0"/>
              </a:spcAft>
              <a:buClr>
                <a:schemeClr val="dk1"/>
              </a:buClr>
              <a:buSzPts val="1800"/>
              <a:buFont typeface="Calibri"/>
              <a:buNone/>
            </a:pPr>
            <a:endParaRPr sz="1600">
              <a:solidFill>
                <a:schemeClr val="lt1"/>
              </a:solidFill>
              <a:latin typeface="Arial"/>
              <a:ea typeface="Arial"/>
              <a:cs typeface="Arial"/>
              <a:sym typeface="Arial"/>
            </a:endParaRPr>
          </a:p>
          <a:p>
            <a:pPr marL="469900" marR="5080" lvl="1" indent="0" algn="l" rtl="0">
              <a:spcBef>
                <a:spcPts val="0"/>
              </a:spcBef>
              <a:spcAft>
                <a:spcPts val="0"/>
              </a:spcAft>
              <a:buNone/>
            </a:pPr>
            <a:r>
              <a:rPr lang="en" sz="1600" b="1" i="0" u="none" strike="noStrike" cap="none">
                <a:solidFill>
                  <a:schemeClr val="lt1"/>
                </a:solidFill>
                <a:latin typeface="Arial"/>
                <a:ea typeface="Arial"/>
                <a:cs typeface="Arial"/>
                <a:sym typeface="Arial"/>
              </a:rPr>
              <a:t>NOTE: </a:t>
            </a:r>
            <a:r>
              <a:rPr lang="en" sz="1600" b="0" i="0" u="none" strike="noStrike" cap="none">
                <a:solidFill>
                  <a:schemeClr val="lt1"/>
                </a:solidFill>
                <a:latin typeface="Arial"/>
                <a:ea typeface="Arial"/>
                <a:cs typeface="Arial"/>
                <a:sym typeface="Arial"/>
              </a:rPr>
              <a:t>The Quality Assurance Surveillance  Plan (QASP) – a government-owned document – should not be incorporated into the contract.</a:t>
            </a: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20"/>
              </a:spcBef>
              <a:spcAft>
                <a:spcPts val="0"/>
              </a:spcAft>
              <a:buClr>
                <a:schemeClr val="dk1"/>
              </a:buClr>
              <a:buSzPts val="1650"/>
              <a:buFont typeface="Arial"/>
              <a:buNone/>
            </a:pPr>
            <a:endParaRPr sz="1650">
              <a:solidFill>
                <a:schemeClr val="lt1"/>
              </a:solidFill>
              <a:latin typeface="Arial"/>
              <a:ea typeface="Arial"/>
              <a:cs typeface="Arial"/>
              <a:sym typeface="Arial"/>
            </a:endParaRPr>
          </a:p>
          <a:p>
            <a:pPr marL="355600" marR="134620" lvl="0" indent="-342900" algn="l" rtl="0">
              <a:lnSpc>
                <a:spcPct val="100000"/>
              </a:lnSpc>
              <a:spcBef>
                <a:spcPts val="0"/>
              </a:spcBef>
              <a:spcAft>
                <a:spcPts val="0"/>
              </a:spcAft>
              <a:buClr>
                <a:schemeClr val="lt1"/>
              </a:buClr>
              <a:buSzPts val="1800"/>
              <a:buFont typeface="Arial"/>
              <a:buChar char="●"/>
            </a:pPr>
            <a:r>
              <a:rPr lang="en" sz="1600">
                <a:solidFill>
                  <a:schemeClr val="lt1"/>
                </a:solidFill>
                <a:latin typeface="Arial"/>
                <a:ea typeface="Arial"/>
                <a:cs typeface="Arial"/>
                <a:sym typeface="Arial"/>
              </a:rPr>
              <a:t>The government can get a requirement on the street with a SOO faster than the other methods.</a:t>
            </a:r>
            <a:endParaRPr sz="1600">
              <a:solidFill>
                <a:schemeClr val="lt1"/>
              </a:solidFill>
              <a:latin typeface="Arial"/>
              <a:ea typeface="Arial"/>
              <a:cs typeface="Arial"/>
              <a:sym typeface="Arial"/>
            </a:endParaRPr>
          </a:p>
        </p:txBody>
      </p:sp>
      <p:sp>
        <p:nvSpPr>
          <p:cNvPr id="411" name="Google Shape;411;p57"/>
          <p:cNvSpPr txBox="1"/>
          <p:nvPr/>
        </p:nvSpPr>
        <p:spPr>
          <a:xfrm>
            <a:off x="8846838" y="4791017"/>
            <a:ext cx="95885" cy="166071"/>
          </a:xfrm>
          <a:prstGeom prst="rect">
            <a:avLst/>
          </a:prstGeom>
          <a:noFill/>
          <a:ln>
            <a:noFill/>
          </a:ln>
        </p:spPr>
        <p:txBody>
          <a:bodyPr spcFirstLastPara="1" wrap="square" lIns="0" tIns="12050" rIns="0" bIns="0" anchor="t" anchorCtr="0">
            <a:noAutofit/>
          </a:bodyPr>
          <a:lstStyle/>
          <a:p>
            <a:pPr marL="12700" marR="0" lvl="0" indent="0" algn="l" rtl="0">
              <a:lnSpc>
                <a:spcPct val="100000"/>
              </a:lnSpc>
              <a:spcBef>
                <a:spcPts val="0"/>
              </a:spcBef>
              <a:spcAft>
                <a:spcPts val="0"/>
              </a:spcAft>
              <a:buNone/>
            </a:pPr>
            <a:r>
              <a:rPr lang="en" sz="1000">
                <a:solidFill>
                  <a:srgbClr val="ACACAC"/>
                </a:solidFill>
                <a:latin typeface="Arial"/>
                <a:ea typeface="Arial"/>
                <a:cs typeface="Arial"/>
                <a:sym typeface="Arial"/>
              </a:rPr>
              <a:t>9</a:t>
            </a:r>
            <a:endParaRPr sz="10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7"/>
        <p:cNvGrpSpPr/>
        <p:nvPr/>
      </p:nvGrpSpPr>
      <p:grpSpPr>
        <a:xfrm>
          <a:off x="0" y="0"/>
          <a:ext cx="0" cy="0"/>
          <a:chOff x="0" y="0"/>
          <a:chExt cx="0" cy="0"/>
        </a:xfrm>
      </p:grpSpPr>
      <p:sp>
        <p:nvSpPr>
          <p:cNvPr id="420" name="Google Shape;420;p58"/>
          <p:cNvSpPr txBox="1">
            <a:spLocks noGrp="1"/>
          </p:cNvSpPr>
          <p:nvPr>
            <p:ph type="title"/>
          </p:nvPr>
        </p:nvSpPr>
        <p:spPr>
          <a:xfrm>
            <a:off x="76200" y="133350"/>
            <a:ext cx="7216140" cy="505908"/>
          </a:xfrm>
          <a:prstGeom prst="rect">
            <a:avLst/>
          </a:prstGeom>
          <a:noFill/>
          <a:ln>
            <a:noFill/>
          </a:ln>
        </p:spPr>
        <p:txBody>
          <a:bodyPr spcFirstLastPara="1" wrap="square" lIns="0" tIns="13325" rIns="0" bIns="0" anchor="t" anchorCtr="0">
            <a:normAutofit/>
          </a:bodyPr>
          <a:lstStyle/>
          <a:p>
            <a:pPr marL="12700" lvl="0" indent="0" algn="l" rtl="0">
              <a:lnSpc>
                <a:spcPct val="100000"/>
              </a:lnSpc>
              <a:spcBef>
                <a:spcPts val="0"/>
              </a:spcBef>
              <a:spcAft>
                <a:spcPts val="0"/>
              </a:spcAft>
              <a:buNone/>
            </a:pPr>
            <a:r>
              <a:rPr lang="en"/>
              <a:t>Disadvantages of a SOO</a:t>
            </a:r>
            <a:endParaRPr/>
          </a:p>
        </p:txBody>
      </p:sp>
      <p:sp>
        <p:nvSpPr>
          <p:cNvPr id="418" name="Google Shape;418;p58" descr="Red background box"/>
          <p:cNvSpPr/>
          <p:nvPr/>
        </p:nvSpPr>
        <p:spPr>
          <a:xfrm>
            <a:off x="-554020" y="971550"/>
            <a:ext cx="9448800" cy="2438400"/>
          </a:xfrm>
          <a:prstGeom prst="roundRect">
            <a:avLst>
              <a:gd name="adj" fmla="val 11605"/>
            </a:avLst>
          </a:prstGeom>
          <a:solidFill>
            <a:srgbClr val="95373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1" name="Google Shape;421;p58"/>
          <p:cNvSpPr txBox="1"/>
          <p:nvPr/>
        </p:nvSpPr>
        <p:spPr>
          <a:xfrm>
            <a:off x="152400" y="1123950"/>
            <a:ext cx="8534400" cy="1989647"/>
          </a:xfrm>
          <a:prstGeom prst="rect">
            <a:avLst/>
          </a:prstGeom>
          <a:noFill/>
          <a:ln>
            <a:noFill/>
          </a:ln>
        </p:spPr>
        <p:txBody>
          <a:bodyPr spcFirstLastPara="1" wrap="square" lIns="0" tIns="12050" rIns="0" bIns="0" anchor="t" anchorCtr="0">
            <a:noAutofit/>
          </a:bodyPr>
          <a:lstStyle/>
          <a:p>
            <a:pPr marL="12700" marR="0" lvl="0" indent="0" algn="l" rtl="0">
              <a:lnSpc>
                <a:spcPct val="100000"/>
              </a:lnSpc>
              <a:spcBef>
                <a:spcPts val="0"/>
              </a:spcBef>
              <a:spcAft>
                <a:spcPts val="0"/>
              </a:spcAft>
              <a:buNone/>
            </a:pPr>
            <a:r>
              <a:rPr lang="en" sz="1600" b="1">
                <a:solidFill>
                  <a:schemeClr val="lt1"/>
                </a:solidFill>
                <a:latin typeface="Arial"/>
                <a:ea typeface="Arial"/>
                <a:cs typeface="Arial"/>
                <a:sym typeface="Arial"/>
              </a:rPr>
              <a:t>Disadvantages</a:t>
            </a:r>
            <a:endParaRPr sz="1600" b="1">
              <a:solidFill>
                <a:schemeClr val="lt1"/>
              </a:solidFill>
              <a:latin typeface="Arial"/>
              <a:ea typeface="Arial"/>
              <a:cs typeface="Arial"/>
              <a:sym typeface="Arial"/>
            </a:endParaRPr>
          </a:p>
          <a:p>
            <a:pPr marL="354965" marR="5080" lvl="0" indent="-342900" algn="l" rtl="0">
              <a:lnSpc>
                <a:spcPct val="100000"/>
              </a:lnSpc>
              <a:spcBef>
                <a:spcPts val="0"/>
              </a:spcBef>
              <a:spcAft>
                <a:spcPts val="0"/>
              </a:spcAft>
              <a:buClr>
                <a:schemeClr val="lt1"/>
              </a:buClr>
              <a:buSzPts val="1800"/>
              <a:buFont typeface="Arial"/>
              <a:buChar char="●"/>
            </a:pPr>
            <a:r>
              <a:rPr lang="en" sz="1600">
                <a:solidFill>
                  <a:schemeClr val="lt1"/>
                </a:solidFill>
                <a:latin typeface="Arial"/>
                <a:ea typeface="Arial"/>
                <a:cs typeface="Arial"/>
                <a:sym typeface="Arial"/>
              </a:rPr>
              <a:t>The evaluation process will be more time consuming. The government will  not be comparing Apples to Apples. Agencies should identify the format  offerors must submit in the solicitation. Identifying the format helps the  evaluation and source selection process.</a:t>
            </a:r>
            <a:endParaRPr sz="1600">
              <a:solidFill>
                <a:schemeClr val="lt1"/>
              </a:solidFill>
              <a:latin typeface="Arial"/>
              <a:ea typeface="Arial"/>
              <a:cs typeface="Arial"/>
              <a:sym typeface="Arial"/>
            </a:endParaRPr>
          </a:p>
          <a:p>
            <a:pPr marL="0" marR="0" lvl="0" indent="0" algn="l" rtl="0">
              <a:lnSpc>
                <a:spcPct val="100000"/>
              </a:lnSpc>
              <a:spcBef>
                <a:spcPts val="20"/>
              </a:spcBef>
              <a:spcAft>
                <a:spcPts val="0"/>
              </a:spcAft>
              <a:buClr>
                <a:schemeClr val="dk1"/>
              </a:buClr>
              <a:buSzPts val="1650"/>
              <a:buFont typeface="Arial"/>
              <a:buNone/>
            </a:pPr>
            <a:endParaRPr sz="1650">
              <a:solidFill>
                <a:schemeClr val="lt1"/>
              </a:solidFill>
              <a:latin typeface="Arial"/>
              <a:ea typeface="Arial"/>
              <a:cs typeface="Arial"/>
              <a:sym typeface="Arial"/>
            </a:endParaRPr>
          </a:p>
          <a:p>
            <a:pPr marL="355600" marR="553720" lvl="0" indent="-342900" algn="l" rtl="0">
              <a:lnSpc>
                <a:spcPct val="100000"/>
              </a:lnSpc>
              <a:spcBef>
                <a:spcPts val="0"/>
              </a:spcBef>
              <a:spcAft>
                <a:spcPts val="0"/>
              </a:spcAft>
              <a:buClr>
                <a:schemeClr val="lt1"/>
              </a:buClr>
              <a:buSzPts val="1800"/>
              <a:buFont typeface="Arial"/>
              <a:buChar char="●"/>
            </a:pPr>
            <a:r>
              <a:rPr lang="en" sz="1600">
                <a:solidFill>
                  <a:schemeClr val="lt1"/>
                </a:solidFill>
                <a:latin typeface="Arial"/>
                <a:ea typeface="Arial"/>
                <a:cs typeface="Arial"/>
                <a:sym typeface="Arial"/>
              </a:rPr>
              <a:t>The IGE won’t be readily determinable prior to receiving offers. The  solicitation should provide a ceiling so that contractors get a better  understanding of size and scope.</a:t>
            </a:r>
            <a:endParaRPr sz="1600">
              <a:solidFill>
                <a:schemeClr val="lt1"/>
              </a:solidFill>
              <a:latin typeface="Arial"/>
              <a:ea typeface="Arial"/>
              <a:cs typeface="Arial"/>
              <a:sym typeface="Arial"/>
            </a:endParaRPr>
          </a:p>
        </p:txBody>
      </p:sp>
      <p:sp>
        <p:nvSpPr>
          <p:cNvPr id="422" name="Google Shape;422;p58">
            <a:extLst>
              <a:ext uri="{C183D7F6-B498-43B3-948B-1728B52AA6E4}">
                <adec:decorative xmlns:adec="http://schemas.microsoft.com/office/drawing/2017/decorative" val="1"/>
              </a:ext>
            </a:extLst>
          </p:cNvPr>
          <p:cNvSpPr/>
          <p:nvPr/>
        </p:nvSpPr>
        <p:spPr>
          <a:xfrm>
            <a:off x="-208325" y="4245550"/>
            <a:ext cx="9475200" cy="984300"/>
          </a:xfrm>
          <a:prstGeom prst="rect">
            <a:avLst/>
          </a:prstGeom>
          <a:gradFill>
            <a:gsLst>
              <a:gs pos="0">
                <a:srgbClr val="FFE599"/>
              </a:gs>
              <a:gs pos="100000">
                <a:srgbClr val="FFFFFF"/>
              </a:gs>
            </a:gsLst>
            <a:lin ang="16200038"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9" name="Google Shape;419;p58"/>
          <p:cNvSpPr txBox="1"/>
          <p:nvPr/>
        </p:nvSpPr>
        <p:spPr>
          <a:xfrm>
            <a:off x="8846838" y="4791017"/>
            <a:ext cx="95885" cy="166071"/>
          </a:xfrm>
          <a:prstGeom prst="rect">
            <a:avLst/>
          </a:prstGeom>
          <a:noFill/>
          <a:ln>
            <a:noFill/>
          </a:ln>
        </p:spPr>
        <p:txBody>
          <a:bodyPr spcFirstLastPara="1" wrap="square" lIns="0" tIns="12050" rIns="0" bIns="0" anchor="t" anchorCtr="0">
            <a:noAutofit/>
          </a:bodyPr>
          <a:lstStyle/>
          <a:p>
            <a:pPr marL="12700" marR="0" lvl="0" indent="0" algn="l" rtl="0">
              <a:lnSpc>
                <a:spcPct val="100000"/>
              </a:lnSpc>
              <a:spcBef>
                <a:spcPts val="0"/>
              </a:spcBef>
              <a:spcAft>
                <a:spcPts val="0"/>
              </a:spcAft>
              <a:buNone/>
            </a:pPr>
            <a:r>
              <a:rPr lang="en" sz="1000">
                <a:solidFill>
                  <a:srgbClr val="ACACAC"/>
                </a:solidFill>
                <a:latin typeface="Arial"/>
                <a:ea typeface="Arial"/>
                <a:cs typeface="Arial"/>
                <a:sym typeface="Arial"/>
              </a:rPr>
              <a:t>9</a:t>
            </a:r>
            <a:endParaRPr sz="10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9"/>
          <p:cNvSpPr txBox="1">
            <a:spLocks noGrp="1"/>
          </p:cNvSpPr>
          <p:nvPr>
            <p:ph type="title"/>
          </p:nvPr>
        </p:nvSpPr>
        <p:spPr>
          <a:xfrm>
            <a:off x="228600" y="2038350"/>
            <a:ext cx="7216140" cy="984885"/>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
                <a:solidFill>
                  <a:schemeClr val="lt1"/>
                </a:solidFill>
              </a:rPr>
              <a:t>Deciding which work statement to use…</a:t>
            </a:r>
            <a:endParaRPr>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1"/>
        <p:cNvGrpSpPr/>
        <p:nvPr/>
      </p:nvGrpSpPr>
      <p:grpSpPr>
        <a:xfrm>
          <a:off x="0" y="0"/>
          <a:ext cx="0" cy="0"/>
          <a:chOff x="0" y="0"/>
          <a:chExt cx="0" cy="0"/>
        </a:xfrm>
      </p:grpSpPr>
      <p:sp>
        <p:nvSpPr>
          <p:cNvPr id="435" name="Google Shape;435;p60"/>
          <p:cNvSpPr txBox="1">
            <a:spLocks noGrp="1"/>
          </p:cNvSpPr>
          <p:nvPr>
            <p:ph type="title"/>
          </p:nvPr>
        </p:nvSpPr>
        <p:spPr>
          <a:xfrm>
            <a:off x="76200" y="32200"/>
            <a:ext cx="6503670" cy="566822"/>
          </a:xfrm>
          <a:prstGeom prst="rect">
            <a:avLst/>
          </a:prstGeom>
          <a:noFill/>
          <a:ln>
            <a:noFill/>
          </a:ln>
        </p:spPr>
        <p:txBody>
          <a:bodyPr spcFirstLastPara="1" wrap="square" lIns="0" tIns="12700" rIns="0" bIns="0" anchor="t" anchorCtr="0">
            <a:normAutofit/>
          </a:bodyPr>
          <a:lstStyle/>
          <a:p>
            <a:pPr marL="12700" lvl="0" indent="0" algn="l" rtl="0">
              <a:lnSpc>
                <a:spcPct val="100000"/>
              </a:lnSpc>
              <a:spcBef>
                <a:spcPts val="0"/>
              </a:spcBef>
              <a:spcAft>
                <a:spcPts val="0"/>
              </a:spcAft>
              <a:buNone/>
            </a:pPr>
            <a:r>
              <a:rPr lang="en" sz="3600"/>
              <a:t>Which to Use &amp; When to use?</a:t>
            </a:r>
            <a:endParaRPr sz="3600"/>
          </a:p>
        </p:txBody>
      </p:sp>
      <p:sp>
        <p:nvSpPr>
          <p:cNvPr id="434" name="Google Shape;434;p60">
            <a:extLst>
              <a:ext uri="{C183D7F6-B498-43B3-948B-1728B52AA6E4}">
                <adec:decorative xmlns:adec="http://schemas.microsoft.com/office/drawing/2017/decorative" val="1"/>
              </a:ext>
            </a:extLst>
          </p:cNvPr>
          <p:cNvSpPr/>
          <p:nvPr/>
        </p:nvSpPr>
        <p:spPr>
          <a:xfrm>
            <a:off x="-498292" y="1787314"/>
            <a:ext cx="8555100" cy="10188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3" name="Google Shape;433;p60">
            <a:extLst>
              <a:ext uri="{C183D7F6-B498-43B3-948B-1728B52AA6E4}">
                <adec:decorative xmlns:adec="http://schemas.microsoft.com/office/drawing/2017/decorative" val="1"/>
              </a:ext>
            </a:extLst>
          </p:cNvPr>
          <p:cNvSpPr/>
          <p:nvPr/>
        </p:nvSpPr>
        <p:spPr>
          <a:xfrm>
            <a:off x="-498212" y="2806114"/>
            <a:ext cx="8555020" cy="917282"/>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2" name="Google Shape;432;p60">
            <a:extLst>
              <a:ext uri="{C183D7F6-B498-43B3-948B-1728B52AA6E4}">
                <adec:decorative xmlns:adec="http://schemas.microsoft.com/office/drawing/2017/decorative" val="1"/>
              </a:ext>
            </a:extLst>
          </p:cNvPr>
          <p:cNvSpPr/>
          <p:nvPr/>
        </p:nvSpPr>
        <p:spPr>
          <a:xfrm>
            <a:off x="-525508" y="3723396"/>
            <a:ext cx="8555020" cy="1072565"/>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7" name="Google Shape;437;p60"/>
          <p:cNvSpPr txBox="1"/>
          <p:nvPr/>
        </p:nvSpPr>
        <p:spPr>
          <a:xfrm>
            <a:off x="152400" y="742950"/>
            <a:ext cx="8382000" cy="4272965"/>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1800" dirty="0">
                <a:solidFill>
                  <a:srgbClr val="0579BC"/>
                </a:solidFill>
                <a:latin typeface="Arial"/>
                <a:ea typeface="Arial"/>
                <a:cs typeface="Arial"/>
                <a:sym typeface="Arial"/>
              </a:rPr>
              <a:t>Be honest about what you want and how much you know</a:t>
            </a:r>
            <a:endParaRPr sz="1800" dirty="0">
              <a:solidFill>
                <a:schemeClr val="dk1"/>
              </a:solidFill>
              <a:latin typeface="Arial"/>
              <a:ea typeface="Arial"/>
              <a:cs typeface="Arial"/>
              <a:sym typeface="Arial"/>
            </a:endParaRPr>
          </a:p>
          <a:p>
            <a:pPr marL="132080" marR="0" lvl="0" indent="0" algn="l" rtl="0">
              <a:lnSpc>
                <a:spcPct val="100000"/>
              </a:lnSpc>
              <a:spcBef>
                <a:spcPts val="1090"/>
              </a:spcBef>
              <a:spcAft>
                <a:spcPts val="0"/>
              </a:spcAft>
              <a:buNone/>
            </a:pPr>
            <a:r>
              <a:rPr lang="en" sz="1400" b="1" dirty="0">
                <a:solidFill>
                  <a:schemeClr val="dk1"/>
                </a:solidFill>
                <a:latin typeface="Arial"/>
                <a:ea typeface="Arial"/>
                <a:cs typeface="Arial"/>
                <a:sym typeface="Arial"/>
              </a:rPr>
              <a:t>Ask yourself how much you or your customer knows about your requirement?</a:t>
            </a:r>
            <a:endParaRPr sz="1400" dirty="0">
              <a:solidFill>
                <a:schemeClr val="dk1"/>
              </a:solidFill>
              <a:latin typeface="Arial"/>
              <a:ea typeface="Arial"/>
              <a:cs typeface="Arial"/>
              <a:sym typeface="Arial"/>
            </a:endParaRPr>
          </a:p>
          <a:p>
            <a:pPr marL="958214" marR="80645" lvl="0" indent="-342899" algn="l" rtl="0">
              <a:lnSpc>
                <a:spcPct val="100000"/>
              </a:lnSpc>
              <a:spcBef>
                <a:spcPts val="0"/>
              </a:spcBef>
              <a:spcAft>
                <a:spcPts val="0"/>
              </a:spcAft>
              <a:buNone/>
            </a:pPr>
            <a:r>
              <a:rPr lang="en" sz="1400" dirty="0">
                <a:solidFill>
                  <a:schemeClr val="dk1"/>
                </a:solidFill>
                <a:latin typeface="Arial"/>
                <a:ea typeface="Arial"/>
                <a:cs typeface="Arial"/>
                <a:sym typeface="Arial"/>
              </a:rPr>
              <a:t>1.	A lot? How much of the risk does the PM/COR/CO want to take on vs Placing the risk of performance on the Contractor.</a:t>
            </a:r>
            <a:endParaRPr sz="1400" dirty="0">
              <a:solidFill>
                <a:schemeClr val="dk1"/>
              </a:solidFill>
              <a:latin typeface="Arial"/>
              <a:ea typeface="Arial"/>
              <a:cs typeface="Arial"/>
              <a:sym typeface="Arial"/>
            </a:endParaRPr>
          </a:p>
          <a:p>
            <a:pPr marL="958214" marR="80645" lvl="0" indent="-342899" algn="l" rtl="0">
              <a:lnSpc>
                <a:spcPct val="100000"/>
              </a:lnSpc>
              <a:spcBef>
                <a:spcPts val="0"/>
              </a:spcBef>
              <a:spcAft>
                <a:spcPts val="0"/>
              </a:spcAft>
              <a:buNone/>
            </a:pPr>
            <a:endParaRPr sz="700" dirty="0">
              <a:solidFill>
                <a:schemeClr val="dk1"/>
              </a:solidFill>
            </a:endParaRPr>
          </a:p>
          <a:p>
            <a:pPr marL="131445" marR="0" lvl="0" indent="0" algn="l" rtl="0">
              <a:lnSpc>
                <a:spcPct val="113750"/>
              </a:lnSpc>
              <a:spcBef>
                <a:spcPts val="0"/>
              </a:spcBef>
              <a:spcAft>
                <a:spcPts val="0"/>
              </a:spcAft>
              <a:buNone/>
            </a:pPr>
            <a:r>
              <a:rPr lang="en" dirty="0">
                <a:solidFill>
                  <a:schemeClr val="lt1"/>
                </a:solidFill>
              </a:rPr>
              <a:t>(potentially) </a:t>
            </a:r>
            <a:r>
              <a:rPr lang="en" dirty="0">
                <a:solidFill>
                  <a:schemeClr val="lt1"/>
                </a:solidFill>
                <a:latin typeface="Arial"/>
                <a:ea typeface="Arial"/>
                <a:cs typeface="Arial"/>
                <a:sym typeface="Arial"/>
              </a:rPr>
              <a:t>Use a SOW when you</a:t>
            </a:r>
            <a:endParaRPr dirty="0">
              <a:solidFill>
                <a:schemeClr val="lt1"/>
              </a:solidFill>
              <a:latin typeface="Arial"/>
              <a:ea typeface="Arial"/>
              <a:cs typeface="Arial"/>
              <a:sym typeface="Arial"/>
            </a:endParaRPr>
          </a:p>
          <a:p>
            <a:pPr marL="932180" marR="0" lvl="1" indent="-304799" algn="l" rtl="0">
              <a:lnSpc>
                <a:spcPct val="121666"/>
              </a:lnSpc>
              <a:spcBef>
                <a:spcPts val="0"/>
              </a:spcBef>
              <a:spcAft>
                <a:spcPts val="0"/>
              </a:spcAft>
              <a:buClr>
                <a:schemeClr val="lt1"/>
              </a:buClr>
              <a:buSzPts val="1200"/>
              <a:buFont typeface="Arial"/>
              <a:buAutoNum type="arabicPeriod"/>
            </a:pPr>
            <a:r>
              <a:rPr lang="en" sz="1000" b="0" i="0" u="none" strike="noStrike" cap="none" dirty="0">
                <a:solidFill>
                  <a:schemeClr val="lt1"/>
                </a:solidFill>
                <a:latin typeface="Arial"/>
                <a:ea typeface="Arial"/>
                <a:cs typeface="Arial"/>
                <a:sym typeface="Arial"/>
              </a:rPr>
              <a:t>Know every technical detail of your requirement,</a:t>
            </a:r>
            <a:endParaRPr sz="1000" b="0" i="0" u="none" strike="noStrike" cap="none" dirty="0">
              <a:solidFill>
                <a:schemeClr val="lt1"/>
              </a:solidFill>
              <a:latin typeface="Arial"/>
              <a:ea typeface="Arial"/>
              <a:cs typeface="Arial"/>
              <a:sym typeface="Arial"/>
            </a:endParaRPr>
          </a:p>
          <a:p>
            <a:pPr marL="932180" marR="0" lvl="1" indent="-304799" algn="l" rtl="0">
              <a:lnSpc>
                <a:spcPct val="120000"/>
              </a:lnSpc>
              <a:spcBef>
                <a:spcPts val="0"/>
              </a:spcBef>
              <a:spcAft>
                <a:spcPts val="0"/>
              </a:spcAft>
              <a:buClr>
                <a:schemeClr val="lt1"/>
              </a:buClr>
              <a:buSzPts val="1200"/>
              <a:buFont typeface="Arial"/>
              <a:buAutoNum type="arabicPeriod"/>
            </a:pPr>
            <a:r>
              <a:rPr lang="en" sz="1000" b="0" i="0" u="none" strike="noStrike" cap="none" dirty="0">
                <a:solidFill>
                  <a:schemeClr val="lt1"/>
                </a:solidFill>
                <a:latin typeface="Arial"/>
                <a:ea typeface="Arial"/>
                <a:cs typeface="Arial"/>
                <a:sym typeface="Arial"/>
              </a:rPr>
              <a:t>“How” the work must be done is </a:t>
            </a:r>
            <a:r>
              <a:rPr lang="en" sz="1000" b="0" i="0" u="sng" strike="noStrike" cap="none" dirty="0">
                <a:solidFill>
                  <a:schemeClr val="lt1"/>
                </a:solidFill>
                <a:latin typeface="Arial"/>
                <a:ea typeface="Arial"/>
                <a:cs typeface="Arial"/>
                <a:sym typeface="Arial"/>
              </a:rPr>
              <a:t>essential</a:t>
            </a:r>
            <a:r>
              <a:rPr lang="en" sz="1000" b="0" i="0" u="none" strike="noStrike" cap="none" dirty="0">
                <a:solidFill>
                  <a:schemeClr val="lt1"/>
                </a:solidFill>
                <a:latin typeface="Arial"/>
                <a:ea typeface="Arial"/>
                <a:cs typeface="Arial"/>
                <a:sym typeface="Arial"/>
              </a:rPr>
              <a:t> to successful performance </a:t>
            </a:r>
            <a:r>
              <a:rPr lang="en" sz="1000" b="1" i="0" u="none" strike="noStrike" cap="none" dirty="0">
                <a:solidFill>
                  <a:schemeClr val="lt1"/>
                </a:solidFill>
                <a:latin typeface="Arial"/>
                <a:ea typeface="Arial"/>
                <a:cs typeface="Arial"/>
                <a:sym typeface="Arial"/>
              </a:rPr>
              <a:t>and</a:t>
            </a:r>
            <a:endParaRPr sz="1000" b="0" i="0" u="none" strike="noStrike" cap="none" dirty="0">
              <a:solidFill>
                <a:schemeClr val="lt1"/>
              </a:solidFill>
              <a:latin typeface="Arial"/>
              <a:ea typeface="Arial"/>
              <a:cs typeface="Arial"/>
              <a:sym typeface="Arial"/>
            </a:endParaRPr>
          </a:p>
          <a:p>
            <a:pPr marL="932180" marR="0" lvl="1" indent="-304799" algn="l" rtl="0">
              <a:lnSpc>
                <a:spcPct val="130000"/>
              </a:lnSpc>
              <a:spcBef>
                <a:spcPts val="0"/>
              </a:spcBef>
              <a:spcAft>
                <a:spcPts val="0"/>
              </a:spcAft>
              <a:buClr>
                <a:schemeClr val="lt1"/>
              </a:buClr>
              <a:buSzPts val="1200"/>
              <a:buFont typeface="Arial"/>
              <a:buAutoNum type="arabicPeriod"/>
            </a:pPr>
            <a:r>
              <a:rPr lang="en" sz="1000" b="0" i="0" u="none" strike="noStrike" cap="none" dirty="0">
                <a:solidFill>
                  <a:schemeClr val="lt1"/>
                </a:solidFill>
                <a:latin typeface="Arial"/>
                <a:ea typeface="Arial"/>
                <a:cs typeface="Arial"/>
                <a:sym typeface="Arial"/>
              </a:rPr>
              <a:t>Willing to assume the risk of project failure if you are wrong.</a:t>
            </a:r>
            <a:endParaRPr sz="1000" b="0" i="0" u="none" strike="noStrike" cap="none" dirty="0">
              <a:solidFill>
                <a:schemeClr val="lt1"/>
              </a:solidFill>
              <a:latin typeface="Arial"/>
              <a:ea typeface="Arial"/>
              <a:cs typeface="Arial"/>
              <a:sym typeface="Arial"/>
            </a:endParaRPr>
          </a:p>
          <a:p>
            <a:pPr marL="457200" marR="0" lvl="1" indent="0" algn="l" rtl="0">
              <a:lnSpc>
                <a:spcPct val="100000"/>
              </a:lnSpc>
              <a:spcBef>
                <a:spcPts val="15"/>
              </a:spcBef>
              <a:spcAft>
                <a:spcPts val="0"/>
              </a:spcAft>
              <a:buClr>
                <a:schemeClr val="dk1"/>
              </a:buClr>
              <a:buSzPts val="1200"/>
              <a:buFont typeface="Arial"/>
              <a:buNone/>
            </a:pPr>
            <a:endParaRPr sz="800" b="0" i="0" u="none" strike="noStrike" cap="none" dirty="0">
              <a:solidFill>
                <a:schemeClr val="lt1"/>
              </a:solidFill>
              <a:latin typeface="Arial"/>
              <a:ea typeface="Arial"/>
              <a:cs typeface="Arial"/>
              <a:sym typeface="Arial"/>
            </a:endParaRPr>
          </a:p>
          <a:p>
            <a:pPr marL="131445" marR="0" lvl="0" indent="0" algn="l" rtl="0">
              <a:lnSpc>
                <a:spcPct val="113750"/>
              </a:lnSpc>
              <a:spcBef>
                <a:spcPts val="0"/>
              </a:spcBef>
              <a:spcAft>
                <a:spcPts val="0"/>
              </a:spcAft>
              <a:buNone/>
            </a:pPr>
            <a:r>
              <a:rPr lang="en" dirty="0">
                <a:solidFill>
                  <a:schemeClr val="lt1"/>
                </a:solidFill>
                <a:latin typeface="Arial"/>
                <a:ea typeface="Arial"/>
                <a:cs typeface="Arial"/>
                <a:sym typeface="Arial"/>
              </a:rPr>
              <a:t>Use a PWS when you</a:t>
            </a:r>
            <a:endParaRPr dirty="0">
              <a:solidFill>
                <a:schemeClr val="lt1"/>
              </a:solidFill>
              <a:latin typeface="Arial"/>
              <a:ea typeface="Arial"/>
              <a:cs typeface="Arial"/>
              <a:sym typeface="Arial"/>
            </a:endParaRPr>
          </a:p>
          <a:p>
            <a:pPr marL="932180" marR="0" lvl="1" indent="-304799" algn="l" rtl="0">
              <a:lnSpc>
                <a:spcPct val="121666"/>
              </a:lnSpc>
              <a:spcBef>
                <a:spcPts val="0"/>
              </a:spcBef>
              <a:spcAft>
                <a:spcPts val="0"/>
              </a:spcAft>
              <a:buClr>
                <a:schemeClr val="lt1"/>
              </a:buClr>
              <a:buSzPts val="1200"/>
              <a:buFont typeface="Arial"/>
              <a:buAutoNum type="arabicPeriod"/>
            </a:pPr>
            <a:r>
              <a:rPr lang="en" sz="1000" b="0" i="0" u="none" strike="noStrike" cap="none" dirty="0">
                <a:solidFill>
                  <a:schemeClr val="lt1"/>
                </a:solidFill>
                <a:latin typeface="Arial"/>
                <a:ea typeface="Arial"/>
                <a:cs typeface="Arial"/>
                <a:sym typeface="Arial"/>
              </a:rPr>
              <a:t>Do a performance based acquisition</a:t>
            </a:r>
            <a:endParaRPr sz="1000" b="0" i="0" u="none" strike="noStrike" cap="none" dirty="0">
              <a:solidFill>
                <a:schemeClr val="lt1"/>
              </a:solidFill>
              <a:latin typeface="Arial"/>
              <a:ea typeface="Arial"/>
              <a:cs typeface="Arial"/>
              <a:sym typeface="Arial"/>
            </a:endParaRPr>
          </a:p>
          <a:p>
            <a:pPr marL="932180" marR="0" lvl="1" indent="-304799" algn="l" rtl="0">
              <a:lnSpc>
                <a:spcPct val="120000"/>
              </a:lnSpc>
              <a:spcBef>
                <a:spcPts val="0"/>
              </a:spcBef>
              <a:spcAft>
                <a:spcPts val="0"/>
              </a:spcAft>
              <a:buClr>
                <a:schemeClr val="lt1"/>
              </a:buClr>
              <a:buSzPts val="1200"/>
              <a:buFont typeface="Arial"/>
              <a:buAutoNum type="arabicPeriod"/>
            </a:pPr>
            <a:r>
              <a:rPr lang="en" sz="1000" b="0" i="0" u="none" strike="noStrike" cap="none" dirty="0">
                <a:solidFill>
                  <a:schemeClr val="lt1"/>
                </a:solidFill>
                <a:latin typeface="Arial"/>
                <a:ea typeface="Arial"/>
                <a:cs typeface="Arial"/>
                <a:sym typeface="Arial"/>
              </a:rPr>
              <a:t>Have specific measures/standards necessary for successful performance </a:t>
            </a:r>
            <a:r>
              <a:rPr lang="en" sz="1000" b="1" i="0" u="none" strike="noStrike" cap="none" dirty="0">
                <a:solidFill>
                  <a:schemeClr val="lt1"/>
                </a:solidFill>
                <a:latin typeface="Arial"/>
                <a:ea typeface="Arial"/>
                <a:cs typeface="Arial"/>
                <a:sym typeface="Arial"/>
              </a:rPr>
              <a:t>and</a:t>
            </a:r>
            <a:endParaRPr sz="1000" b="0" i="0" u="none" strike="noStrike" cap="none" dirty="0">
              <a:solidFill>
                <a:schemeClr val="lt1"/>
              </a:solidFill>
              <a:latin typeface="Arial"/>
              <a:ea typeface="Arial"/>
              <a:cs typeface="Arial"/>
              <a:sym typeface="Arial"/>
            </a:endParaRPr>
          </a:p>
          <a:p>
            <a:pPr marL="932180" marR="0" lvl="1" indent="-304799" algn="l" rtl="0">
              <a:lnSpc>
                <a:spcPct val="130000"/>
              </a:lnSpc>
              <a:spcBef>
                <a:spcPts val="0"/>
              </a:spcBef>
              <a:spcAft>
                <a:spcPts val="0"/>
              </a:spcAft>
              <a:buClr>
                <a:schemeClr val="lt1"/>
              </a:buClr>
              <a:buSzPts val="1200"/>
              <a:buFont typeface="Arial"/>
              <a:buAutoNum type="arabicPeriod"/>
            </a:pPr>
            <a:r>
              <a:rPr lang="en" sz="1000" b="0" i="0" u="none" strike="noStrike" cap="none" dirty="0">
                <a:solidFill>
                  <a:schemeClr val="lt1"/>
                </a:solidFill>
                <a:latin typeface="Arial"/>
                <a:ea typeface="Arial"/>
                <a:cs typeface="Arial"/>
                <a:sym typeface="Arial"/>
              </a:rPr>
              <a:t>Have some guidelines or specific tasks that must be performed</a:t>
            </a:r>
            <a:endParaRPr sz="1000" b="0" i="0" u="none" strike="noStrike" cap="none" dirty="0">
              <a:solidFill>
                <a:schemeClr val="lt1"/>
              </a:solidFill>
              <a:latin typeface="Arial"/>
              <a:ea typeface="Arial"/>
              <a:cs typeface="Arial"/>
              <a:sym typeface="Arial"/>
            </a:endParaRPr>
          </a:p>
          <a:p>
            <a:pPr marL="457200" marR="0" lvl="1" indent="0" algn="l" rtl="0">
              <a:lnSpc>
                <a:spcPct val="100000"/>
              </a:lnSpc>
              <a:spcBef>
                <a:spcPts val="15"/>
              </a:spcBef>
              <a:spcAft>
                <a:spcPts val="0"/>
              </a:spcAft>
              <a:buClr>
                <a:schemeClr val="dk1"/>
              </a:buClr>
              <a:buSzPts val="1200"/>
              <a:buFont typeface="Arial"/>
              <a:buNone/>
            </a:pPr>
            <a:endParaRPr sz="800" b="0" i="0" u="none" strike="noStrike" cap="none" dirty="0">
              <a:solidFill>
                <a:schemeClr val="lt1"/>
              </a:solidFill>
              <a:latin typeface="Arial"/>
              <a:ea typeface="Arial"/>
              <a:cs typeface="Arial"/>
              <a:sym typeface="Arial"/>
            </a:endParaRPr>
          </a:p>
          <a:p>
            <a:pPr marL="131445" marR="0" lvl="0" indent="0" algn="l" rtl="0">
              <a:lnSpc>
                <a:spcPct val="113750"/>
              </a:lnSpc>
              <a:spcBef>
                <a:spcPts val="0"/>
              </a:spcBef>
              <a:spcAft>
                <a:spcPts val="0"/>
              </a:spcAft>
              <a:buNone/>
            </a:pPr>
            <a:r>
              <a:rPr lang="en" dirty="0">
                <a:solidFill>
                  <a:schemeClr val="lt1"/>
                </a:solidFill>
                <a:latin typeface="Arial"/>
                <a:ea typeface="Arial"/>
                <a:cs typeface="Arial"/>
                <a:sym typeface="Arial"/>
              </a:rPr>
              <a:t>Use a SOO when you</a:t>
            </a:r>
            <a:endParaRPr dirty="0">
              <a:solidFill>
                <a:schemeClr val="lt1"/>
              </a:solidFill>
              <a:latin typeface="Arial"/>
              <a:ea typeface="Arial"/>
              <a:cs typeface="Arial"/>
              <a:sym typeface="Arial"/>
            </a:endParaRPr>
          </a:p>
          <a:p>
            <a:pPr marL="932180" marR="0" lvl="1" indent="-292100" algn="l" rtl="0">
              <a:lnSpc>
                <a:spcPct val="121666"/>
              </a:lnSpc>
              <a:spcBef>
                <a:spcPts val="0"/>
              </a:spcBef>
              <a:spcAft>
                <a:spcPts val="0"/>
              </a:spcAft>
              <a:buClr>
                <a:schemeClr val="lt1"/>
              </a:buClr>
              <a:buSzPts val="1000"/>
              <a:buFont typeface="Arial"/>
              <a:buAutoNum type="arabicPeriod"/>
            </a:pPr>
            <a:r>
              <a:rPr lang="en" sz="1000" b="0" i="0" u="none" strike="noStrike" cap="none" dirty="0">
                <a:solidFill>
                  <a:schemeClr val="lt1"/>
                </a:solidFill>
                <a:latin typeface="Arial"/>
                <a:ea typeface="Arial"/>
                <a:cs typeface="Arial"/>
                <a:sym typeface="Arial"/>
              </a:rPr>
              <a:t>Have a niche requirement and but have clear HLOs</a:t>
            </a:r>
            <a:endParaRPr sz="1000" b="0" i="0" u="none" strike="noStrike" cap="none" dirty="0">
              <a:solidFill>
                <a:schemeClr val="lt1"/>
              </a:solidFill>
              <a:latin typeface="Arial"/>
              <a:ea typeface="Arial"/>
              <a:cs typeface="Arial"/>
              <a:sym typeface="Arial"/>
            </a:endParaRPr>
          </a:p>
          <a:p>
            <a:pPr marL="932180" marR="0" lvl="1" indent="-292100" algn="l" rtl="0">
              <a:lnSpc>
                <a:spcPct val="120000"/>
              </a:lnSpc>
              <a:spcBef>
                <a:spcPts val="0"/>
              </a:spcBef>
              <a:spcAft>
                <a:spcPts val="0"/>
              </a:spcAft>
              <a:buClr>
                <a:schemeClr val="lt1"/>
              </a:buClr>
              <a:buSzPts val="1000"/>
              <a:buFont typeface="Arial"/>
              <a:buAutoNum type="arabicPeriod"/>
            </a:pPr>
            <a:r>
              <a:rPr lang="en" sz="1000" b="0" i="0" u="none" strike="noStrike" cap="none" dirty="0">
                <a:solidFill>
                  <a:schemeClr val="lt1"/>
                </a:solidFill>
                <a:latin typeface="Arial"/>
                <a:ea typeface="Arial"/>
                <a:cs typeface="Arial"/>
                <a:sym typeface="Arial"/>
              </a:rPr>
              <a:t>Know very little about technical inputs required for successful performance but have clear HLOs</a:t>
            </a:r>
            <a:endParaRPr sz="1000" b="0" i="0" u="none" strike="noStrike" cap="none" dirty="0">
              <a:solidFill>
                <a:schemeClr val="lt1"/>
              </a:solidFill>
              <a:latin typeface="Arial"/>
              <a:ea typeface="Arial"/>
              <a:cs typeface="Arial"/>
              <a:sym typeface="Arial"/>
            </a:endParaRPr>
          </a:p>
          <a:p>
            <a:pPr marL="932180" marR="0" lvl="1" indent="-292100" algn="l" rtl="0">
              <a:lnSpc>
                <a:spcPct val="120000"/>
              </a:lnSpc>
              <a:spcBef>
                <a:spcPts val="0"/>
              </a:spcBef>
              <a:spcAft>
                <a:spcPts val="0"/>
              </a:spcAft>
              <a:buClr>
                <a:schemeClr val="lt1"/>
              </a:buClr>
              <a:buSzPts val="1000"/>
              <a:buFont typeface="Arial"/>
              <a:buAutoNum type="arabicPeriod"/>
            </a:pPr>
            <a:r>
              <a:rPr lang="en" sz="1000" b="0" i="0" u="none" strike="noStrike" cap="none" dirty="0">
                <a:solidFill>
                  <a:schemeClr val="lt1"/>
                </a:solidFill>
                <a:latin typeface="Arial"/>
                <a:ea typeface="Arial"/>
                <a:cs typeface="Arial"/>
                <a:sym typeface="Arial"/>
              </a:rPr>
              <a:t>Don’t have the time, capacity, or in-house knowledge to develop a PWS and QASP</a:t>
            </a:r>
            <a:endParaRPr sz="1000" dirty="0"/>
          </a:p>
          <a:p>
            <a:pPr marL="932180" marR="0" lvl="1" indent="-292100" algn="l" rtl="0">
              <a:lnSpc>
                <a:spcPct val="130000"/>
              </a:lnSpc>
              <a:spcBef>
                <a:spcPts val="0"/>
              </a:spcBef>
              <a:spcAft>
                <a:spcPts val="0"/>
              </a:spcAft>
              <a:buClr>
                <a:schemeClr val="lt1"/>
              </a:buClr>
              <a:buSzPts val="1000"/>
              <a:buFont typeface="Arial"/>
              <a:buAutoNum type="arabicPeriod"/>
            </a:pPr>
            <a:r>
              <a:rPr lang="en" sz="1000" b="0" i="0" u="none" strike="noStrike" cap="none" dirty="0">
                <a:solidFill>
                  <a:schemeClr val="lt1"/>
                </a:solidFill>
                <a:latin typeface="Arial"/>
                <a:ea typeface="Arial"/>
                <a:cs typeface="Arial"/>
                <a:sym typeface="Arial"/>
              </a:rPr>
              <a:t>Want to give industry the most flexibility to develop the solution</a:t>
            </a:r>
            <a:endParaRPr sz="1000" b="0" i="0" u="none" strike="noStrike" cap="none" dirty="0">
              <a:solidFill>
                <a:schemeClr val="lt1"/>
              </a:solidFill>
              <a:latin typeface="Arial"/>
              <a:ea typeface="Arial"/>
              <a:cs typeface="Arial"/>
              <a:sym typeface="Arial"/>
            </a:endParaRPr>
          </a:p>
        </p:txBody>
      </p:sp>
      <p:sp>
        <p:nvSpPr>
          <p:cNvPr id="436" name="Google Shape;436;p60"/>
          <p:cNvSpPr txBox="1">
            <a:spLocks noGrp="1"/>
          </p:cNvSpPr>
          <p:nvPr>
            <p:ph type="sldNum" idx="12"/>
          </p:nvPr>
        </p:nvSpPr>
        <p:spPr>
          <a:xfrm>
            <a:off x="8534400" y="4800004"/>
            <a:ext cx="433468" cy="133946"/>
          </a:xfrm>
          <a:prstGeom prst="rect">
            <a:avLst/>
          </a:prstGeom>
          <a:noFill/>
          <a:ln>
            <a:noFill/>
          </a:ln>
        </p:spPr>
        <p:txBody>
          <a:bodyPr spcFirstLastPara="1" wrap="square" lIns="0" tIns="0" rIns="0" bIns="0" anchor="t" anchorCtr="0">
            <a:normAutofit fontScale="92500"/>
          </a:bodyPr>
          <a:lstStyle/>
          <a:p>
            <a:pPr marL="38100" lvl="0" indent="0" algn="l"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1"/>
        <p:cNvGrpSpPr/>
        <p:nvPr/>
      </p:nvGrpSpPr>
      <p:grpSpPr>
        <a:xfrm>
          <a:off x="0" y="0"/>
          <a:ext cx="0" cy="0"/>
          <a:chOff x="0" y="0"/>
          <a:chExt cx="0" cy="0"/>
        </a:xfrm>
      </p:grpSpPr>
      <p:sp>
        <p:nvSpPr>
          <p:cNvPr id="444" name="Google Shape;444;p61"/>
          <p:cNvSpPr txBox="1">
            <a:spLocks noGrp="1"/>
          </p:cNvSpPr>
          <p:nvPr>
            <p:ph type="title"/>
          </p:nvPr>
        </p:nvSpPr>
        <p:spPr>
          <a:xfrm>
            <a:off x="76200" y="57150"/>
            <a:ext cx="6503670" cy="566822"/>
          </a:xfrm>
          <a:prstGeom prst="rect">
            <a:avLst/>
          </a:prstGeom>
          <a:noFill/>
          <a:ln>
            <a:noFill/>
          </a:ln>
        </p:spPr>
        <p:txBody>
          <a:bodyPr spcFirstLastPara="1" wrap="square" lIns="0" tIns="12700" rIns="0" bIns="0" anchor="t" anchorCtr="0">
            <a:normAutofit/>
          </a:bodyPr>
          <a:lstStyle/>
          <a:p>
            <a:pPr marL="12700" lvl="0" indent="0" algn="l" rtl="0">
              <a:lnSpc>
                <a:spcPct val="100000"/>
              </a:lnSpc>
              <a:spcBef>
                <a:spcPts val="0"/>
              </a:spcBef>
              <a:spcAft>
                <a:spcPts val="0"/>
              </a:spcAft>
              <a:buNone/>
            </a:pPr>
            <a:r>
              <a:rPr lang="en" sz="3600"/>
              <a:t>Which to Use &amp; When to use?</a:t>
            </a:r>
            <a:endParaRPr sz="3600"/>
          </a:p>
        </p:txBody>
      </p:sp>
      <p:sp>
        <p:nvSpPr>
          <p:cNvPr id="446" name="Google Shape;446;p61"/>
          <p:cNvSpPr txBox="1"/>
          <p:nvPr/>
        </p:nvSpPr>
        <p:spPr>
          <a:xfrm>
            <a:off x="152400" y="666750"/>
            <a:ext cx="2667000" cy="382156"/>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2400" b="1">
                <a:solidFill>
                  <a:srgbClr val="0579BC"/>
                </a:solidFill>
                <a:latin typeface="Arial"/>
                <a:ea typeface="Arial"/>
                <a:cs typeface="Arial"/>
                <a:sym typeface="Arial"/>
              </a:rPr>
              <a:t>It depends….</a:t>
            </a:r>
            <a:endParaRPr sz="2400" b="1">
              <a:solidFill>
                <a:schemeClr val="dk1"/>
              </a:solidFill>
              <a:latin typeface="Arial"/>
              <a:ea typeface="Arial"/>
              <a:cs typeface="Arial"/>
              <a:sym typeface="Arial"/>
            </a:endParaRPr>
          </a:p>
        </p:txBody>
      </p:sp>
      <p:sp>
        <p:nvSpPr>
          <p:cNvPr id="442" name="Google Shape;442;p61">
            <a:extLst>
              <a:ext uri="{C183D7F6-B498-43B3-948B-1728B52AA6E4}">
                <adec:decorative xmlns:adec="http://schemas.microsoft.com/office/drawing/2017/decorative" val="1"/>
              </a:ext>
            </a:extLst>
          </p:cNvPr>
          <p:cNvSpPr/>
          <p:nvPr/>
        </p:nvSpPr>
        <p:spPr>
          <a:xfrm>
            <a:off x="-554020" y="3850966"/>
            <a:ext cx="9240820" cy="1006784"/>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3" name="Google Shape;443;p61">
            <a:extLst>
              <a:ext uri="{C183D7F6-B498-43B3-948B-1728B52AA6E4}">
                <adec:decorative xmlns:adec="http://schemas.microsoft.com/office/drawing/2017/decorative" val="1"/>
              </a:ext>
            </a:extLst>
          </p:cNvPr>
          <p:cNvSpPr/>
          <p:nvPr/>
        </p:nvSpPr>
        <p:spPr>
          <a:xfrm>
            <a:off x="-554020" y="1125106"/>
            <a:ext cx="9240820" cy="2589644"/>
          </a:xfrm>
          <a:prstGeom prst="roundRect">
            <a:avLst>
              <a:gd name="adj" fmla="val 5665"/>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7" name="Google Shape;447;p61"/>
          <p:cNvSpPr txBox="1">
            <a:spLocks noGrp="1"/>
          </p:cNvSpPr>
          <p:nvPr>
            <p:ph type="body" idx="1"/>
          </p:nvPr>
        </p:nvSpPr>
        <p:spPr>
          <a:xfrm>
            <a:off x="152400" y="1200150"/>
            <a:ext cx="8458200" cy="3620863"/>
          </a:xfrm>
          <a:prstGeom prst="rect">
            <a:avLst/>
          </a:prstGeom>
          <a:noFill/>
          <a:ln>
            <a:noFill/>
          </a:ln>
        </p:spPr>
        <p:txBody>
          <a:bodyPr spcFirstLastPara="1" wrap="square" lIns="0" tIns="12050" rIns="0" bIns="0" anchor="t" anchorCtr="0">
            <a:normAutofit fontScale="77500" lnSpcReduction="20000"/>
          </a:bodyPr>
          <a:lstStyle/>
          <a:p>
            <a:pPr marL="386715" lvl="0" indent="-308610" algn="l" rtl="0">
              <a:lnSpc>
                <a:spcPct val="100000"/>
              </a:lnSpc>
              <a:spcBef>
                <a:spcPts val="0"/>
              </a:spcBef>
              <a:spcAft>
                <a:spcPts val="0"/>
              </a:spcAft>
              <a:buClr>
                <a:schemeClr val="lt1"/>
              </a:buClr>
              <a:buSzPct val="112500"/>
              <a:buFont typeface="Arial"/>
              <a:buChar char="●"/>
            </a:pPr>
            <a:r>
              <a:rPr lang="en">
                <a:solidFill>
                  <a:schemeClr val="lt1"/>
                </a:solidFill>
              </a:rPr>
              <a:t>If it is a follow-on, is it running smoothly?</a:t>
            </a:r>
            <a:endParaRPr/>
          </a:p>
          <a:p>
            <a:pPr marL="843914" lvl="1" indent="-277494" algn="l" rtl="0">
              <a:lnSpc>
                <a:spcPct val="100000"/>
              </a:lnSpc>
              <a:spcBef>
                <a:spcPts val="5"/>
              </a:spcBef>
              <a:spcAft>
                <a:spcPts val="0"/>
              </a:spcAft>
              <a:buClr>
                <a:schemeClr val="lt1"/>
              </a:buClr>
              <a:buSzPct val="119443"/>
              <a:buFont typeface="Arial"/>
              <a:buChar char="○"/>
            </a:pPr>
            <a:r>
              <a:rPr lang="en" sz="1200">
                <a:solidFill>
                  <a:schemeClr val="lt1"/>
                </a:solidFill>
                <a:latin typeface="Arial"/>
                <a:ea typeface="Arial"/>
                <a:cs typeface="Arial"/>
                <a:sym typeface="Arial"/>
              </a:rPr>
              <a:t>What makes it successful ? What issues exist and lessons learned?</a:t>
            </a:r>
            <a:endParaRPr sz="1200">
              <a:solidFill>
                <a:schemeClr val="lt1"/>
              </a:solidFill>
              <a:latin typeface="Arial"/>
              <a:ea typeface="Arial"/>
              <a:cs typeface="Arial"/>
              <a:sym typeface="Arial"/>
            </a:endParaRPr>
          </a:p>
          <a:p>
            <a:pPr marL="843914" marR="5080" lvl="1" indent="-277494" algn="l" rtl="0">
              <a:lnSpc>
                <a:spcPct val="100000"/>
              </a:lnSpc>
              <a:spcBef>
                <a:spcPts val="1200"/>
              </a:spcBef>
              <a:spcAft>
                <a:spcPts val="0"/>
              </a:spcAft>
              <a:buClr>
                <a:schemeClr val="lt1"/>
              </a:buClr>
              <a:buSzPct val="119443"/>
              <a:buFont typeface="Arial"/>
              <a:buChar char="○"/>
            </a:pPr>
            <a:r>
              <a:rPr lang="en" sz="1200">
                <a:solidFill>
                  <a:schemeClr val="lt1"/>
                </a:solidFill>
                <a:latin typeface="Arial"/>
                <a:ea typeface="Arial"/>
                <a:cs typeface="Arial"/>
                <a:sym typeface="Arial"/>
              </a:rPr>
              <a:t>If unsuccessful? Which method was used? Would a different document significantly address the  failures?</a:t>
            </a:r>
            <a:endParaRPr sz="1200">
              <a:solidFill>
                <a:schemeClr val="lt1"/>
              </a:solidFill>
              <a:latin typeface="Arial"/>
              <a:ea typeface="Arial"/>
              <a:cs typeface="Arial"/>
              <a:sym typeface="Arial"/>
            </a:endParaRPr>
          </a:p>
          <a:p>
            <a:pPr marL="843914" lvl="1" indent="-277494" algn="l" rtl="0">
              <a:lnSpc>
                <a:spcPct val="100000"/>
              </a:lnSpc>
              <a:spcBef>
                <a:spcPts val="1200"/>
              </a:spcBef>
              <a:spcAft>
                <a:spcPts val="0"/>
              </a:spcAft>
              <a:buClr>
                <a:schemeClr val="lt1"/>
              </a:buClr>
              <a:buSzPct val="119443"/>
              <a:buFont typeface="Arial"/>
              <a:buChar char="○"/>
            </a:pPr>
            <a:r>
              <a:rPr lang="en" sz="1200">
                <a:solidFill>
                  <a:schemeClr val="lt1"/>
                </a:solidFill>
                <a:latin typeface="Arial"/>
                <a:ea typeface="Arial"/>
                <a:cs typeface="Arial"/>
                <a:sym typeface="Arial"/>
              </a:rPr>
              <a:t>You do not have to use the same method that was previously used.</a:t>
            </a:r>
            <a:endParaRPr sz="1200">
              <a:solidFill>
                <a:schemeClr val="lt1"/>
              </a:solidFill>
              <a:latin typeface="Arial"/>
              <a:ea typeface="Arial"/>
              <a:cs typeface="Arial"/>
              <a:sym typeface="Arial"/>
            </a:endParaRPr>
          </a:p>
          <a:p>
            <a:pPr marL="843914" lvl="1" indent="-277494" algn="l" rtl="0">
              <a:lnSpc>
                <a:spcPct val="100000"/>
              </a:lnSpc>
              <a:spcBef>
                <a:spcPts val="1200"/>
              </a:spcBef>
              <a:spcAft>
                <a:spcPts val="0"/>
              </a:spcAft>
              <a:buClr>
                <a:schemeClr val="lt1"/>
              </a:buClr>
              <a:buSzPct val="119443"/>
              <a:buFont typeface="Arial"/>
              <a:buChar char="○"/>
            </a:pPr>
            <a:r>
              <a:rPr lang="en" sz="1200">
                <a:solidFill>
                  <a:schemeClr val="lt1"/>
                </a:solidFill>
                <a:latin typeface="Arial"/>
                <a:ea typeface="Arial"/>
                <a:cs typeface="Arial"/>
                <a:sym typeface="Arial"/>
              </a:rPr>
              <a:t>Use a PWS that also includes HLOs</a:t>
            </a:r>
            <a:endParaRPr sz="1200">
              <a:solidFill>
                <a:schemeClr val="lt1"/>
              </a:solidFill>
              <a:latin typeface="Arial"/>
              <a:ea typeface="Arial"/>
              <a:cs typeface="Arial"/>
              <a:sym typeface="Arial"/>
            </a:endParaRPr>
          </a:p>
          <a:p>
            <a:pPr marL="1301115" marR="422275" lvl="2" indent="-277494" algn="l" rtl="0">
              <a:lnSpc>
                <a:spcPct val="100000"/>
              </a:lnSpc>
              <a:spcBef>
                <a:spcPts val="1200"/>
              </a:spcBef>
              <a:spcAft>
                <a:spcPts val="0"/>
              </a:spcAft>
              <a:buClr>
                <a:schemeClr val="lt1"/>
              </a:buClr>
              <a:buSzPct val="119443"/>
              <a:buFont typeface="Arial"/>
              <a:buChar char="■"/>
            </a:pPr>
            <a:r>
              <a:rPr lang="en" sz="1200">
                <a:solidFill>
                  <a:schemeClr val="lt1"/>
                </a:solidFill>
                <a:latin typeface="Arial"/>
                <a:ea typeface="Arial"/>
                <a:cs typeface="Arial"/>
                <a:sym typeface="Arial"/>
              </a:rPr>
              <a:t>Tell the story of the failures in the background section. Be honest about what failed  without pointing blame at the incumbent contractor.</a:t>
            </a:r>
            <a:endParaRPr sz="1200">
              <a:solidFill>
                <a:schemeClr val="lt1"/>
              </a:solidFill>
              <a:latin typeface="Arial"/>
              <a:ea typeface="Arial"/>
              <a:cs typeface="Arial"/>
              <a:sym typeface="Arial"/>
            </a:endParaRPr>
          </a:p>
          <a:p>
            <a:pPr marL="1301115" lvl="2" indent="-277494" algn="l" rtl="0">
              <a:lnSpc>
                <a:spcPct val="100000"/>
              </a:lnSpc>
              <a:spcBef>
                <a:spcPts val="1200"/>
              </a:spcBef>
              <a:spcAft>
                <a:spcPts val="0"/>
              </a:spcAft>
              <a:buClr>
                <a:schemeClr val="lt1"/>
              </a:buClr>
              <a:buSzPct val="119443"/>
              <a:buFont typeface="Arial"/>
              <a:buChar char="■"/>
            </a:pPr>
            <a:r>
              <a:rPr lang="en" sz="1200">
                <a:solidFill>
                  <a:schemeClr val="lt1"/>
                </a:solidFill>
                <a:latin typeface="Arial"/>
                <a:ea typeface="Arial"/>
                <a:cs typeface="Arial"/>
                <a:sym typeface="Arial"/>
              </a:rPr>
              <a:t>State what needs to be achieved in the Objectives Section</a:t>
            </a:r>
            <a:endParaRPr sz="1200">
              <a:solidFill>
                <a:schemeClr val="lt1"/>
              </a:solidFill>
              <a:latin typeface="Arial"/>
              <a:ea typeface="Arial"/>
              <a:cs typeface="Arial"/>
              <a:sym typeface="Arial"/>
            </a:endParaRPr>
          </a:p>
          <a:p>
            <a:pPr marL="1301115" lvl="2" indent="-277494" algn="l" rtl="0">
              <a:lnSpc>
                <a:spcPct val="100000"/>
              </a:lnSpc>
              <a:spcBef>
                <a:spcPts val="1200"/>
              </a:spcBef>
              <a:spcAft>
                <a:spcPts val="0"/>
              </a:spcAft>
              <a:buClr>
                <a:schemeClr val="lt1"/>
              </a:buClr>
              <a:buSzPct val="119443"/>
              <a:buFont typeface="Arial"/>
              <a:buChar char="■"/>
            </a:pPr>
            <a:r>
              <a:rPr lang="en" sz="1200">
                <a:solidFill>
                  <a:schemeClr val="lt1"/>
                </a:solidFill>
                <a:latin typeface="Arial"/>
                <a:ea typeface="Arial"/>
                <a:cs typeface="Arial"/>
                <a:sym typeface="Arial"/>
              </a:rPr>
              <a:t>State the performance standards that must be met</a:t>
            </a:r>
            <a:endParaRPr sz="1600"/>
          </a:p>
          <a:p>
            <a:pPr marL="1301115" lvl="2" indent="-277494" algn="l" rtl="0">
              <a:lnSpc>
                <a:spcPct val="100000"/>
              </a:lnSpc>
              <a:spcBef>
                <a:spcPts val="1200"/>
              </a:spcBef>
              <a:spcAft>
                <a:spcPts val="0"/>
              </a:spcAft>
              <a:buClr>
                <a:schemeClr val="lt1"/>
              </a:buClr>
              <a:buSzPct val="119443"/>
              <a:buFont typeface="Arial"/>
              <a:buChar char="■"/>
            </a:pPr>
            <a:r>
              <a:rPr lang="en" sz="1200">
                <a:solidFill>
                  <a:schemeClr val="lt1"/>
                </a:solidFill>
                <a:latin typeface="Arial"/>
                <a:ea typeface="Arial"/>
                <a:cs typeface="Arial"/>
                <a:sym typeface="Arial"/>
              </a:rPr>
              <a:t>Require a QCP and QASP/Service Level Agreement</a:t>
            </a:r>
            <a:endParaRPr sz="1200">
              <a:solidFill>
                <a:schemeClr val="lt1"/>
              </a:solidFill>
              <a:latin typeface="Arial"/>
              <a:ea typeface="Arial"/>
              <a:cs typeface="Arial"/>
              <a:sym typeface="Arial"/>
            </a:endParaRPr>
          </a:p>
          <a:p>
            <a:pPr marL="31115" lvl="2" indent="0" algn="l" rtl="0">
              <a:lnSpc>
                <a:spcPct val="100000"/>
              </a:lnSpc>
              <a:spcBef>
                <a:spcPts val="35"/>
              </a:spcBef>
              <a:spcAft>
                <a:spcPts val="0"/>
              </a:spcAft>
              <a:buSzPct val="256250"/>
              <a:buFont typeface="Arial"/>
              <a:buNone/>
            </a:pPr>
            <a:endParaRPr sz="800">
              <a:solidFill>
                <a:schemeClr val="lt1"/>
              </a:solidFill>
              <a:latin typeface="Arial"/>
              <a:ea typeface="Arial"/>
              <a:cs typeface="Arial"/>
              <a:sym typeface="Arial"/>
            </a:endParaRPr>
          </a:p>
          <a:p>
            <a:pPr marL="31115" lvl="2" indent="0" algn="l" rtl="0">
              <a:lnSpc>
                <a:spcPct val="100000"/>
              </a:lnSpc>
              <a:spcBef>
                <a:spcPts val="1200"/>
              </a:spcBef>
              <a:spcAft>
                <a:spcPts val="0"/>
              </a:spcAft>
              <a:buSzPct val="256250"/>
              <a:buFont typeface="Arial"/>
              <a:buNone/>
            </a:pPr>
            <a:endParaRPr sz="800">
              <a:solidFill>
                <a:schemeClr val="lt1"/>
              </a:solidFill>
              <a:latin typeface="Arial"/>
              <a:ea typeface="Arial"/>
              <a:cs typeface="Arial"/>
              <a:sym typeface="Arial"/>
            </a:endParaRPr>
          </a:p>
          <a:p>
            <a:pPr marL="0" lvl="2" indent="0" algn="l" rtl="0">
              <a:lnSpc>
                <a:spcPct val="100000"/>
              </a:lnSpc>
              <a:spcBef>
                <a:spcPts val="1200"/>
              </a:spcBef>
              <a:spcAft>
                <a:spcPts val="0"/>
              </a:spcAft>
              <a:buSzPct val="170833"/>
              <a:buFont typeface="Arial"/>
              <a:buNone/>
            </a:pPr>
            <a:endParaRPr sz="1200">
              <a:solidFill>
                <a:schemeClr val="lt1"/>
              </a:solidFill>
              <a:latin typeface="Arial"/>
              <a:ea typeface="Arial"/>
              <a:cs typeface="Arial"/>
              <a:sym typeface="Arial"/>
            </a:endParaRPr>
          </a:p>
          <a:p>
            <a:pPr marL="386715" lvl="0" indent="-308610" algn="l" rtl="0">
              <a:lnSpc>
                <a:spcPct val="100000"/>
              </a:lnSpc>
              <a:spcBef>
                <a:spcPts val="1200"/>
              </a:spcBef>
              <a:spcAft>
                <a:spcPts val="0"/>
              </a:spcAft>
              <a:buClr>
                <a:schemeClr val="lt1"/>
              </a:buClr>
              <a:buSzPct val="112500"/>
              <a:buFont typeface="Arial"/>
              <a:buChar char="●"/>
            </a:pPr>
            <a:r>
              <a:rPr lang="en">
                <a:solidFill>
                  <a:schemeClr val="lt1"/>
                </a:solidFill>
              </a:rPr>
              <a:t>Concerned that a high number of unqualified contractors might bid?</a:t>
            </a:r>
            <a:endParaRPr/>
          </a:p>
          <a:p>
            <a:pPr marL="843914" marR="138430" lvl="1" indent="-277494" algn="l" rtl="0">
              <a:lnSpc>
                <a:spcPct val="100000"/>
              </a:lnSpc>
              <a:spcBef>
                <a:spcPts val="5"/>
              </a:spcBef>
              <a:spcAft>
                <a:spcPts val="0"/>
              </a:spcAft>
              <a:buClr>
                <a:schemeClr val="lt1"/>
              </a:buClr>
              <a:buSzPct val="119443"/>
              <a:buFont typeface="Arial"/>
              <a:buChar char="○"/>
            </a:pPr>
            <a:r>
              <a:rPr lang="en" sz="1200">
                <a:solidFill>
                  <a:schemeClr val="lt1"/>
                </a:solidFill>
                <a:latin typeface="Arial"/>
                <a:ea typeface="Arial"/>
                <a:cs typeface="Arial"/>
                <a:sym typeface="Arial"/>
              </a:rPr>
              <a:t>Use a SOO. Make the Offerors (the industry experts) do the heavy lifting of explain HOW they will be carry out the work.</a:t>
            </a:r>
            <a:endParaRPr sz="1200">
              <a:solidFill>
                <a:schemeClr val="lt1"/>
              </a:solidFill>
              <a:latin typeface="Arial"/>
              <a:ea typeface="Arial"/>
              <a:cs typeface="Arial"/>
              <a:sym typeface="Arial"/>
            </a:endParaRPr>
          </a:p>
          <a:p>
            <a:pPr marL="843914" lvl="1" indent="-277494" algn="l" rtl="0">
              <a:lnSpc>
                <a:spcPct val="100000"/>
              </a:lnSpc>
              <a:spcBef>
                <a:spcPts val="1200"/>
              </a:spcBef>
              <a:spcAft>
                <a:spcPts val="1200"/>
              </a:spcAft>
              <a:buClr>
                <a:schemeClr val="lt1"/>
              </a:buClr>
              <a:buSzPct val="119443"/>
              <a:buFont typeface="Arial"/>
              <a:buChar char="○"/>
            </a:pPr>
            <a:r>
              <a:rPr lang="en" sz="1200">
                <a:solidFill>
                  <a:schemeClr val="lt1"/>
                </a:solidFill>
                <a:latin typeface="Arial"/>
                <a:ea typeface="Arial"/>
                <a:cs typeface="Arial"/>
                <a:sym typeface="Arial"/>
              </a:rPr>
              <a:t>This will eliminate unqualified bidders or make them much easier to spot during evaluations.</a:t>
            </a:r>
            <a:endParaRPr sz="1200">
              <a:solidFill>
                <a:schemeClr val="lt1"/>
              </a:solidFill>
              <a:latin typeface="Arial"/>
              <a:ea typeface="Arial"/>
              <a:cs typeface="Arial"/>
              <a:sym typeface="Arial"/>
            </a:endParaRPr>
          </a:p>
        </p:txBody>
      </p:sp>
      <p:sp>
        <p:nvSpPr>
          <p:cNvPr id="445" name="Google Shape;445;p61"/>
          <p:cNvSpPr txBox="1">
            <a:spLocks noGrp="1"/>
          </p:cNvSpPr>
          <p:nvPr>
            <p:ph type="sldNum" idx="12"/>
          </p:nvPr>
        </p:nvSpPr>
        <p:spPr>
          <a:xfrm>
            <a:off x="8534400" y="4800004"/>
            <a:ext cx="433468" cy="133946"/>
          </a:xfrm>
          <a:prstGeom prst="rect">
            <a:avLst/>
          </a:prstGeom>
          <a:noFill/>
          <a:ln>
            <a:noFill/>
          </a:ln>
        </p:spPr>
        <p:txBody>
          <a:bodyPr spcFirstLastPara="1" wrap="square" lIns="0" tIns="0" rIns="0" bIns="0" anchor="t" anchorCtr="0">
            <a:normAutofit fontScale="92500"/>
          </a:bodyPr>
          <a:lstStyle/>
          <a:p>
            <a:pPr marL="38100" lvl="0" indent="0" algn="l"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2"/>
          <p:cNvSpPr txBox="1">
            <a:spLocks noGrp="1"/>
          </p:cNvSpPr>
          <p:nvPr>
            <p:ph type="title"/>
          </p:nvPr>
        </p:nvSpPr>
        <p:spPr>
          <a:xfrm>
            <a:off x="152400" y="2266950"/>
            <a:ext cx="7216140" cy="492443"/>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
                <a:solidFill>
                  <a:schemeClr val="lt1"/>
                </a:solidFill>
              </a:rPr>
              <a:t>Work Statement Formats</a:t>
            </a:r>
            <a:endParaRPr>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6"/>
        <p:cNvGrpSpPr/>
        <p:nvPr/>
      </p:nvGrpSpPr>
      <p:grpSpPr>
        <a:xfrm>
          <a:off x="0" y="0"/>
          <a:ext cx="0" cy="0"/>
          <a:chOff x="0" y="0"/>
          <a:chExt cx="0" cy="0"/>
        </a:xfrm>
      </p:grpSpPr>
      <p:sp>
        <p:nvSpPr>
          <p:cNvPr id="457" name="Google Shape;457;p63"/>
          <p:cNvSpPr txBox="1">
            <a:spLocks noGrp="1"/>
          </p:cNvSpPr>
          <p:nvPr>
            <p:ph type="title"/>
          </p:nvPr>
        </p:nvSpPr>
        <p:spPr>
          <a:xfrm>
            <a:off x="76200" y="57150"/>
            <a:ext cx="2795270" cy="566822"/>
          </a:xfrm>
          <a:prstGeom prst="rect">
            <a:avLst/>
          </a:prstGeom>
          <a:noFill/>
          <a:ln>
            <a:noFill/>
          </a:ln>
        </p:spPr>
        <p:txBody>
          <a:bodyPr spcFirstLastPara="1" wrap="square" lIns="0" tIns="12700" rIns="0" bIns="0" anchor="t" anchorCtr="0">
            <a:normAutofit/>
          </a:bodyPr>
          <a:lstStyle/>
          <a:p>
            <a:pPr marL="12700" lvl="0" indent="0" algn="l" rtl="0">
              <a:lnSpc>
                <a:spcPct val="100000"/>
              </a:lnSpc>
              <a:spcBef>
                <a:spcPts val="0"/>
              </a:spcBef>
              <a:spcAft>
                <a:spcPts val="0"/>
              </a:spcAft>
              <a:buNone/>
            </a:pPr>
            <a:r>
              <a:rPr lang="en" sz="3600"/>
              <a:t>SOW Format</a:t>
            </a:r>
            <a:endParaRPr sz="3600"/>
          </a:p>
        </p:txBody>
      </p:sp>
      <p:sp>
        <p:nvSpPr>
          <p:cNvPr id="458" name="Google Shape;458;p63"/>
          <p:cNvSpPr txBox="1">
            <a:spLocks noGrp="1"/>
          </p:cNvSpPr>
          <p:nvPr>
            <p:ph type="sldNum" idx="12"/>
          </p:nvPr>
        </p:nvSpPr>
        <p:spPr>
          <a:xfrm>
            <a:off x="8534400" y="4800004"/>
            <a:ext cx="433468" cy="133946"/>
          </a:xfrm>
          <a:prstGeom prst="rect">
            <a:avLst/>
          </a:prstGeom>
          <a:noFill/>
          <a:ln>
            <a:noFill/>
          </a:ln>
        </p:spPr>
        <p:txBody>
          <a:bodyPr spcFirstLastPara="1" wrap="square" lIns="0" tIns="0" rIns="0" bIns="0" anchor="t" anchorCtr="0">
            <a:normAutofit fontScale="92500"/>
          </a:bodyPr>
          <a:lstStyle/>
          <a:p>
            <a:pPr marL="38100" lvl="0" indent="0" algn="l" rtl="0">
              <a:spcBef>
                <a:spcPts val="0"/>
              </a:spcBef>
              <a:spcAft>
                <a:spcPts val="0"/>
              </a:spcAft>
              <a:buNone/>
            </a:pPr>
            <a:fld id="{00000000-1234-1234-1234-123412341234}" type="slidenum">
              <a:rPr lang="en"/>
              <a:t>27</a:t>
            </a:fld>
            <a:endParaRPr/>
          </a:p>
        </p:txBody>
      </p:sp>
      <p:sp>
        <p:nvSpPr>
          <p:cNvPr id="459" name="Google Shape;459;p63"/>
          <p:cNvSpPr txBox="1"/>
          <p:nvPr/>
        </p:nvSpPr>
        <p:spPr>
          <a:xfrm>
            <a:off x="152400" y="742950"/>
            <a:ext cx="8686800" cy="3951723"/>
          </a:xfrm>
          <a:prstGeom prst="rect">
            <a:avLst/>
          </a:prstGeom>
          <a:noFill/>
          <a:ln>
            <a:noFill/>
          </a:ln>
        </p:spPr>
        <p:txBody>
          <a:bodyPr spcFirstLastPara="1" wrap="square" lIns="0" tIns="12050" rIns="0" bIns="0" anchor="t" anchorCtr="0">
            <a:noAutofit/>
          </a:bodyPr>
          <a:lstStyle/>
          <a:p>
            <a:pPr marL="12700" marR="523875" lvl="0" indent="0" algn="l" rtl="0">
              <a:lnSpc>
                <a:spcPct val="100000"/>
              </a:lnSpc>
              <a:spcBef>
                <a:spcPts val="0"/>
              </a:spcBef>
              <a:spcAft>
                <a:spcPts val="0"/>
              </a:spcAft>
              <a:buNone/>
            </a:pPr>
            <a:r>
              <a:rPr lang="en" sz="1600">
                <a:solidFill>
                  <a:schemeClr val="dk1"/>
                </a:solidFill>
                <a:latin typeface="Arial"/>
                <a:ea typeface="Arial"/>
                <a:cs typeface="Arial"/>
                <a:sym typeface="Arial"/>
              </a:rPr>
              <a:t>There is no specific template for an SOW many agencies use the following  format:</a:t>
            </a:r>
            <a:endParaRPr sz="1600">
              <a:solidFill>
                <a:schemeClr val="dk1"/>
              </a:solidFill>
              <a:latin typeface="Arial"/>
              <a:ea typeface="Arial"/>
              <a:cs typeface="Arial"/>
              <a:sym typeface="Arial"/>
            </a:endParaRPr>
          </a:p>
          <a:p>
            <a:pPr marL="355600" marR="0" lvl="0" indent="-343535" algn="l" rtl="0">
              <a:lnSpc>
                <a:spcPct val="100000"/>
              </a:lnSpc>
              <a:spcBef>
                <a:spcPts val="0"/>
              </a:spcBef>
              <a:spcAft>
                <a:spcPts val="0"/>
              </a:spcAft>
              <a:buClr>
                <a:schemeClr val="dk1"/>
              </a:buClr>
              <a:buSzPts val="1800"/>
              <a:buFont typeface="Arial"/>
              <a:buChar char="●"/>
            </a:pPr>
            <a:r>
              <a:rPr lang="en" sz="1600" b="1">
                <a:solidFill>
                  <a:schemeClr val="dk1"/>
                </a:solidFill>
                <a:latin typeface="Arial"/>
                <a:ea typeface="Arial"/>
                <a:cs typeface="Arial"/>
                <a:sym typeface="Arial"/>
              </a:rPr>
              <a:t>Introduction</a:t>
            </a:r>
            <a:r>
              <a:rPr lang="en" sz="1600">
                <a:solidFill>
                  <a:schemeClr val="dk1"/>
                </a:solidFill>
                <a:latin typeface="Arial"/>
                <a:ea typeface="Arial"/>
                <a:cs typeface="Arial"/>
                <a:sym typeface="Arial"/>
              </a:rPr>
              <a:t> – brief description of the agency’s mission</a:t>
            </a:r>
            <a:endParaRPr sz="1600">
              <a:solidFill>
                <a:schemeClr val="dk1"/>
              </a:solidFill>
              <a:latin typeface="Arial"/>
              <a:ea typeface="Arial"/>
              <a:cs typeface="Arial"/>
              <a:sym typeface="Arial"/>
            </a:endParaRPr>
          </a:p>
          <a:p>
            <a:pPr marL="355600" marR="76200" lvl="0" indent="-342900" algn="l" rtl="0">
              <a:lnSpc>
                <a:spcPct val="100000"/>
              </a:lnSpc>
              <a:spcBef>
                <a:spcPts val="0"/>
              </a:spcBef>
              <a:spcAft>
                <a:spcPts val="0"/>
              </a:spcAft>
              <a:buClr>
                <a:schemeClr val="dk1"/>
              </a:buClr>
              <a:buSzPts val="1800"/>
              <a:buFont typeface="Arial"/>
              <a:buChar char="●"/>
            </a:pPr>
            <a:r>
              <a:rPr lang="en" sz="1600" b="1">
                <a:solidFill>
                  <a:schemeClr val="dk1"/>
                </a:solidFill>
                <a:latin typeface="Arial"/>
                <a:ea typeface="Arial"/>
                <a:cs typeface="Arial"/>
                <a:sym typeface="Arial"/>
              </a:rPr>
              <a:t>Objective</a:t>
            </a:r>
            <a:r>
              <a:rPr lang="en" sz="1600">
                <a:solidFill>
                  <a:schemeClr val="dk1"/>
                </a:solidFill>
                <a:latin typeface="Arial"/>
                <a:ea typeface="Arial"/>
                <a:cs typeface="Arial"/>
                <a:sym typeface="Arial"/>
              </a:rPr>
              <a:t> – succinct statement of the purpose of the work or the desired end  product</a:t>
            </a:r>
            <a:endParaRPr sz="1600">
              <a:solidFill>
                <a:schemeClr val="dk1"/>
              </a:solidFill>
              <a:latin typeface="Arial"/>
              <a:ea typeface="Arial"/>
              <a:cs typeface="Arial"/>
              <a:sym typeface="Arial"/>
            </a:endParaRPr>
          </a:p>
          <a:p>
            <a:pPr marL="355600" marR="712470" lvl="0" indent="-342900" algn="l" rtl="0">
              <a:lnSpc>
                <a:spcPct val="100000"/>
              </a:lnSpc>
              <a:spcBef>
                <a:spcPts val="0"/>
              </a:spcBef>
              <a:spcAft>
                <a:spcPts val="0"/>
              </a:spcAft>
              <a:buClr>
                <a:schemeClr val="dk1"/>
              </a:buClr>
              <a:buSzPts val="1800"/>
              <a:buFont typeface="Arial"/>
              <a:buChar char="●"/>
            </a:pPr>
            <a:r>
              <a:rPr lang="en" sz="1600" b="1">
                <a:solidFill>
                  <a:schemeClr val="dk1"/>
                </a:solidFill>
                <a:latin typeface="Arial"/>
                <a:ea typeface="Arial"/>
                <a:cs typeface="Arial"/>
                <a:sym typeface="Arial"/>
              </a:rPr>
              <a:t>Scope of Work </a:t>
            </a:r>
            <a:r>
              <a:rPr lang="en" sz="1600">
                <a:solidFill>
                  <a:schemeClr val="dk1"/>
                </a:solidFill>
                <a:latin typeface="Arial"/>
                <a:ea typeface="Arial"/>
                <a:cs typeface="Arial"/>
                <a:sym typeface="Arial"/>
              </a:rPr>
              <a:t>– broad, nontechnical sketch of the nature of the work  required by the acquisition</a:t>
            </a:r>
            <a:endParaRPr sz="1600">
              <a:solidFill>
                <a:schemeClr val="dk1"/>
              </a:solidFill>
              <a:latin typeface="Arial"/>
              <a:ea typeface="Arial"/>
              <a:cs typeface="Arial"/>
              <a:sym typeface="Arial"/>
            </a:endParaRPr>
          </a:p>
          <a:p>
            <a:pPr marL="355600" marR="0" lvl="0" indent="-343535" algn="l" rtl="0">
              <a:lnSpc>
                <a:spcPct val="100000"/>
              </a:lnSpc>
              <a:spcBef>
                <a:spcPts val="0"/>
              </a:spcBef>
              <a:spcAft>
                <a:spcPts val="0"/>
              </a:spcAft>
              <a:buClr>
                <a:schemeClr val="dk1"/>
              </a:buClr>
              <a:buSzPts val="1800"/>
              <a:buFont typeface="Arial"/>
              <a:buChar char="●"/>
            </a:pPr>
            <a:r>
              <a:rPr lang="en" sz="1600" b="1">
                <a:solidFill>
                  <a:schemeClr val="dk1"/>
                </a:solidFill>
                <a:latin typeface="Arial"/>
                <a:ea typeface="Arial"/>
                <a:cs typeface="Arial"/>
                <a:sym typeface="Arial"/>
              </a:rPr>
              <a:t>Background</a:t>
            </a:r>
            <a:r>
              <a:rPr lang="en" sz="1600">
                <a:solidFill>
                  <a:schemeClr val="dk1"/>
                </a:solidFill>
                <a:latin typeface="Arial"/>
                <a:ea typeface="Arial"/>
                <a:cs typeface="Arial"/>
                <a:sym typeface="Arial"/>
              </a:rPr>
              <a:t> – general description of the requirement</a:t>
            </a:r>
            <a:endParaRPr sz="1600">
              <a:solidFill>
                <a:schemeClr val="dk1"/>
              </a:solidFill>
              <a:latin typeface="Arial"/>
              <a:ea typeface="Arial"/>
              <a:cs typeface="Arial"/>
              <a:sym typeface="Arial"/>
            </a:endParaRPr>
          </a:p>
          <a:p>
            <a:pPr marL="355600" marR="0" lvl="0" indent="-343535" algn="l" rtl="0">
              <a:lnSpc>
                <a:spcPct val="100000"/>
              </a:lnSpc>
              <a:spcBef>
                <a:spcPts val="0"/>
              </a:spcBef>
              <a:spcAft>
                <a:spcPts val="0"/>
              </a:spcAft>
              <a:buClr>
                <a:schemeClr val="dk1"/>
              </a:buClr>
              <a:buSzPts val="1800"/>
              <a:buFont typeface="Arial"/>
              <a:buChar char="●"/>
            </a:pPr>
            <a:r>
              <a:rPr lang="en" sz="1600" b="1">
                <a:solidFill>
                  <a:schemeClr val="dk1"/>
                </a:solidFill>
                <a:latin typeface="Arial"/>
                <a:ea typeface="Arial"/>
                <a:cs typeface="Arial"/>
                <a:sym typeface="Arial"/>
              </a:rPr>
              <a:t>Type of Contract Contemplated</a:t>
            </a:r>
            <a:endParaRPr sz="1600" b="1">
              <a:solidFill>
                <a:schemeClr val="dk1"/>
              </a:solidFill>
              <a:latin typeface="Arial"/>
              <a:ea typeface="Arial"/>
              <a:cs typeface="Arial"/>
              <a:sym typeface="Arial"/>
            </a:endParaRPr>
          </a:p>
          <a:p>
            <a:pPr marL="355600" marR="605790" lvl="0" indent="-343535" algn="l" rtl="0">
              <a:lnSpc>
                <a:spcPct val="100000"/>
              </a:lnSpc>
              <a:spcBef>
                <a:spcPts val="0"/>
              </a:spcBef>
              <a:spcAft>
                <a:spcPts val="0"/>
              </a:spcAft>
              <a:buClr>
                <a:schemeClr val="dk1"/>
              </a:buClr>
              <a:buSzPts val="1800"/>
              <a:buFont typeface="Arial"/>
              <a:buChar char="●"/>
            </a:pPr>
            <a:r>
              <a:rPr lang="en" sz="1600" b="1">
                <a:solidFill>
                  <a:schemeClr val="dk1"/>
                </a:solidFill>
                <a:latin typeface="Arial"/>
                <a:ea typeface="Arial"/>
                <a:cs typeface="Arial"/>
                <a:sym typeface="Arial"/>
              </a:rPr>
              <a:t>Period of Performance</a:t>
            </a:r>
            <a:r>
              <a:rPr lang="en" sz="1600">
                <a:solidFill>
                  <a:schemeClr val="dk1"/>
                </a:solidFill>
                <a:latin typeface="Arial"/>
                <a:ea typeface="Arial"/>
                <a:cs typeface="Arial"/>
                <a:sym typeface="Arial"/>
              </a:rPr>
              <a:t> – or delivery date(s) for each key result or task;  includes end results due dates, levels of effort if applicable, etc.</a:t>
            </a:r>
            <a:endParaRPr sz="1600">
              <a:solidFill>
                <a:schemeClr val="dk1"/>
              </a:solidFill>
              <a:latin typeface="Arial"/>
              <a:ea typeface="Arial"/>
              <a:cs typeface="Arial"/>
              <a:sym typeface="Arial"/>
            </a:endParaRPr>
          </a:p>
          <a:p>
            <a:pPr marL="355600" marR="0" lvl="0" indent="-343535" algn="l" rtl="0">
              <a:lnSpc>
                <a:spcPct val="100000"/>
              </a:lnSpc>
              <a:spcBef>
                <a:spcPts val="0"/>
              </a:spcBef>
              <a:spcAft>
                <a:spcPts val="0"/>
              </a:spcAft>
              <a:buClr>
                <a:schemeClr val="dk1"/>
              </a:buClr>
              <a:buSzPts val="1800"/>
              <a:buFont typeface="Arial"/>
              <a:buChar char="●"/>
            </a:pPr>
            <a:r>
              <a:rPr lang="en" sz="1600" b="1">
                <a:solidFill>
                  <a:schemeClr val="dk1"/>
                </a:solidFill>
                <a:latin typeface="Arial"/>
                <a:ea typeface="Arial"/>
                <a:cs typeface="Arial"/>
                <a:sym typeface="Arial"/>
              </a:rPr>
              <a:t>Place of Performance</a:t>
            </a:r>
            <a:endParaRPr sz="1600" b="1">
              <a:solidFill>
                <a:schemeClr val="dk1"/>
              </a:solidFill>
              <a:latin typeface="Arial"/>
              <a:ea typeface="Arial"/>
              <a:cs typeface="Arial"/>
              <a:sym typeface="Arial"/>
            </a:endParaRPr>
          </a:p>
          <a:p>
            <a:pPr marL="355600" marR="0" lvl="0" indent="-343535" algn="l" rtl="0">
              <a:lnSpc>
                <a:spcPct val="100000"/>
              </a:lnSpc>
              <a:spcBef>
                <a:spcPts val="0"/>
              </a:spcBef>
              <a:spcAft>
                <a:spcPts val="0"/>
              </a:spcAft>
              <a:buClr>
                <a:schemeClr val="dk1"/>
              </a:buClr>
              <a:buSzPts val="1800"/>
              <a:buFont typeface="Arial"/>
              <a:buChar char="●"/>
            </a:pPr>
            <a:r>
              <a:rPr lang="en" sz="1600" b="1">
                <a:solidFill>
                  <a:schemeClr val="dk1"/>
                </a:solidFill>
                <a:latin typeface="Arial"/>
                <a:ea typeface="Arial"/>
                <a:cs typeface="Arial"/>
                <a:sym typeface="Arial"/>
              </a:rPr>
              <a:t>Applicable Documents </a:t>
            </a:r>
            <a:r>
              <a:rPr lang="en" sz="1600">
                <a:solidFill>
                  <a:schemeClr val="dk1"/>
                </a:solidFill>
                <a:latin typeface="Arial"/>
                <a:ea typeface="Arial"/>
                <a:cs typeface="Arial"/>
                <a:sym typeface="Arial"/>
              </a:rPr>
              <a:t>– specifications, required forms, etc.</a:t>
            </a:r>
            <a:endParaRPr sz="1600">
              <a:solidFill>
                <a:schemeClr val="dk1"/>
              </a:solidFill>
              <a:latin typeface="Arial"/>
              <a:ea typeface="Arial"/>
              <a:cs typeface="Arial"/>
              <a:sym typeface="Arial"/>
            </a:endParaRPr>
          </a:p>
          <a:p>
            <a:pPr marL="355600" marR="408940" lvl="0" indent="-342900" algn="l" rtl="0">
              <a:lnSpc>
                <a:spcPct val="100000"/>
              </a:lnSpc>
              <a:spcBef>
                <a:spcPts val="0"/>
              </a:spcBef>
              <a:spcAft>
                <a:spcPts val="0"/>
              </a:spcAft>
              <a:buClr>
                <a:schemeClr val="dk1"/>
              </a:buClr>
              <a:buSzPts val="1800"/>
              <a:buFont typeface="Arial"/>
              <a:buChar char="●"/>
            </a:pPr>
            <a:r>
              <a:rPr lang="en" sz="1600" b="1">
                <a:solidFill>
                  <a:schemeClr val="dk1"/>
                </a:solidFill>
                <a:latin typeface="Arial"/>
                <a:ea typeface="Arial"/>
                <a:cs typeface="Arial"/>
                <a:sym typeface="Arial"/>
              </a:rPr>
              <a:t>Specific Tasks &amp; Subtasks</a:t>
            </a:r>
            <a:r>
              <a:rPr lang="en" sz="1600">
                <a:solidFill>
                  <a:schemeClr val="dk1"/>
                </a:solidFill>
                <a:latin typeface="Arial"/>
                <a:ea typeface="Arial"/>
                <a:cs typeface="Arial"/>
                <a:sym typeface="Arial"/>
              </a:rPr>
              <a:t>– Work to be done by the contractor usually in  chronological order</a:t>
            </a:r>
            <a:endParaRPr sz="1600">
              <a:solidFill>
                <a:schemeClr val="dk1"/>
              </a:solidFill>
              <a:latin typeface="Arial"/>
              <a:ea typeface="Arial"/>
              <a:cs typeface="Arial"/>
              <a:sym typeface="Arial"/>
            </a:endParaRPr>
          </a:p>
          <a:p>
            <a:pPr marL="355600" marR="5080" lvl="0" indent="-343535" algn="l" rtl="0">
              <a:lnSpc>
                <a:spcPct val="100000"/>
              </a:lnSpc>
              <a:spcBef>
                <a:spcPts val="0"/>
              </a:spcBef>
              <a:spcAft>
                <a:spcPts val="0"/>
              </a:spcAft>
              <a:buClr>
                <a:schemeClr val="dk1"/>
              </a:buClr>
              <a:buSzPts val="1800"/>
              <a:buFont typeface="Arial"/>
              <a:buChar char="●"/>
            </a:pPr>
            <a:r>
              <a:rPr lang="en" sz="1600" b="1">
                <a:solidFill>
                  <a:schemeClr val="dk1"/>
                </a:solidFill>
                <a:latin typeface="Arial"/>
                <a:ea typeface="Arial"/>
                <a:cs typeface="Arial"/>
                <a:sym typeface="Arial"/>
              </a:rPr>
              <a:t>Delivery or Deliverables</a:t>
            </a:r>
            <a:r>
              <a:rPr lang="en" sz="1600">
                <a:solidFill>
                  <a:schemeClr val="dk1"/>
                </a:solidFill>
                <a:latin typeface="Arial"/>
                <a:ea typeface="Arial"/>
                <a:cs typeface="Arial"/>
                <a:sym typeface="Arial"/>
              </a:rPr>
              <a:t> – centralized compilation of all data and deliverable  requirements of the contract, such as when (and how often), in what format  and quantity, and to whom delivered; plus inspection and acceptance criteria.  Usually provided as a table</a:t>
            </a:r>
            <a:endParaRPr sz="16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3"/>
        <p:cNvGrpSpPr/>
        <p:nvPr/>
      </p:nvGrpSpPr>
      <p:grpSpPr>
        <a:xfrm>
          <a:off x="0" y="0"/>
          <a:ext cx="0" cy="0"/>
          <a:chOff x="0" y="0"/>
          <a:chExt cx="0" cy="0"/>
        </a:xfrm>
      </p:grpSpPr>
      <p:sp>
        <p:nvSpPr>
          <p:cNvPr id="464" name="Google Shape;464;p64"/>
          <p:cNvSpPr txBox="1">
            <a:spLocks noGrp="1"/>
          </p:cNvSpPr>
          <p:nvPr>
            <p:ph type="title"/>
          </p:nvPr>
        </p:nvSpPr>
        <p:spPr>
          <a:xfrm>
            <a:off x="46693" y="133350"/>
            <a:ext cx="2735580" cy="505908"/>
          </a:xfrm>
          <a:prstGeom prst="rect">
            <a:avLst/>
          </a:prstGeom>
          <a:noFill/>
          <a:ln>
            <a:noFill/>
          </a:ln>
        </p:spPr>
        <p:txBody>
          <a:bodyPr spcFirstLastPara="1" wrap="square" lIns="0" tIns="13325" rIns="0" bIns="0" anchor="t" anchorCtr="0">
            <a:normAutofit/>
          </a:bodyPr>
          <a:lstStyle/>
          <a:p>
            <a:pPr marL="12700" lvl="0" indent="0" algn="l" rtl="0">
              <a:lnSpc>
                <a:spcPct val="100000"/>
              </a:lnSpc>
              <a:spcBef>
                <a:spcPts val="0"/>
              </a:spcBef>
              <a:spcAft>
                <a:spcPts val="0"/>
              </a:spcAft>
              <a:buNone/>
            </a:pPr>
            <a:r>
              <a:rPr lang="en"/>
              <a:t>SOW Format -</a:t>
            </a:r>
            <a:endParaRPr/>
          </a:p>
        </p:txBody>
      </p:sp>
      <p:sp>
        <p:nvSpPr>
          <p:cNvPr id="466" name="Google Shape;466;p64"/>
          <p:cNvSpPr txBox="1"/>
          <p:nvPr/>
        </p:nvSpPr>
        <p:spPr>
          <a:xfrm>
            <a:off x="2860675" y="235578"/>
            <a:ext cx="2397125" cy="388703"/>
          </a:xfrm>
          <a:prstGeom prst="rect">
            <a:avLst/>
          </a:prstGeom>
          <a:noFill/>
          <a:ln>
            <a:noFill/>
          </a:ln>
        </p:spPr>
        <p:txBody>
          <a:bodyPr spcFirstLastPara="1" wrap="square" lIns="0" tIns="13325" rIns="0" bIns="0" anchor="t" anchorCtr="0">
            <a:noAutofit/>
          </a:bodyPr>
          <a:lstStyle/>
          <a:p>
            <a:pPr marL="12700" marR="0" lvl="0" indent="0" algn="l" rtl="0">
              <a:lnSpc>
                <a:spcPct val="100000"/>
              </a:lnSpc>
              <a:spcBef>
                <a:spcPts val="0"/>
              </a:spcBef>
              <a:spcAft>
                <a:spcPts val="0"/>
              </a:spcAft>
              <a:buNone/>
            </a:pPr>
            <a:r>
              <a:rPr lang="en" sz="2000" b="1">
                <a:solidFill>
                  <a:srgbClr val="003B70"/>
                </a:solidFill>
                <a:latin typeface="Arial"/>
                <a:ea typeface="Arial"/>
                <a:cs typeface="Arial"/>
                <a:sym typeface="Arial"/>
              </a:rPr>
              <a:t>additional elements</a:t>
            </a:r>
            <a:endParaRPr sz="2000">
              <a:solidFill>
                <a:schemeClr val="dk1"/>
              </a:solidFill>
              <a:latin typeface="Arial"/>
              <a:ea typeface="Arial"/>
              <a:cs typeface="Arial"/>
              <a:sym typeface="Arial"/>
            </a:endParaRPr>
          </a:p>
        </p:txBody>
      </p:sp>
      <p:sp>
        <p:nvSpPr>
          <p:cNvPr id="467" name="Google Shape;467;p64"/>
          <p:cNvSpPr txBox="1"/>
          <p:nvPr/>
        </p:nvSpPr>
        <p:spPr>
          <a:xfrm>
            <a:off x="360904" y="902225"/>
            <a:ext cx="7103700" cy="2058900"/>
          </a:xfrm>
          <a:prstGeom prst="rect">
            <a:avLst/>
          </a:prstGeom>
          <a:noFill/>
          <a:ln>
            <a:noFill/>
          </a:ln>
        </p:spPr>
        <p:txBody>
          <a:bodyPr spcFirstLastPara="1" wrap="square" lIns="0" tIns="12050" rIns="0" bIns="0" anchor="t" anchorCtr="0">
            <a:noAutofit/>
          </a:bodyPr>
          <a:lstStyle/>
          <a:p>
            <a:pPr marL="12700" marR="0" lvl="0" indent="0" algn="l" rtl="0">
              <a:lnSpc>
                <a:spcPct val="100000"/>
              </a:lnSpc>
              <a:spcBef>
                <a:spcPts val="0"/>
              </a:spcBef>
              <a:spcAft>
                <a:spcPts val="0"/>
              </a:spcAft>
              <a:buNone/>
            </a:pPr>
            <a:r>
              <a:rPr lang="en" sz="1800">
                <a:solidFill>
                  <a:schemeClr val="dk1"/>
                </a:solidFill>
                <a:latin typeface="Arial"/>
                <a:ea typeface="Arial"/>
                <a:cs typeface="Arial"/>
                <a:sym typeface="Arial"/>
              </a:rPr>
              <a:t>The following sections are included in SOWs as applicable –</a:t>
            </a:r>
            <a:endParaRPr sz="1800">
              <a:solidFill>
                <a:schemeClr val="dk1"/>
              </a:solidFill>
              <a:latin typeface="Arial"/>
              <a:ea typeface="Arial"/>
              <a:cs typeface="Arial"/>
              <a:sym typeface="Arial"/>
            </a:endParaRPr>
          </a:p>
          <a:p>
            <a:pPr marL="355600" marR="0" lvl="0" indent="-342900" algn="l" rtl="0">
              <a:lnSpc>
                <a:spcPct val="100000"/>
              </a:lnSpc>
              <a:spcBef>
                <a:spcPts val="600"/>
              </a:spcBef>
              <a:spcAft>
                <a:spcPts val="0"/>
              </a:spcAft>
              <a:buClr>
                <a:schemeClr val="dk1"/>
              </a:buClr>
              <a:buSzPts val="2025"/>
              <a:buFont typeface="Arial"/>
              <a:buChar char="●"/>
            </a:pPr>
            <a:r>
              <a:rPr lang="en" sz="1800">
                <a:solidFill>
                  <a:schemeClr val="dk1"/>
                </a:solidFill>
                <a:latin typeface="Arial"/>
                <a:ea typeface="Arial"/>
                <a:cs typeface="Arial"/>
                <a:sym typeface="Arial"/>
              </a:rPr>
              <a:t>Meetings</a:t>
            </a:r>
            <a:endParaRPr sz="1800">
              <a:solidFill>
                <a:schemeClr val="dk1"/>
              </a:solidFill>
              <a:latin typeface="Arial"/>
              <a:ea typeface="Arial"/>
              <a:cs typeface="Arial"/>
              <a:sym typeface="Arial"/>
            </a:endParaRPr>
          </a:p>
          <a:p>
            <a:pPr marL="355600" marR="0" lvl="0" indent="-342900" algn="l" rtl="0">
              <a:lnSpc>
                <a:spcPct val="100000"/>
              </a:lnSpc>
              <a:spcBef>
                <a:spcPts val="600"/>
              </a:spcBef>
              <a:spcAft>
                <a:spcPts val="0"/>
              </a:spcAft>
              <a:buClr>
                <a:schemeClr val="dk1"/>
              </a:buClr>
              <a:buSzPts val="2025"/>
              <a:buFont typeface="Arial"/>
              <a:buChar char="●"/>
            </a:pPr>
            <a:r>
              <a:rPr lang="en" sz="1800">
                <a:solidFill>
                  <a:schemeClr val="dk1"/>
                </a:solidFill>
                <a:latin typeface="Arial"/>
                <a:ea typeface="Arial"/>
                <a:cs typeface="Arial"/>
                <a:sym typeface="Arial"/>
              </a:rPr>
              <a:t>Required Travel</a:t>
            </a:r>
            <a:endParaRPr sz="1800">
              <a:solidFill>
                <a:schemeClr val="dk1"/>
              </a:solidFill>
              <a:latin typeface="Arial"/>
              <a:ea typeface="Arial"/>
              <a:cs typeface="Arial"/>
              <a:sym typeface="Arial"/>
            </a:endParaRPr>
          </a:p>
          <a:p>
            <a:pPr marL="355600" marR="0" lvl="0" indent="-342900" algn="l" rtl="0">
              <a:lnSpc>
                <a:spcPct val="100000"/>
              </a:lnSpc>
              <a:spcBef>
                <a:spcPts val="600"/>
              </a:spcBef>
              <a:spcAft>
                <a:spcPts val="0"/>
              </a:spcAft>
              <a:buClr>
                <a:schemeClr val="dk1"/>
              </a:buClr>
              <a:buSzPts val="2025"/>
              <a:buFont typeface="Arial"/>
              <a:buChar char="●"/>
            </a:pPr>
            <a:r>
              <a:rPr lang="en" sz="1800">
                <a:solidFill>
                  <a:schemeClr val="dk1"/>
                </a:solidFill>
                <a:latin typeface="Arial"/>
                <a:ea typeface="Arial"/>
                <a:cs typeface="Arial"/>
                <a:sym typeface="Arial"/>
              </a:rPr>
              <a:t>Other Direct Costs</a:t>
            </a:r>
            <a:endParaRPr sz="1800">
              <a:solidFill>
                <a:schemeClr val="dk1"/>
              </a:solidFill>
              <a:latin typeface="Arial"/>
              <a:ea typeface="Arial"/>
              <a:cs typeface="Arial"/>
              <a:sym typeface="Arial"/>
            </a:endParaRPr>
          </a:p>
          <a:p>
            <a:pPr marL="355600" marR="0" lvl="0" indent="-342900" algn="l" rtl="0">
              <a:lnSpc>
                <a:spcPct val="100000"/>
              </a:lnSpc>
              <a:spcBef>
                <a:spcPts val="600"/>
              </a:spcBef>
              <a:spcAft>
                <a:spcPts val="0"/>
              </a:spcAft>
              <a:buClr>
                <a:schemeClr val="dk1"/>
              </a:buClr>
              <a:buSzPts val="2025"/>
              <a:buFont typeface="Arial"/>
              <a:buChar char="●"/>
            </a:pPr>
            <a:r>
              <a:rPr lang="en" sz="1800">
                <a:solidFill>
                  <a:schemeClr val="dk1"/>
                </a:solidFill>
                <a:latin typeface="Arial"/>
                <a:ea typeface="Arial"/>
                <a:cs typeface="Arial"/>
                <a:sym typeface="Arial"/>
              </a:rPr>
              <a:t>Special Instructions</a:t>
            </a:r>
            <a:endParaRPr sz="1800">
              <a:solidFill>
                <a:schemeClr val="dk1"/>
              </a:solidFill>
              <a:latin typeface="Arial"/>
              <a:ea typeface="Arial"/>
              <a:cs typeface="Arial"/>
              <a:sym typeface="Arial"/>
            </a:endParaRPr>
          </a:p>
          <a:p>
            <a:pPr marL="355600" marR="0" lvl="0" indent="-342900" algn="l" rtl="0">
              <a:lnSpc>
                <a:spcPct val="100000"/>
              </a:lnSpc>
              <a:spcBef>
                <a:spcPts val="600"/>
              </a:spcBef>
              <a:spcAft>
                <a:spcPts val="0"/>
              </a:spcAft>
              <a:buClr>
                <a:schemeClr val="dk1"/>
              </a:buClr>
              <a:buSzPts val="2025"/>
              <a:buFont typeface="Arial"/>
              <a:buChar char="●"/>
            </a:pPr>
            <a:r>
              <a:rPr lang="en" sz="1800">
                <a:solidFill>
                  <a:schemeClr val="dk1"/>
                </a:solidFill>
                <a:latin typeface="Arial"/>
                <a:ea typeface="Arial"/>
                <a:cs typeface="Arial"/>
                <a:sym typeface="Arial"/>
              </a:rPr>
              <a:t>Government Furnished Property/Equipment/Information</a:t>
            </a:r>
            <a:endParaRPr sz="1800">
              <a:solidFill>
                <a:schemeClr val="dk1"/>
              </a:solidFill>
              <a:latin typeface="Arial"/>
              <a:ea typeface="Arial"/>
              <a:cs typeface="Arial"/>
              <a:sym typeface="Arial"/>
            </a:endParaRPr>
          </a:p>
        </p:txBody>
      </p:sp>
      <p:sp>
        <p:nvSpPr>
          <p:cNvPr id="465" name="Google Shape;465;p64"/>
          <p:cNvSpPr txBox="1">
            <a:spLocks noGrp="1"/>
          </p:cNvSpPr>
          <p:nvPr>
            <p:ph type="sldNum" idx="12"/>
          </p:nvPr>
        </p:nvSpPr>
        <p:spPr>
          <a:xfrm>
            <a:off x="8534400" y="4800004"/>
            <a:ext cx="433468" cy="133946"/>
          </a:xfrm>
          <a:prstGeom prst="rect">
            <a:avLst/>
          </a:prstGeom>
          <a:noFill/>
          <a:ln>
            <a:noFill/>
          </a:ln>
        </p:spPr>
        <p:txBody>
          <a:bodyPr spcFirstLastPara="1" wrap="square" lIns="0" tIns="0" rIns="0" bIns="0" anchor="t" anchorCtr="0">
            <a:normAutofit fontScale="92500"/>
          </a:bodyPr>
          <a:lstStyle/>
          <a:p>
            <a:pPr marL="38100" lvl="0" indent="0" algn="l"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1"/>
        <p:cNvGrpSpPr/>
        <p:nvPr/>
      </p:nvGrpSpPr>
      <p:grpSpPr>
        <a:xfrm>
          <a:off x="0" y="0"/>
          <a:ext cx="0" cy="0"/>
          <a:chOff x="0" y="0"/>
          <a:chExt cx="0" cy="0"/>
        </a:xfrm>
      </p:grpSpPr>
      <p:sp>
        <p:nvSpPr>
          <p:cNvPr id="472" name="Google Shape;472;p65"/>
          <p:cNvSpPr txBox="1">
            <a:spLocks noGrp="1"/>
          </p:cNvSpPr>
          <p:nvPr>
            <p:ph type="title"/>
          </p:nvPr>
        </p:nvSpPr>
        <p:spPr>
          <a:xfrm>
            <a:off x="76200" y="57150"/>
            <a:ext cx="2744470" cy="566822"/>
          </a:xfrm>
          <a:prstGeom prst="rect">
            <a:avLst/>
          </a:prstGeom>
          <a:noFill/>
          <a:ln>
            <a:noFill/>
          </a:ln>
        </p:spPr>
        <p:txBody>
          <a:bodyPr spcFirstLastPara="1" wrap="square" lIns="0" tIns="12700" rIns="0" bIns="0" anchor="t" anchorCtr="0">
            <a:normAutofit/>
          </a:bodyPr>
          <a:lstStyle/>
          <a:p>
            <a:pPr marL="12700" lvl="0" indent="0" algn="l" rtl="0">
              <a:lnSpc>
                <a:spcPct val="100000"/>
              </a:lnSpc>
              <a:spcBef>
                <a:spcPts val="0"/>
              </a:spcBef>
              <a:spcAft>
                <a:spcPts val="0"/>
              </a:spcAft>
              <a:buNone/>
            </a:pPr>
            <a:r>
              <a:rPr lang="en" sz="3600"/>
              <a:t>PWS Format</a:t>
            </a:r>
            <a:endParaRPr sz="3600"/>
          </a:p>
        </p:txBody>
      </p:sp>
      <p:sp>
        <p:nvSpPr>
          <p:cNvPr id="474" name="Google Shape;474;p65"/>
          <p:cNvSpPr txBox="1"/>
          <p:nvPr/>
        </p:nvSpPr>
        <p:spPr>
          <a:xfrm>
            <a:off x="152400" y="819150"/>
            <a:ext cx="8382000" cy="2228174"/>
          </a:xfrm>
          <a:prstGeom prst="rect">
            <a:avLst/>
          </a:prstGeom>
          <a:noFill/>
          <a:ln>
            <a:noFill/>
          </a:ln>
        </p:spPr>
        <p:txBody>
          <a:bodyPr spcFirstLastPara="1" wrap="square" lIns="0" tIns="12050" rIns="0" bIns="0" anchor="t" anchorCtr="0">
            <a:noAutofit/>
          </a:bodyPr>
          <a:lstStyle/>
          <a:p>
            <a:pPr marL="355600" marR="195580" lvl="0" indent="-342900" algn="l" rtl="0">
              <a:lnSpc>
                <a:spcPct val="100000"/>
              </a:lnSpc>
              <a:spcBef>
                <a:spcPts val="0"/>
              </a:spcBef>
              <a:spcAft>
                <a:spcPts val="0"/>
              </a:spcAft>
              <a:buClr>
                <a:schemeClr val="dk1"/>
              </a:buClr>
              <a:buSzPts val="1800"/>
              <a:buFont typeface="Arial"/>
              <a:buChar char="●"/>
            </a:pPr>
            <a:r>
              <a:rPr lang="en" sz="1600">
                <a:solidFill>
                  <a:schemeClr val="dk1"/>
                </a:solidFill>
                <a:latin typeface="Arial"/>
                <a:ea typeface="Arial"/>
                <a:cs typeface="Arial"/>
                <a:sym typeface="Arial"/>
              </a:rPr>
              <a:t>In accordance with FAR 37.602(b) Agencies </a:t>
            </a:r>
            <a:r>
              <a:rPr lang="en" sz="1600" b="1">
                <a:solidFill>
                  <a:schemeClr val="dk1"/>
                </a:solidFill>
                <a:latin typeface="Arial"/>
                <a:ea typeface="Arial"/>
                <a:cs typeface="Arial"/>
                <a:sym typeface="Arial"/>
              </a:rPr>
              <a:t>shall</a:t>
            </a:r>
            <a:r>
              <a:rPr lang="en" sz="1600">
                <a:solidFill>
                  <a:schemeClr val="dk1"/>
                </a:solidFill>
                <a:latin typeface="Arial"/>
                <a:ea typeface="Arial"/>
                <a:cs typeface="Arial"/>
                <a:sym typeface="Arial"/>
              </a:rPr>
              <a:t>, to the maximum extent  practicable—</a:t>
            </a:r>
            <a:endParaRPr sz="1600">
              <a:solidFill>
                <a:schemeClr val="dk1"/>
              </a:solidFill>
              <a:latin typeface="Arial"/>
              <a:ea typeface="Arial"/>
              <a:cs typeface="Arial"/>
              <a:sym typeface="Arial"/>
            </a:endParaRPr>
          </a:p>
          <a:p>
            <a:pPr marL="838835" marR="339090" lvl="1" indent="-343535" algn="l" rtl="0">
              <a:lnSpc>
                <a:spcPct val="100000"/>
              </a:lnSpc>
              <a:spcBef>
                <a:spcPts val="0"/>
              </a:spcBef>
              <a:spcAft>
                <a:spcPts val="0"/>
              </a:spcAft>
              <a:buClr>
                <a:schemeClr val="dk1"/>
              </a:buClr>
              <a:buSzPts val="1400"/>
              <a:buFont typeface="Arial"/>
              <a:buAutoNum type="arabicPeriod"/>
            </a:pPr>
            <a:r>
              <a:rPr lang="en" sz="1600" b="0" i="0" u="none" strike="noStrike" cap="none">
                <a:solidFill>
                  <a:schemeClr val="dk1"/>
                </a:solidFill>
                <a:latin typeface="Arial"/>
                <a:ea typeface="Arial"/>
                <a:cs typeface="Arial"/>
                <a:sym typeface="Arial"/>
              </a:rPr>
              <a:t>Describe the work in terms of the required results rather than either  “how” the work is to be accomplished or the number of hours to be  provided;</a:t>
            </a:r>
            <a:endParaRPr sz="1600" b="0" i="0" u="none" strike="noStrike" cap="none">
              <a:solidFill>
                <a:schemeClr val="dk1"/>
              </a:solidFill>
              <a:latin typeface="Arial"/>
              <a:ea typeface="Arial"/>
              <a:cs typeface="Arial"/>
              <a:sym typeface="Arial"/>
            </a:endParaRPr>
          </a:p>
          <a:p>
            <a:pPr marL="838200" marR="864869" lvl="1" indent="-342900" algn="l" rtl="0">
              <a:lnSpc>
                <a:spcPct val="100000"/>
              </a:lnSpc>
              <a:spcBef>
                <a:spcPts val="0"/>
              </a:spcBef>
              <a:spcAft>
                <a:spcPts val="0"/>
              </a:spcAft>
              <a:buClr>
                <a:schemeClr val="dk1"/>
              </a:buClr>
              <a:buSzPts val="1400"/>
              <a:buFont typeface="Arial"/>
              <a:buAutoNum type="arabicPeriod"/>
            </a:pPr>
            <a:r>
              <a:rPr lang="en" sz="1600" b="0" i="0" u="none" strike="noStrike" cap="none">
                <a:solidFill>
                  <a:schemeClr val="dk1"/>
                </a:solidFill>
                <a:latin typeface="Arial"/>
                <a:ea typeface="Arial"/>
                <a:cs typeface="Arial"/>
                <a:sym typeface="Arial"/>
              </a:rPr>
              <a:t>Enable assessment of work performance against measurable  performance standards;</a:t>
            </a:r>
            <a:endParaRPr sz="1600" b="0" i="0" u="none" strike="noStrike" cap="none">
              <a:solidFill>
                <a:schemeClr val="dk1"/>
              </a:solidFill>
              <a:latin typeface="Arial"/>
              <a:ea typeface="Arial"/>
              <a:cs typeface="Arial"/>
              <a:sym typeface="Arial"/>
            </a:endParaRPr>
          </a:p>
          <a:p>
            <a:pPr marL="838835" marR="5080" lvl="1" indent="-343535" algn="l" rtl="0">
              <a:lnSpc>
                <a:spcPct val="100000"/>
              </a:lnSpc>
              <a:spcBef>
                <a:spcPts val="0"/>
              </a:spcBef>
              <a:spcAft>
                <a:spcPts val="0"/>
              </a:spcAft>
              <a:buClr>
                <a:schemeClr val="dk1"/>
              </a:buClr>
              <a:buSzPts val="1400"/>
              <a:buFont typeface="Arial"/>
              <a:buAutoNum type="arabicPeriod"/>
            </a:pPr>
            <a:r>
              <a:rPr lang="en" sz="1600" b="0" i="0" u="none" strike="noStrike" cap="none">
                <a:solidFill>
                  <a:schemeClr val="dk1"/>
                </a:solidFill>
                <a:latin typeface="Arial"/>
                <a:ea typeface="Arial"/>
                <a:cs typeface="Arial"/>
                <a:sym typeface="Arial"/>
              </a:rPr>
              <a:t>Rely on the use of measurable performance environment to encourage  competitors to develop and institute innovative and cost-effective  methods of performing the work.</a:t>
            </a:r>
            <a:endParaRPr sz="1600" b="0" i="0" u="none" strike="noStrike" cap="none">
              <a:solidFill>
                <a:schemeClr val="dk1"/>
              </a:solidFill>
              <a:latin typeface="Arial"/>
              <a:ea typeface="Arial"/>
              <a:cs typeface="Arial"/>
              <a:sym typeface="Arial"/>
            </a:endParaRPr>
          </a:p>
        </p:txBody>
      </p:sp>
      <p:sp>
        <p:nvSpPr>
          <p:cNvPr id="475" name="Google Shape;475;p65">
            <a:extLst>
              <a:ext uri="{C183D7F6-B498-43B3-948B-1728B52AA6E4}">
                <adec:decorative xmlns:adec="http://schemas.microsoft.com/office/drawing/2017/decorative" val="1"/>
              </a:ext>
            </a:extLst>
          </p:cNvPr>
          <p:cNvSpPr/>
          <p:nvPr/>
        </p:nvSpPr>
        <p:spPr>
          <a:xfrm>
            <a:off x="-208325" y="4245550"/>
            <a:ext cx="9475200" cy="984300"/>
          </a:xfrm>
          <a:prstGeom prst="rect">
            <a:avLst/>
          </a:prstGeom>
          <a:gradFill>
            <a:gsLst>
              <a:gs pos="0">
                <a:srgbClr val="FFE599"/>
              </a:gs>
              <a:gs pos="100000">
                <a:srgbClr val="FFFFFF"/>
              </a:gs>
            </a:gsLst>
            <a:lin ang="16200038"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3" name="Google Shape;473;p65"/>
          <p:cNvSpPr txBox="1">
            <a:spLocks noGrp="1"/>
          </p:cNvSpPr>
          <p:nvPr>
            <p:ph type="sldNum" idx="12"/>
          </p:nvPr>
        </p:nvSpPr>
        <p:spPr>
          <a:xfrm>
            <a:off x="8534400" y="4800004"/>
            <a:ext cx="433468" cy="133946"/>
          </a:xfrm>
          <a:prstGeom prst="rect">
            <a:avLst/>
          </a:prstGeom>
          <a:noFill/>
          <a:ln>
            <a:noFill/>
          </a:ln>
        </p:spPr>
        <p:txBody>
          <a:bodyPr spcFirstLastPara="1" wrap="square" lIns="0" tIns="0" rIns="0" bIns="0" anchor="t" anchorCtr="0">
            <a:normAutofit fontScale="92500"/>
          </a:bodyPr>
          <a:lstStyle/>
          <a:p>
            <a:pPr marL="38100" lvl="0" indent="0" algn="l"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E599"/>
        </a:solidFill>
        <a:effectLst/>
      </p:bgPr>
    </p:bg>
    <p:spTree>
      <p:nvGrpSpPr>
        <p:cNvPr id="1" name="Shape 194"/>
        <p:cNvGrpSpPr/>
        <p:nvPr/>
      </p:nvGrpSpPr>
      <p:grpSpPr>
        <a:xfrm>
          <a:off x="0" y="0"/>
          <a:ext cx="0" cy="0"/>
          <a:chOff x="0" y="0"/>
          <a:chExt cx="0" cy="0"/>
        </a:xfrm>
      </p:grpSpPr>
      <p:sp>
        <p:nvSpPr>
          <p:cNvPr id="195" name="Google Shape;195;p39" descr="Training Overvierw"/>
          <p:cNvSpPr/>
          <p:nvPr/>
        </p:nvSpPr>
        <p:spPr>
          <a:xfrm>
            <a:off x="0" y="-10984"/>
            <a:ext cx="9144000" cy="5143500"/>
          </a:xfrm>
          <a:custGeom>
            <a:avLst/>
            <a:gdLst/>
            <a:ahLst/>
            <a:cxnLst/>
            <a:rect l="l" t="t" r="r" b="b"/>
            <a:pathLst>
              <a:path w="9144000" h="6858000" extrusionOk="0">
                <a:moveTo>
                  <a:pt x="9144000" y="0"/>
                </a:moveTo>
                <a:lnTo>
                  <a:pt x="0" y="0"/>
                </a:lnTo>
                <a:lnTo>
                  <a:pt x="0" y="6858000"/>
                </a:lnTo>
                <a:lnTo>
                  <a:pt x="9144000" y="6858000"/>
                </a:lnTo>
                <a:lnTo>
                  <a:pt x="9144000" y="0"/>
                </a:lnTo>
                <a:close/>
              </a:path>
            </a:pathLst>
          </a:custGeom>
          <a:solidFill>
            <a:srgbClr val="0B539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39"/>
          <p:cNvSpPr txBox="1">
            <a:spLocks noGrp="1"/>
          </p:cNvSpPr>
          <p:nvPr>
            <p:ph type="title"/>
          </p:nvPr>
        </p:nvSpPr>
        <p:spPr>
          <a:xfrm>
            <a:off x="152400" y="57150"/>
            <a:ext cx="4625340" cy="566822"/>
          </a:xfrm>
          <a:prstGeom prst="rect">
            <a:avLst/>
          </a:prstGeom>
          <a:noFill/>
          <a:ln>
            <a:noFill/>
          </a:ln>
        </p:spPr>
        <p:txBody>
          <a:bodyPr spcFirstLastPara="1" wrap="square" lIns="0" tIns="12700" rIns="0" bIns="0" anchor="t" anchorCtr="0">
            <a:normAutofit/>
          </a:bodyPr>
          <a:lstStyle/>
          <a:p>
            <a:pPr marL="12700" lvl="0" indent="0" algn="l" rtl="0">
              <a:lnSpc>
                <a:spcPct val="100000"/>
              </a:lnSpc>
              <a:spcBef>
                <a:spcPts val="0"/>
              </a:spcBef>
              <a:spcAft>
                <a:spcPts val="0"/>
              </a:spcAft>
              <a:buNone/>
            </a:pPr>
            <a:r>
              <a:rPr lang="en" sz="3600">
                <a:solidFill>
                  <a:srgbClr val="FFFFFF"/>
                </a:solidFill>
              </a:rPr>
              <a:t>Training Overview</a:t>
            </a:r>
            <a:endParaRPr sz="3600"/>
          </a:p>
        </p:txBody>
      </p:sp>
      <p:grpSp>
        <p:nvGrpSpPr>
          <p:cNvPr id="196" name="Google Shape;196;p39" descr="1.  Overview of Performance Based Acquisition"/>
          <p:cNvGrpSpPr/>
          <p:nvPr/>
        </p:nvGrpSpPr>
        <p:grpSpPr>
          <a:xfrm>
            <a:off x="0" y="708548"/>
            <a:ext cx="8127635" cy="646748"/>
            <a:chOff x="0" y="944731"/>
            <a:chExt cx="8127635" cy="862330"/>
          </a:xfrm>
        </p:grpSpPr>
        <p:sp>
          <p:nvSpPr>
            <p:cNvPr id="197" name="Google Shape;197;p39"/>
            <p:cNvSpPr/>
            <p:nvPr/>
          </p:nvSpPr>
          <p:spPr>
            <a:xfrm>
              <a:off x="0" y="1024635"/>
              <a:ext cx="7588250" cy="744855"/>
            </a:xfrm>
            <a:custGeom>
              <a:avLst/>
              <a:gdLst/>
              <a:ahLst/>
              <a:cxnLst/>
              <a:rect l="l" t="t" r="r" b="b"/>
              <a:pathLst>
                <a:path w="7588250" h="744855" extrusionOk="0">
                  <a:moveTo>
                    <a:pt x="7587703" y="0"/>
                  </a:moveTo>
                  <a:lnTo>
                    <a:pt x="0" y="0"/>
                  </a:lnTo>
                  <a:lnTo>
                    <a:pt x="0" y="744296"/>
                  </a:lnTo>
                  <a:lnTo>
                    <a:pt x="7587703" y="744296"/>
                  </a:lnTo>
                  <a:lnTo>
                    <a:pt x="758770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39"/>
            <p:cNvSpPr/>
            <p:nvPr/>
          </p:nvSpPr>
          <p:spPr>
            <a:xfrm>
              <a:off x="0" y="1024635"/>
              <a:ext cx="7588250" cy="744855"/>
            </a:xfrm>
            <a:custGeom>
              <a:avLst/>
              <a:gdLst/>
              <a:ahLst/>
              <a:cxnLst/>
              <a:rect l="l" t="t" r="r" b="b"/>
              <a:pathLst>
                <a:path w="7588250" h="744855" extrusionOk="0">
                  <a:moveTo>
                    <a:pt x="0" y="0"/>
                  </a:moveTo>
                  <a:lnTo>
                    <a:pt x="7587691" y="0"/>
                  </a:lnTo>
                  <a:lnTo>
                    <a:pt x="7587691" y="744296"/>
                  </a:lnTo>
                  <a:lnTo>
                    <a:pt x="0" y="744296"/>
                  </a:lnTo>
                </a:path>
              </a:pathLst>
            </a:custGeom>
            <a:noFill/>
            <a:ln w="9525" cap="flat" cmpd="sng">
              <a:solidFill>
                <a:srgbClr val="2F2F2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39"/>
            <p:cNvSpPr/>
            <p:nvPr/>
          </p:nvSpPr>
          <p:spPr>
            <a:xfrm>
              <a:off x="7266575" y="944731"/>
              <a:ext cx="861060" cy="862330"/>
            </a:xfrm>
            <a:custGeom>
              <a:avLst/>
              <a:gdLst/>
              <a:ahLst/>
              <a:cxnLst/>
              <a:rect l="l" t="t" r="r" b="b"/>
              <a:pathLst>
                <a:path w="861059" h="862330" extrusionOk="0">
                  <a:moveTo>
                    <a:pt x="430504" y="0"/>
                  </a:moveTo>
                  <a:lnTo>
                    <a:pt x="383597" y="2528"/>
                  </a:lnTo>
                  <a:lnTo>
                    <a:pt x="338152" y="9939"/>
                  </a:lnTo>
                  <a:lnTo>
                    <a:pt x="294433" y="21969"/>
                  </a:lnTo>
                  <a:lnTo>
                    <a:pt x="252702" y="38356"/>
                  </a:lnTo>
                  <a:lnTo>
                    <a:pt x="213222" y="58836"/>
                  </a:lnTo>
                  <a:lnTo>
                    <a:pt x="176256" y="83147"/>
                  </a:lnTo>
                  <a:lnTo>
                    <a:pt x="142065" y="111025"/>
                  </a:lnTo>
                  <a:lnTo>
                    <a:pt x="110913" y="142208"/>
                  </a:lnTo>
                  <a:lnTo>
                    <a:pt x="83063" y="176434"/>
                  </a:lnTo>
                  <a:lnTo>
                    <a:pt x="58777" y="213439"/>
                  </a:lnTo>
                  <a:lnTo>
                    <a:pt x="38317" y="252959"/>
                  </a:lnTo>
                  <a:lnTo>
                    <a:pt x="21947" y="294734"/>
                  </a:lnTo>
                  <a:lnTo>
                    <a:pt x="9929" y="338499"/>
                  </a:lnTo>
                  <a:lnTo>
                    <a:pt x="2526" y="383991"/>
                  </a:lnTo>
                  <a:lnTo>
                    <a:pt x="0" y="430949"/>
                  </a:lnTo>
                  <a:lnTo>
                    <a:pt x="2526" y="477906"/>
                  </a:lnTo>
                  <a:lnTo>
                    <a:pt x="9929" y="523399"/>
                  </a:lnTo>
                  <a:lnTo>
                    <a:pt x="21947" y="567163"/>
                  </a:lnTo>
                  <a:lnTo>
                    <a:pt x="38317" y="608938"/>
                  </a:lnTo>
                  <a:lnTo>
                    <a:pt x="58777" y="648459"/>
                  </a:lnTo>
                  <a:lnTo>
                    <a:pt x="83063" y="685463"/>
                  </a:lnTo>
                  <a:lnTo>
                    <a:pt x="110913" y="719689"/>
                  </a:lnTo>
                  <a:lnTo>
                    <a:pt x="142065" y="750872"/>
                  </a:lnTo>
                  <a:lnTo>
                    <a:pt x="176256" y="778751"/>
                  </a:lnTo>
                  <a:lnTo>
                    <a:pt x="213222" y="803061"/>
                  </a:lnTo>
                  <a:lnTo>
                    <a:pt x="252702" y="823541"/>
                  </a:lnTo>
                  <a:lnTo>
                    <a:pt x="294433" y="839928"/>
                  </a:lnTo>
                  <a:lnTo>
                    <a:pt x="338152" y="851958"/>
                  </a:lnTo>
                  <a:lnTo>
                    <a:pt x="383597" y="859369"/>
                  </a:lnTo>
                  <a:lnTo>
                    <a:pt x="430504" y="861898"/>
                  </a:lnTo>
                  <a:lnTo>
                    <a:pt x="477411" y="859369"/>
                  </a:lnTo>
                  <a:lnTo>
                    <a:pt x="522855" y="851958"/>
                  </a:lnTo>
                  <a:lnTo>
                    <a:pt x="566574" y="839928"/>
                  </a:lnTo>
                  <a:lnTo>
                    <a:pt x="608304" y="823541"/>
                  </a:lnTo>
                  <a:lnTo>
                    <a:pt x="647783" y="803061"/>
                  </a:lnTo>
                  <a:lnTo>
                    <a:pt x="684748" y="778751"/>
                  </a:lnTo>
                  <a:lnTo>
                    <a:pt x="718937" y="750872"/>
                  </a:lnTo>
                  <a:lnTo>
                    <a:pt x="750088" y="719689"/>
                  </a:lnTo>
                  <a:lnTo>
                    <a:pt x="777937" y="685463"/>
                  </a:lnTo>
                  <a:lnTo>
                    <a:pt x="802222" y="648459"/>
                  </a:lnTo>
                  <a:lnTo>
                    <a:pt x="822680" y="608938"/>
                  </a:lnTo>
                  <a:lnTo>
                    <a:pt x="839049" y="567163"/>
                  </a:lnTo>
                  <a:lnTo>
                    <a:pt x="851067" y="523399"/>
                  </a:lnTo>
                  <a:lnTo>
                    <a:pt x="858470" y="477906"/>
                  </a:lnTo>
                  <a:lnTo>
                    <a:pt x="860996" y="430949"/>
                  </a:lnTo>
                  <a:lnTo>
                    <a:pt x="858470" y="383991"/>
                  </a:lnTo>
                  <a:lnTo>
                    <a:pt x="851067" y="338499"/>
                  </a:lnTo>
                  <a:lnTo>
                    <a:pt x="839049" y="294734"/>
                  </a:lnTo>
                  <a:lnTo>
                    <a:pt x="822680" y="252959"/>
                  </a:lnTo>
                  <a:lnTo>
                    <a:pt x="802222" y="213439"/>
                  </a:lnTo>
                  <a:lnTo>
                    <a:pt x="777937" y="176434"/>
                  </a:lnTo>
                  <a:lnTo>
                    <a:pt x="750088" y="142208"/>
                  </a:lnTo>
                  <a:lnTo>
                    <a:pt x="718937" y="111025"/>
                  </a:lnTo>
                  <a:lnTo>
                    <a:pt x="684748" y="83147"/>
                  </a:lnTo>
                  <a:lnTo>
                    <a:pt x="647783" y="58836"/>
                  </a:lnTo>
                  <a:lnTo>
                    <a:pt x="608304" y="38356"/>
                  </a:lnTo>
                  <a:lnTo>
                    <a:pt x="566574" y="21969"/>
                  </a:lnTo>
                  <a:lnTo>
                    <a:pt x="522855" y="9939"/>
                  </a:lnTo>
                  <a:lnTo>
                    <a:pt x="477411" y="2528"/>
                  </a:lnTo>
                  <a:lnTo>
                    <a:pt x="43050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39"/>
            <p:cNvSpPr/>
            <p:nvPr/>
          </p:nvSpPr>
          <p:spPr>
            <a:xfrm>
              <a:off x="7266575" y="944731"/>
              <a:ext cx="861060" cy="862330"/>
            </a:xfrm>
            <a:custGeom>
              <a:avLst/>
              <a:gdLst/>
              <a:ahLst/>
              <a:cxnLst/>
              <a:rect l="l" t="t" r="r" b="b"/>
              <a:pathLst>
                <a:path w="861059" h="862330" extrusionOk="0">
                  <a:moveTo>
                    <a:pt x="0" y="430949"/>
                  </a:moveTo>
                  <a:lnTo>
                    <a:pt x="2526" y="383991"/>
                  </a:lnTo>
                  <a:lnTo>
                    <a:pt x="9929" y="338499"/>
                  </a:lnTo>
                  <a:lnTo>
                    <a:pt x="21947" y="294734"/>
                  </a:lnTo>
                  <a:lnTo>
                    <a:pt x="38317" y="252959"/>
                  </a:lnTo>
                  <a:lnTo>
                    <a:pt x="58777" y="213439"/>
                  </a:lnTo>
                  <a:lnTo>
                    <a:pt x="83063" y="176434"/>
                  </a:lnTo>
                  <a:lnTo>
                    <a:pt x="110913" y="142208"/>
                  </a:lnTo>
                  <a:lnTo>
                    <a:pt x="142065" y="111025"/>
                  </a:lnTo>
                  <a:lnTo>
                    <a:pt x="176256" y="83147"/>
                  </a:lnTo>
                  <a:lnTo>
                    <a:pt x="213222" y="58836"/>
                  </a:lnTo>
                  <a:lnTo>
                    <a:pt x="252702" y="38356"/>
                  </a:lnTo>
                  <a:lnTo>
                    <a:pt x="294433" y="21969"/>
                  </a:lnTo>
                  <a:lnTo>
                    <a:pt x="338152" y="9939"/>
                  </a:lnTo>
                  <a:lnTo>
                    <a:pt x="383597" y="2528"/>
                  </a:lnTo>
                  <a:lnTo>
                    <a:pt x="430504" y="0"/>
                  </a:lnTo>
                  <a:lnTo>
                    <a:pt x="477411" y="2528"/>
                  </a:lnTo>
                  <a:lnTo>
                    <a:pt x="522855" y="9939"/>
                  </a:lnTo>
                  <a:lnTo>
                    <a:pt x="566574" y="21969"/>
                  </a:lnTo>
                  <a:lnTo>
                    <a:pt x="608304" y="38356"/>
                  </a:lnTo>
                  <a:lnTo>
                    <a:pt x="647783" y="58836"/>
                  </a:lnTo>
                  <a:lnTo>
                    <a:pt x="684748" y="83147"/>
                  </a:lnTo>
                  <a:lnTo>
                    <a:pt x="718937" y="111025"/>
                  </a:lnTo>
                  <a:lnTo>
                    <a:pt x="750088" y="142208"/>
                  </a:lnTo>
                  <a:lnTo>
                    <a:pt x="777937" y="176434"/>
                  </a:lnTo>
                  <a:lnTo>
                    <a:pt x="802222" y="213439"/>
                  </a:lnTo>
                  <a:lnTo>
                    <a:pt x="822680" y="252959"/>
                  </a:lnTo>
                  <a:lnTo>
                    <a:pt x="839049" y="294734"/>
                  </a:lnTo>
                  <a:lnTo>
                    <a:pt x="851067" y="338499"/>
                  </a:lnTo>
                  <a:lnTo>
                    <a:pt x="858470" y="383991"/>
                  </a:lnTo>
                  <a:lnTo>
                    <a:pt x="860996" y="430949"/>
                  </a:lnTo>
                  <a:lnTo>
                    <a:pt x="858470" y="477906"/>
                  </a:lnTo>
                  <a:lnTo>
                    <a:pt x="851067" y="523399"/>
                  </a:lnTo>
                  <a:lnTo>
                    <a:pt x="839049" y="567163"/>
                  </a:lnTo>
                  <a:lnTo>
                    <a:pt x="822680" y="608938"/>
                  </a:lnTo>
                  <a:lnTo>
                    <a:pt x="802222" y="648459"/>
                  </a:lnTo>
                  <a:lnTo>
                    <a:pt x="777937" y="685463"/>
                  </a:lnTo>
                  <a:lnTo>
                    <a:pt x="750088" y="719689"/>
                  </a:lnTo>
                  <a:lnTo>
                    <a:pt x="718937" y="750872"/>
                  </a:lnTo>
                  <a:lnTo>
                    <a:pt x="684748" y="778751"/>
                  </a:lnTo>
                  <a:lnTo>
                    <a:pt x="647783" y="803061"/>
                  </a:lnTo>
                  <a:lnTo>
                    <a:pt x="608304" y="823541"/>
                  </a:lnTo>
                  <a:lnTo>
                    <a:pt x="566574" y="839928"/>
                  </a:lnTo>
                  <a:lnTo>
                    <a:pt x="522855" y="851958"/>
                  </a:lnTo>
                  <a:lnTo>
                    <a:pt x="477411" y="859369"/>
                  </a:lnTo>
                  <a:lnTo>
                    <a:pt x="430504" y="861898"/>
                  </a:lnTo>
                  <a:lnTo>
                    <a:pt x="383597" y="859369"/>
                  </a:lnTo>
                  <a:lnTo>
                    <a:pt x="338152" y="851958"/>
                  </a:lnTo>
                  <a:lnTo>
                    <a:pt x="294433" y="839928"/>
                  </a:lnTo>
                  <a:lnTo>
                    <a:pt x="252702" y="823541"/>
                  </a:lnTo>
                  <a:lnTo>
                    <a:pt x="213222" y="803061"/>
                  </a:lnTo>
                  <a:lnTo>
                    <a:pt x="176256" y="778751"/>
                  </a:lnTo>
                  <a:lnTo>
                    <a:pt x="142065" y="750872"/>
                  </a:lnTo>
                  <a:lnTo>
                    <a:pt x="110913" y="719689"/>
                  </a:lnTo>
                  <a:lnTo>
                    <a:pt x="83063" y="685463"/>
                  </a:lnTo>
                  <a:lnTo>
                    <a:pt x="58777" y="648459"/>
                  </a:lnTo>
                  <a:lnTo>
                    <a:pt x="38317" y="608938"/>
                  </a:lnTo>
                  <a:lnTo>
                    <a:pt x="21947" y="567163"/>
                  </a:lnTo>
                  <a:lnTo>
                    <a:pt x="9929" y="523399"/>
                  </a:lnTo>
                  <a:lnTo>
                    <a:pt x="2526" y="477906"/>
                  </a:lnTo>
                  <a:lnTo>
                    <a:pt x="0" y="430949"/>
                  </a:lnTo>
                  <a:close/>
                </a:path>
              </a:pathLst>
            </a:custGeom>
            <a:noFill/>
            <a:ln w="38100" cap="flat" cmpd="sng">
              <a:solidFill>
                <a:srgbClr val="003B7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26" name="Google Shape;226;p39"/>
          <p:cNvSpPr txBox="1"/>
          <p:nvPr/>
        </p:nvSpPr>
        <p:spPr>
          <a:xfrm>
            <a:off x="686690" y="849442"/>
            <a:ext cx="6552300" cy="350700"/>
          </a:xfrm>
          <a:prstGeom prst="rect">
            <a:avLst/>
          </a:prstGeom>
          <a:noFill/>
          <a:ln>
            <a:noFill/>
          </a:ln>
        </p:spPr>
        <p:txBody>
          <a:bodyPr spcFirstLastPara="1" wrap="square" lIns="0" tIns="12050" rIns="0" bIns="0" anchor="t" anchorCtr="0">
            <a:noAutofit/>
          </a:bodyPr>
          <a:lstStyle/>
          <a:p>
            <a:pPr marL="12700" marR="0" lvl="0" indent="0" algn="l" rtl="0">
              <a:lnSpc>
                <a:spcPct val="100000"/>
              </a:lnSpc>
              <a:spcBef>
                <a:spcPts val="0"/>
              </a:spcBef>
              <a:spcAft>
                <a:spcPts val="0"/>
              </a:spcAft>
              <a:buNone/>
            </a:pPr>
            <a:r>
              <a:rPr lang="en" sz="2200" b="1">
                <a:solidFill>
                  <a:schemeClr val="dk1"/>
                </a:solidFill>
                <a:latin typeface="Arial"/>
                <a:ea typeface="Arial"/>
                <a:cs typeface="Arial"/>
                <a:sym typeface="Arial"/>
              </a:rPr>
              <a:t>Overview of Performance Based Acquisition</a:t>
            </a:r>
            <a:endParaRPr sz="2200">
              <a:solidFill>
                <a:schemeClr val="dk1"/>
              </a:solidFill>
              <a:latin typeface="Arial"/>
              <a:ea typeface="Arial"/>
              <a:cs typeface="Arial"/>
              <a:sym typeface="Arial"/>
            </a:endParaRPr>
          </a:p>
        </p:txBody>
      </p:sp>
      <p:sp>
        <p:nvSpPr>
          <p:cNvPr id="227" name="Google Shape;227;p39"/>
          <p:cNvSpPr txBox="1"/>
          <p:nvPr/>
        </p:nvSpPr>
        <p:spPr>
          <a:xfrm>
            <a:off x="7588250" y="778969"/>
            <a:ext cx="252095" cy="505908"/>
          </a:xfrm>
          <a:prstGeom prst="rect">
            <a:avLst/>
          </a:prstGeom>
          <a:noFill/>
          <a:ln>
            <a:noFill/>
          </a:ln>
        </p:spPr>
        <p:txBody>
          <a:bodyPr spcFirstLastPara="1" wrap="square" lIns="0" tIns="13325" rIns="0" bIns="0" anchor="t" anchorCtr="0">
            <a:noAutofit/>
          </a:bodyPr>
          <a:lstStyle/>
          <a:p>
            <a:pPr marL="12700" marR="0" lvl="0" indent="0" algn="l" rtl="0">
              <a:lnSpc>
                <a:spcPct val="100000"/>
              </a:lnSpc>
              <a:spcBef>
                <a:spcPts val="0"/>
              </a:spcBef>
              <a:spcAft>
                <a:spcPts val="0"/>
              </a:spcAft>
              <a:buNone/>
            </a:pPr>
            <a:r>
              <a:rPr lang="en" sz="3200" b="1">
                <a:solidFill>
                  <a:srgbClr val="0579BC"/>
                </a:solidFill>
                <a:latin typeface="Arial"/>
                <a:ea typeface="Arial"/>
                <a:cs typeface="Arial"/>
                <a:sym typeface="Arial"/>
              </a:rPr>
              <a:t>1</a:t>
            </a:r>
            <a:endParaRPr sz="3200">
              <a:solidFill>
                <a:schemeClr val="dk1"/>
              </a:solidFill>
              <a:latin typeface="Arial"/>
              <a:ea typeface="Arial"/>
              <a:cs typeface="Arial"/>
              <a:sym typeface="Arial"/>
            </a:endParaRPr>
          </a:p>
        </p:txBody>
      </p:sp>
      <p:grpSp>
        <p:nvGrpSpPr>
          <p:cNvPr id="201" name="Google Shape;201;p39" descr="2. Definition of SOW, SOO, &amp; PWS"/>
          <p:cNvGrpSpPr/>
          <p:nvPr/>
        </p:nvGrpSpPr>
        <p:grpSpPr>
          <a:xfrm>
            <a:off x="0" y="1425660"/>
            <a:ext cx="8127635" cy="646748"/>
            <a:chOff x="0" y="1900880"/>
            <a:chExt cx="8127635" cy="862330"/>
          </a:xfrm>
        </p:grpSpPr>
        <p:sp>
          <p:nvSpPr>
            <p:cNvPr id="202" name="Google Shape;202;p39"/>
            <p:cNvSpPr/>
            <p:nvPr/>
          </p:nvSpPr>
          <p:spPr>
            <a:xfrm>
              <a:off x="0" y="1977135"/>
              <a:ext cx="7588250" cy="744855"/>
            </a:xfrm>
            <a:custGeom>
              <a:avLst/>
              <a:gdLst/>
              <a:ahLst/>
              <a:cxnLst/>
              <a:rect l="l" t="t" r="r" b="b"/>
              <a:pathLst>
                <a:path w="7588250" h="744855" extrusionOk="0">
                  <a:moveTo>
                    <a:pt x="0" y="744296"/>
                  </a:moveTo>
                  <a:lnTo>
                    <a:pt x="0" y="0"/>
                  </a:lnTo>
                  <a:lnTo>
                    <a:pt x="7587691" y="0"/>
                  </a:lnTo>
                  <a:lnTo>
                    <a:pt x="7587691" y="744296"/>
                  </a:lnTo>
                  <a:lnTo>
                    <a:pt x="0" y="7442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39"/>
            <p:cNvSpPr/>
            <p:nvPr/>
          </p:nvSpPr>
          <p:spPr>
            <a:xfrm>
              <a:off x="0" y="1977135"/>
              <a:ext cx="7588250" cy="744855"/>
            </a:xfrm>
            <a:custGeom>
              <a:avLst/>
              <a:gdLst/>
              <a:ahLst/>
              <a:cxnLst/>
              <a:rect l="l" t="t" r="r" b="b"/>
              <a:pathLst>
                <a:path w="7588250" h="744855" extrusionOk="0">
                  <a:moveTo>
                    <a:pt x="0" y="0"/>
                  </a:moveTo>
                  <a:lnTo>
                    <a:pt x="7587691" y="0"/>
                  </a:lnTo>
                  <a:lnTo>
                    <a:pt x="7587691" y="744296"/>
                  </a:lnTo>
                  <a:lnTo>
                    <a:pt x="0" y="744296"/>
                  </a:lnTo>
                </a:path>
              </a:pathLst>
            </a:custGeom>
            <a:noFill/>
            <a:ln w="9525" cap="flat" cmpd="sng">
              <a:solidFill>
                <a:srgbClr val="2F2F2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39"/>
            <p:cNvSpPr/>
            <p:nvPr/>
          </p:nvSpPr>
          <p:spPr>
            <a:xfrm>
              <a:off x="7266575" y="1900880"/>
              <a:ext cx="861060" cy="862330"/>
            </a:xfrm>
            <a:custGeom>
              <a:avLst/>
              <a:gdLst/>
              <a:ahLst/>
              <a:cxnLst/>
              <a:rect l="l" t="t" r="r" b="b"/>
              <a:pathLst>
                <a:path w="861059" h="862330" extrusionOk="0">
                  <a:moveTo>
                    <a:pt x="430504" y="0"/>
                  </a:moveTo>
                  <a:lnTo>
                    <a:pt x="383597" y="2528"/>
                  </a:lnTo>
                  <a:lnTo>
                    <a:pt x="338152" y="9939"/>
                  </a:lnTo>
                  <a:lnTo>
                    <a:pt x="294433" y="21969"/>
                  </a:lnTo>
                  <a:lnTo>
                    <a:pt x="252702" y="38356"/>
                  </a:lnTo>
                  <a:lnTo>
                    <a:pt x="213222" y="58836"/>
                  </a:lnTo>
                  <a:lnTo>
                    <a:pt x="176256" y="83147"/>
                  </a:lnTo>
                  <a:lnTo>
                    <a:pt x="142065" y="111025"/>
                  </a:lnTo>
                  <a:lnTo>
                    <a:pt x="110913" y="142208"/>
                  </a:lnTo>
                  <a:lnTo>
                    <a:pt x="83063" y="176434"/>
                  </a:lnTo>
                  <a:lnTo>
                    <a:pt x="58777" y="213439"/>
                  </a:lnTo>
                  <a:lnTo>
                    <a:pt x="38317" y="252959"/>
                  </a:lnTo>
                  <a:lnTo>
                    <a:pt x="21947" y="294734"/>
                  </a:lnTo>
                  <a:lnTo>
                    <a:pt x="9929" y="338499"/>
                  </a:lnTo>
                  <a:lnTo>
                    <a:pt x="2526" y="383991"/>
                  </a:lnTo>
                  <a:lnTo>
                    <a:pt x="0" y="430949"/>
                  </a:lnTo>
                  <a:lnTo>
                    <a:pt x="2526" y="477906"/>
                  </a:lnTo>
                  <a:lnTo>
                    <a:pt x="9929" y="523399"/>
                  </a:lnTo>
                  <a:lnTo>
                    <a:pt x="21947" y="567163"/>
                  </a:lnTo>
                  <a:lnTo>
                    <a:pt x="38317" y="608938"/>
                  </a:lnTo>
                  <a:lnTo>
                    <a:pt x="58777" y="648459"/>
                  </a:lnTo>
                  <a:lnTo>
                    <a:pt x="83063" y="685463"/>
                  </a:lnTo>
                  <a:lnTo>
                    <a:pt x="110913" y="719689"/>
                  </a:lnTo>
                  <a:lnTo>
                    <a:pt x="142065" y="750872"/>
                  </a:lnTo>
                  <a:lnTo>
                    <a:pt x="176256" y="778751"/>
                  </a:lnTo>
                  <a:lnTo>
                    <a:pt x="213222" y="803061"/>
                  </a:lnTo>
                  <a:lnTo>
                    <a:pt x="252702" y="823541"/>
                  </a:lnTo>
                  <a:lnTo>
                    <a:pt x="294433" y="839928"/>
                  </a:lnTo>
                  <a:lnTo>
                    <a:pt x="338152" y="851958"/>
                  </a:lnTo>
                  <a:lnTo>
                    <a:pt x="383597" y="859369"/>
                  </a:lnTo>
                  <a:lnTo>
                    <a:pt x="430504" y="861898"/>
                  </a:lnTo>
                  <a:lnTo>
                    <a:pt x="477411" y="859369"/>
                  </a:lnTo>
                  <a:lnTo>
                    <a:pt x="522855" y="851958"/>
                  </a:lnTo>
                  <a:lnTo>
                    <a:pt x="566574" y="839928"/>
                  </a:lnTo>
                  <a:lnTo>
                    <a:pt x="608304" y="823541"/>
                  </a:lnTo>
                  <a:lnTo>
                    <a:pt x="647783" y="803061"/>
                  </a:lnTo>
                  <a:lnTo>
                    <a:pt x="684748" y="778751"/>
                  </a:lnTo>
                  <a:lnTo>
                    <a:pt x="718937" y="750872"/>
                  </a:lnTo>
                  <a:lnTo>
                    <a:pt x="750088" y="719689"/>
                  </a:lnTo>
                  <a:lnTo>
                    <a:pt x="777937" y="685463"/>
                  </a:lnTo>
                  <a:lnTo>
                    <a:pt x="802222" y="648459"/>
                  </a:lnTo>
                  <a:lnTo>
                    <a:pt x="822680" y="608938"/>
                  </a:lnTo>
                  <a:lnTo>
                    <a:pt x="839049" y="567163"/>
                  </a:lnTo>
                  <a:lnTo>
                    <a:pt x="851067" y="523399"/>
                  </a:lnTo>
                  <a:lnTo>
                    <a:pt x="858470" y="477906"/>
                  </a:lnTo>
                  <a:lnTo>
                    <a:pt x="860996" y="430949"/>
                  </a:lnTo>
                  <a:lnTo>
                    <a:pt x="858470" y="383991"/>
                  </a:lnTo>
                  <a:lnTo>
                    <a:pt x="851067" y="338499"/>
                  </a:lnTo>
                  <a:lnTo>
                    <a:pt x="839049" y="294734"/>
                  </a:lnTo>
                  <a:lnTo>
                    <a:pt x="822680" y="252959"/>
                  </a:lnTo>
                  <a:lnTo>
                    <a:pt x="802222" y="213439"/>
                  </a:lnTo>
                  <a:lnTo>
                    <a:pt x="777937" y="176434"/>
                  </a:lnTo>
                  <a:lnTo>
                    <a:pt x="750088" y="142208"/>
                  </a:lnTo>
                  <a:lnTo>
                    <a:pt x="718937" y="111025"/>
                  </a:lnTo>
                  <a:lnTo>
                    <a:pt x="684748" y="83147"/>
                  </a:lnTo>
                  <a:lnTo>
                    <a:pt x="647783" y="58836"/>
                  </a:lnTo>
                  <a:lnTo>
                    <a:pt x="608304" y="38356"/>
                  </a:lnTo>
                  <a:lnTo>
                    <a:pt x="566574" y="21969"/>
                  </a:lnTo>
                  <a:lnTo>
                    <a:pt x="522855" y="9939"/>
                  </a:lnTo>
                  <a:lnTo>
                    <a:pt x="477411" y="2528"/>
                  </a:lnTo>
                  <a:lnTo>
                    <a:pt x="43050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39"/>
            <p:cNvSpPr/>
            <p:nvPr/>
          </p:nvSpPr>
          <p:spPr>
            <a:xfrm>
              <a:off x="7266575" y="1900880"/>
              <a:ext cx="861060" cy="862330"/>
            </a:xfrm>
            <a:custGeom>
              <a:avLst/>
              <a:gdLst/>
              <a:ahLst/>
              <a:cxnLst/>
              <a:rect l="l" t="t" r="r" b="b"/>
              <a:pathLst>
                <a:path w="861059" h="862330" extrusionOk="0">
                  <a:moveTo>
                    <a:pt x="0" y="430949"/>
                  </a:moveTo>
                  <a:lnTo>
                    <a:pt x="2526" y="383991"/>
                  </a:lnTo>
                  <a:lnTo>
                    <a:pt x="9929" y="338499"/>
                  </a:lnTo>
                  <a:lnTo>
                    <a:pt x="21947" y="294734"/>
                  </a:lnTo>
                  <a:lnTo>
                    <a:pt x="38317" y="252959"/>
                  </a:lnTo>
                  <a:lnTo>
                    <a:pt x="58777" y="213439"/>
                  </a:lnTo>
                  <a:lnTo>
                    <a:pt x="83063" y="176434"/>
                  </a:lnTo>
                  <a:lnTo>
                    <a:pt x="110913" y="142208"/>
                  </a:lnTo>
                  <a:lnTo>
                    <a:pt x="142065" y="111025"/>
                  </a:lnTo>
                  <a:lnTo>
                    <a:pt x="176256" y="83147"/>
                  </a:lnTo>
                  <a:lnTo>
                    <a:pt x="213222" y="58836"/>
                  </a:lnTo>
                  <a:lnTo>
                    <a:pt x="252702" y="38356"/>
                  </a:lnTo>
                  <a:lnTo>
                    <a:pt x="294433" y="21969"/>
                  </a:lnTo>
                  <a:lnTo>
                    <a:pt x="338152" y="9939"/>
                  </a:lnTo>
                  <a:lnTo>
                    <a:pt x="383597" y="2528"/>
                  </a:lnTo>
                  <a:lnTo>
                    <a:pt x="430504" y="0"/>
                  </a:lnTo>
                  <a:lnTo>
                    <a:pt x="477411" y="2528"/>
                  </a:lnTo>
                  <a:lnTo>
                    <a:pt x="522855" y="9939"/>
                  </a:lnTo>
                  <a:lnTo>
                    <a:pt x="566574" y="21969"/>
                  </a:lnTo>
                  <a:lnTo>
                    <a:pt x="608304" y="38356"/>
                  </a:lnTo>
                  <a:lnTo>
                    <a:pt x="647783" y="58836"/>
                  </a:lnTo>
                  <a:lnTo>
                    <a:pt x="684748" y="83147"/>
                  </a:lnTo>
                  <a:lnTo>
                    <a:pt x="718937" y="111025"/>
                  </a:lnTo>
                  <a:lnTo>
                    <a:pt x="750088" y="142208"/>
                  </a:lnTo>
                  <a:lnTo>
                    <a:pt x="777937" y="176434"/>
                  </a:lnTo>
                  <a:lnTo>
                    <a:pt x="802222" y="213439"/>
                  </a:lnTo>
                  <a:lnTo>
                    <a:pt x="822680" y="252959"/>
                  </a:lnTo>
                  <a:lnTo>
                    <a:pt x="839049" y="294734"/>
                  </a:lnTo>
                  <a:lnTo>
                    <a:pt x="851067" y="338499"/>
                  </a:lnTo>
                  <a:lnTo>
                    <a:pt x="858470" y="383991"/>
                  </a:lnTo>
                  <a:lnTo>
                    <a:pt x="860996" y="430949"/>
                  </a:lnTo>
                  <a:lnTo>
                    <a:pt x="858470" y="477906"/>
                  </a:lnTo>
                  <a:lnTo>
                    <a:pt x="851067" y="523399"/>
                  </a:lnTo>
                  <a:lnTo>
                    <a:pt x="839049" y="567163"/>
                  </a:lnTo>
                  <a:lnTo>
                    <a:pt x="822680" y="608938"/>
                  </a:lnTo>
                  <a:lnTo>
                    <a:pt x="802222" y="648459"/>
                  </a:lnTo>
                  <a:lnTo>
                    <a:pt x="777937" y="685463"/>
                  </a:lnTo>
                  <a:lnTo>
                    <a:pt x="750088" y="719689"/>
                  </a:lnTo>
                  <a:lnTo>
                    <a:pt x="718937" y="750872"/>
                  </a:lnTo>
                  <a:lnTo>
                    <a:pt x="684748" y="778751"/>
                  </a:lnTo>
                  <a:lnTo>
                    <a:pt x="647783" y="803061"/>
                  </a:lnTo>
                  <a:lnTo>
                    <a:pt x="608304" y="823541"/>
                  </a:lnTo>
                  <a:lnTo>
                    <a:pt x="566574" y="839928"/>
                  </a:lnTo>
                  <a:lnTo>
                    <a:pt x="522855" y="851958"/>
                  </a:lnTo>
                  <a:lnTo>
                    <a:pt x="477411" y="859369"/>
                  </a:lnTo>
                  <a:lnTo>
                    <a:pt x="430504" y="861898"/>
                  </a:lnTo>
                  <a:lnTo>
                    <a:pt x="383597" y="859369"/>
                  </a:lnTo>
                  <a:lnTo>
                    <a:pt x="338152" y="851958"/>
                  </a:lnTo>
                  <a:lnTo>
                    <a:pt x="294433" y="839928"/>
                  </a:lnTo>
                  <a:lnTo>
                    <a:pt x="252702" y="823541"/>
                  </a:lnTo>
                  <a:lnTo>
                    <a:pt x="213222" y="803061"/>
                  </a:lnTo>
                  <a:lnTo>
                    <a:pt x="176256" y="778751"/>
                  </a:lnTo>
                  <a:lnTo>
                    <a:pt x="142065" y="750872"/>
                  </a:lnTo>
                  <a:lnTo>
                    <a:pt x="110913" y="719689"/>
                  </a:lnTo>
                  <a:lnTo>
                    <a:pt x="83063" y="685463"/>
                  </a:lnTo>
                  <a:lnTo>
                    <a:pt x="58777" y="648459"/>
                  </a:lnTo>
                  <a:lnTo>
                    <a:pt x="38317" y="608938"/>
                  </a:lnTo>
                  <a:lnTo>
                    <a:pt x="21947" y="567163"/>
                  </a:lnTo>
                  <a:lnTo>
                    <a:pt x="9929" y="523399"/>
                  </a:lnTo>
                  <a:lnTo>
                    <a:pt x="2526" y="477906"/>
                  </a:lnTo>
                  <a:lnTo>
                    <a:pt x="0" y="430949"/>
                  </a:lnTo>
                  <a:close/>
                </a:path>
              </a:pathLst>
            </a:custGeom>
            <a:noFill/>
            <a:ln w="38100" cap="flat" cmpd="sng">
              <a:solidFill>
                <a:srgbClr val="003B7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28" name="Google Shape;228;p39"/>
          <p:cNvSpPr txBox="1"/>
          <p:nvPr/>
        </p:nvSpPr>
        <p:spPr>
          <a:xfrm>
            <a:off x="692632" y="1586803"/>
            <a:ext cx="4950460" cy="350737"/>
          </a:xfrm>
          <a:prstGeom prst="rect">
            <a:avLst/>
          </a:prstGeom>
          <a:noFill/>
          <a:ln>
            <a:noFill/>
          </a:ln>
        </p:spPr>
        <p:txBody>
          <a:bodyPr spcFirstLastPara="1" wrap="square" lIns="0" tIns="12050" rIns="0" bIns="0" anchor="t" anchorCtr="0">
            <a:noAutofit/>
          </a:bodyPr>
          <a:lstStyle/>
          <a:p>
            <a:pPr marL="12700" marR="0" lvl="0" indent="0" algn="l" rtl="0">
              <a:lnSpc>
                <a:spcPct val="100000"/>
              </a:lnSpc>
              <a:spcBef>
                <a:spcPts val="0"/>
              </a:spcBef>
              <a:spcAft>
                <a:spcPts val="0"/>
              </a:spcAft>
              <a:buNone/>
            </a:pPr>
            <a:r>
              <a:rPr lang="en" sz="2200" b="1">
                <a:solidFill>
                  <a:schemeClr val="dk1"/>
                </a:solidFill>
                <a:latin typeface="Arial"/>
                <a:ea typeface="Arial"/>
                <a:cs typeface="Arial"/>
                <a:sym typeface="Arial"/>
              </a:rPr>
              <a:t>Definition of SOW, SOO, &amp; PWS</a:t>
            </a:r>
            <a:endParaRPr sz="2200">
              <a:solidFill>
                <a:schemeClr val="dk1"/>
              </a:solidFill>
              <a:latin typeface="Arial"/>
              <a:ea typeface="Arial"/>
              <a:cs typeface="Arial"/>
              <a:sym typeface="Arial"/>
            </a:endParaRPr>
          </a:p>
        </p:txBody>
      </p:sp>
      <p:sp>
        <p:nvSpPr>
          <p:cNvPr id="229" name="Google Shape;229;p39"/>
          <p:cNvSpPr txBox="1"/>
          <p:nvPr/>
        </p:nvSpPr>
        <p:spPr>
          <a:xfrm>
            <a:off x="7588250" y="1509218"/>
            <a:ext cx="252095" cy="505908"/>
          </a:xfrm>
          <a:prstGeom prst="rect">
            <a:avLst/>
          </a:prstGeom>
          <a:noFill/>
          <a:ln>
            <a:noFill/>
          </a:ln>
        </p:spPr>
        <p:txBody>
          <a:bodyPr spcFirstLastPara="1" wrap="square" lIns="0" tIns="13325" rIns="0" bIns="0" anchor="t" anchorCtr="0">
            <a:noAutofit/>
          </a:bodyPr>
          <a:lstStyle/>
          <a:p>
            <a:pPr marL="12700" marR="0" lvl="0" indent="0" algn="l" rtl="0">
              <a:lnSpc>
                <a:spcPct val="100000"/>
              </a:lnSpc>
              <a:spcBef>
                <a:spcPts val="0"/>
              </a:spcBef>
              <a:spcAft>
                <a:spcPts val="0"/>
              </a:spcAft>
              <a:buNone/>
            </a:pPr>
            <a:r>
              <a:rPr lang="en" sz="3200" b="1">
                <a:solidFill>
                  <a:srgbClr val="0579BC"/>
                </a:solidFill>
                <a:latin typeface="Arial"/>
                <a:ea typeface="Arial"/>
                <a:cs typeface="Arial"/>
                <a:sym typeface="Arial"/>
              </a:rPr>
              <a:t>2</a:t>
            </a:r>
            <a:endParaRPr sz="3200">
              <a:solidFill>
                <a:schemeClr val="dk1"/>
              </a:solidFill>
              <a:latin typeface="Arial"/>
              <a:ea typeface="Arial"/>
              <a:cs typeface="Arial"/>
              <a:sym typeface="Arial"/>
            </a:endParaRPr>
          </a:p>
        </p:txBody>
      </p:sp>
      <p:grpSp>
        <p:nvGrpSpPr>
          <p:cNvPr id="206" name="Google Shape;206;p39" descr="3. Difference Between Document Types"/>
          <p:cNvGrpSpPr/>
          <p:nvPr/>
        </p:nvGrpSpPr>
        <p:grpSpPr>
          <a:xfrm>
            <a:off x="0" y="2142770"/>
            <a:ext cx="8127635" cy="646748"/>
            <a:chOff x="0" y="2857028"/>
            <a:chExt cx="8127635" cy="862330"/>
          </a:xfrm>
        </p:grpSpPr>
        <p:sp>
          <p:nvSpPr>
            <p:cNvPr id="207" name="Google Shape;207;p39"/>
            <p:cNvSpPr/>
            <p:nvPr/>
          </p:nvSpPr>
          <p:spPr>
            <a:xfrm>
              <a:off x="0" y="2929636"/>
              <a:ext cx="7588250" cy="744855"/>
            </a:xfrm>
            <a:custGeom>
              <a:avLst/>
              <a:gdLst/>
              <a:ahLst/>
              <a:cxnLst/>
              <a:rect l="l" t="t" r="r" b="b"/>
              <a:pathLst>
                <a:path w="7588250" h="744854" extrusionOk="0">
                  <a:moveTo>
                    <a:pt x="0" y="744296"/>
                  </a:moveTo>
                  <a:lnTo>
                    <a:pt x="0" y="0"/>
                  </a:lnTo>
                  <a:lnTo>
                    <a:pt x="7587691" y="0"/>
                  </a:lnTo>
                  <a:lnTo>
                    <a:pt x="7587691" y="744296"/>
                  </a:lnTo>
                  <a:lnTo>
                    <a:pt x="0" y="7442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39"/>
            <p:cNvSpPr/>
            <p:nvPr/>
          </p:nvSpPr>
          <p:spPr>
            <a:xfrm>
              <a:off x="0" y="2929636"/>
              <a:ext cx="7588250" cy="744855"/>
            </a:xfrm>
            <a:custGeom>
              <a:avLst/>
              <a:gdLst/>
              <a:ahLst/>
              <a:cxnLst/>
              <a:rect l="l" t="t" r="r" b="b"/>
              <a:pathLst>
                <a:path w="7588250" h="744854" extrusionOk="0">
                  <a:moveTo>
                    <a:pt x="0" y="744296"/>
                  </a:moveTo>
                  <a:lnTo>
                    <a:pt x="0" y="0"/>
                  </a:lnTo>
                  <a:lnTo>
                    <a:pt x="7587691" y="0"/>
                  </a:lnTo>
                  <a:lnTo>
                    <a:pt x="7587691" y="744296"/>
                  </a:lnTo>
                  <a:lnTo>
                    <a:pt x="0" y="744296"/>
                  </a:lnTo>
                </a:path>
              </a:pathLst>
            </a:custGeom>
            <a:noFill/>
            <a:ln w="9525" cap="flat" cmpd="sng">
              <a:solidFill>
                <a:srgbClr val="2F2F2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39"/>
            <p:cNvSpPr/>
            <p:nvPr/>
          </p:nvSpPr>
          <p:spPr>
            <a:xfrm>
              <a:off x="7266575" y="2857028"/>
              <a:ext cx="861060" cy="862330"/>
            </a:xfrm>
            <a:custGeom>
              <a:avLst/>
              <a:gdLst/>
              <a:ahLst/>
              <a:cxnLst/>
              <a:rect l="l" t="t" r="r" b="b"/>
              <a:pathLst>
                <a:path w="861059" h="862329" extrusionOk="0">
                  <a:moveTo>
                    <a:pt x="430504" y="0"/>
                  </a:moveTo>
                  <a:lnTo>
                    <a:pt x="383597" y="2528"/>
                  </a:lnTo>
                  <a:lnTo>
                    <a:pt x="338152" y="9939"/>
                  </a:lnTo>
                  <a:lnTo>
                    <a:pt x="294433" y="21969"/>
                  </a:lnTo>
                  <a:lnTo>
                    <a:pt x="252702" y="38356"/>
                  </a:lnTo>
                  <a:lnTo>
                    <a:pt x="213222" y="58836"/>
                  </a:lnTo>
                  <a:lnTo>
                    <a:pt x="176256" y="83147"/>
                  </a:lnTo>
                  <a:lnTo>
                    <a:pt x="142065" y="111025"/>
                  </a:lnTo>
                  <a:lnTo>
                    <a:pt x="110913" y="142208"/>
                  </a:lnTo>
                  <a:lnTo>
                    <a:pt x="83063" y="176434"/>
                  </a:lnTo>
                  <a:lnTo>
                    <a:pt x="58777" y="213439"/>
                  </a:lnTo>
                  <a:lnTo>
                    <a:pt x="38317" y="252959"/>
                  </a:lnTo>
                  <a:lnTo>
                    <a:pt x="21947" y="294734"/>
                  </a:lnTo>
                  <a:lnTo>
                    <a:pt x="9929" y="338499"/>
                  </a:lnTo>
                  <a:lnTo>
                    <a:pt x="2526" y="383991"/>
                  </a:lnTo>
                  <a:lnTo>
                    <a:pt x="0" y="430949"/>
                  </a:lnTo>
                  <a:lnTo>
                    <a:pt x="2526" y="477906"/>
                  </a:lnTo>
                  <a:lnTo>
                    <a:pt x="9929" y="523399"/>
                  </a:lnTo>
                  <a:lnTo>
                    <a:pt x="21947" y="567163"/>
                  </a:lnTo>
                  <a:lnTo>
                    <a:pt x="38317" y="608938"/>
                  </a:lnTo>
                  <a:lnTo>
                    <a:pt x="58777" y="648459"/>
                  </a:lnTo>
                  <a:lnTo>
                    <a:pt x="83063" y="685463"/>
                  </a:lnTo>
                  <a:lnTo>
                    <a:pt x="110913" y="719689"/>
                  </a:lnTo>
                  <a:lnTo>
                    <a:pt x="142065" y="750872"/>
                  </a:lnTo>
                  <a:lnTo>
                    <a:pt x="176256" y="778751"/>
                  </a:lnTo>
                  <a:lnTo>
                    <a:pt x="213222" y="803061"/>
                  </a:lnTo>
                  <a:lnTo>
                    <a:pt x="252702" y="823541"/>
                  </a:lnTo>
                  <a:lnTo>
                    <a:pt x="294433" y="839928"/>
                  </a:lnTo>
                  <a:lnTo>
                    <a:pt x="338152" y="851958"/>
                  </a:lnTo>
                  <a:lnTo>
                    <a:pt x="383597" y="859369"/>
                  </a:lnTo>
                  <a:lnTo>
                    <a:pt x="430504" y="861898"/>
                  </a:lnTo>
                  <a:lnTo>
                    <a:pt x="477411" y="859369"/>
                  </a:lnTo>
                  <a:lnTo>
                    <a:pt x="522855" y="851958"/>
                  </a:lnTo>
                  <a:lnTo>
                    <a:pt x="566574" y="839928"/>
                  </a:lnTo>
                  <a:lnTo>
                    <a:pt x="608304" y="823541"/>
                  </a:lnTo>
                  <a:lnTo>
                    <a:pt x="647783" y="803061"/>
                  </a:lnTo>
                  <a:lnTo>
                    <a:pt x="684748" y="778751"/>
                  </a:lnTo>
                  <a:lnTo>
                    <a:pt x="718937" y="750872"/>
                  </a:lnTo>
                  <a:lnTo>
                    <a:pt x="750088" y="719689"/>
                  </a:lnTo>
                  <a:lnTo>
                    <a:pt x="777937" y="685463"/>
                  </a:lnTo>
                  <a:lnTo>
                    <a:pt x="802222" y="648459"/>
                  </a:lnTo>
                  <a:lnTo>
                    <a:pt x="822680" y="608938"/>
                  </a:lnTo>
                  <a:lnTo>
                    <a:pt x="839049" y="567163"/>
                  </a:lnTo>
                  <a:lnTo>
                    <a:pt x="851067" y="523399"/>
                  </a:lnTo>
                  <a:lnTo>
                    <a:pt x="858470" y="477906"/>
                  </a:lnTo>
                  <a:lnTo>
                    <a:pt x="860996" y="430949"/>
                  </a:lnTo>
                  <a:lnTo>
                    <a:pt x="858470" y="383991"/>
                  </a:lnTo>
                  <a:lnTo>
                    <a:pt x="851067" y="338499"/>
                  </a:lnTo>
                  <a:lnTo>
                    <a:pt x="839049" y="294734"/>
                  </a:lnTo>
                  <a:lnTo>
                    <a:pt x="822680" y="252959"/>
                  </a:lnTo>
                  <a:lnTo>
                    <a:pt x="802222" y="213439"/>
                  </a:lnTo>
                  <a:lnTo>
                    <a:pt x="777937" y="176434"/>
                  </a:lnTo>
                  <a:lnTo>
                    <a:pt x="750088" y="142208"/>
                  </a:lnTo>
                  <a:lnTo>
                    <a:pt x="718937" y="111025"/>
                  </a:lnTo>
                  <a:lnTo>
                    <a:pt x="684748" y="83147"/>
                  </a:lnTo>
                  <a:lnTo>
                    <a:pt x="647783" y="58836"/>
                  </a:lnTo>
                  <a:lnTo>
                    <a:pt x="608304" y="38356"/>
                  </a:lnTo>
                  <a:lnTo>
                    <a:pt x="566574" y="21969"/>
                  </a:lnTo>
                  <a:lnTo>
                    <a:pt x="522855" y="9939"/>
                  </a:lnTo>
                  <a:lnTo>
                    <a:pt x="477411" y="2528"/>
                  </a:lnTo>
                  <a:lnTo>
                    <a:pt x="43050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39"/>
            <p:cNvSpPr/>
            <p:nvPr/>
          </p:nvSpPr>
          <p:spPr>
            <a:xfrm>
              <a:off x="7266575" y="2857028"/>
              <a:ext cx="861060" cy="862330"/>
            </a:xfrm>
            <a:custGeom>
              <a:avLst/>
              <a:gdLst/>
              <a:ahLst/>
              <a:cxnLst/>
              <a:rect l="l" t="t" r="r" b="b"/>
              <a:pathLst>
                <a:path w="861059" h="862329" extrusionOk="0">
                  <a:moveTo>
                    <a:pt x="0" y="430949"/>
                  </a:moveTo>
                  <a:lnTo>
                    <a:pt x="2526" y="383991"/>
                  </a:lnTo>
                  <a:lnTo>
                    <a:pt x="9929" y="338499"/>
                  </a:lnTo>
                  <a:lnTo>
                    <a:pt x="21947" y="294734"/>
                  </a:lnTo>
                  <a:lnTo>
                    <a:pt x="38317" y="252959"/>
                  </a:lnTo>
                  <a:lnTo>
                    <a:pt x="58777" y="213439"/>
                  </a:lnTo>
                  <a:lnTo>
                    <a:pt x="83063" y="176434"/>
                  </a:lnTo>
                  <a:lnTo>
                    <a:pt x="110913" y="142208"/>
                  </a:lnTo>
                  <a:lnTo>
                    <a:pt x="142065" y="111025"/>
                  </a:lnTo>
                  <a:lnTo>
                    <a:pt x="176256" y="83147"/>
                  </a:lnTo>
                  <a:lnTo>
                    <a:pt x="213222" y="58836"/>
                  </a:lnTo>
                  <a:lnTo>
                    <a:pt x="252702" y="38356"/>
                  </a:lnTo>
                  <a:lnTo>
                    <a:pt x="294433" y="21969"/>
                  </a:lnTo>
                  <a:lnTo>
                    <a:pt x="338152" y="9939"/>
                  </a:lnTo>
                  <a:lnTo>
                    <a:pt x="383597" y="2528"/>
                  </a:lnTo>
                  <a:lnTo>
                    <a:pt x="430504" y="0"/>
                  </a:lnTo>
                  <a:lnTo>
                    <a:pt x="477411" y="2528"/>
                  </a:lnTo>
                  <a:lnTo>
                    <a:pt x="522855" y="9939"/>
                  </a:lnTo>
                  <a:lnTo>
                    <a:pt x="566574" y="21969"/>
                  </a:lnTo>
                  <a:lnTo>
                    <a:pt x="608304" y="38356"/>
                  </a:lnTo>
                  <a:lnTo>
                    <a:pt x="647783" y="58836"/>
                  </a:lnTo>
                  <a:lnTo>
                    <a:pt x="684748" y="83147"/>
                  </a:lnTo>
                  <a:lnTo>
                    <a:pt x="718937" y="111025"/>
                  </a:lnTo>
                  <a:lnTo>
                    <a:pt x="750088" y="142208"/>
                  </a:lnTo>
                  <a:lnTo>
                    <a:pt x="777937" y="176434"/>
                  </a:lnTo>
                  <a:lnTo>
                    <a:pt x="802222" y="213439"/>
                  </a:lnTo>
                  <a:lnTo>
                    <a:pt x="822680" y="252959"/>
                  </a:lnTo>
                  <a:lnTo>
                    <a:pt x="839049" y="294734"/>
                  </a:lnTo>
                  <a:lnTo>
                    <a:pt x="851067" y="338499"/>
                  </a:lnTo>
                  <a:lnTo>
                    <a:pt x="858470" y="383991"/>
                  </a:lnTo>
                  <a:lnTo>
                    <a:pt x="860996" y="430949"/>
                  </a:lnTo>
                  <a:lnTo>
                    <a:pt x="858470" y="477906"/>
                  </a:lnTo>
                  <a:lnTo>
                    <a:pt x="851067" y="523399"/>
                  </a:lnTo>
                  <a:lnTo>
                    <a:pt x="839049" y="567163"/>
                  </a:lnTo>
                  <a:lnTo>
                    <a:pt x="822680" y="608938"/>
                  </a:lnTo>
                  <a:lnTo>
                    <a:pt x="802222" y="648459"/>
                  </a:lnTo>
                  <a:lnTo>
                    <a:pt x="777937" y="685463"/>
                  </a:lnTo>
                  <a:lnTo>
                    <a:pt x="750088" y="719689"/>
                  </a:lnTo>
                  <a:lnTo>
                    <a:pt x="718937" y="750872"/>
                  </a:lnTo>
                  <a:lnTo>
                    <a:pt x="684748" y="778751"/>
                  </a:lnTo>
                  <a:lnTo>
                    <a:pt x="647783" y="803061"/>
                  </a:lnTo>
                  <a:lnTo>
                    <a:pt x="608304" y="823541"/>
                  </a:lnTo>
                  <a:lnTo>
                    <a:pt x="566574" y="839928"/>
                  </a:lnTo>
                  <a:lnTo>
                    <a:pt x="522855" y="851958"/>
                  </a:lnTo>
                  <a:lnTo>
                    <a:pt x="477411" y="859369"/>
                  </a:lnTo>
                  <a:lnTo>
                    <a:pt x="430504" y="861898"/>
                  </a:lnTo>
                  <a:lnTo>
                    <a:pt x="383597" y="859369"/>
                  </a:lnTo>
                  <a:lnTo>
                    <a:pt x="338152" y="851958"/>
                  </a:lnTo>
                  <a:lnTo>
                    <a:pt x="294433" y="839928"/>
                  </a:lnTo>
                  <a:lnTo>
                    <a:pt x="252702" y="823541"/>
                  </a:lnTo>
                  <a:lnTo>
                    <a:pt x="213222" y="803061"/>
                  </a:lnTo>
                  <a:lnTo>
                    <a:pt x="176256" y="778751"/>
                  </a:lnTo>
                  <a:lnTo>
                    <a:pt x="142065" y="750872"/>
                  </a:lnTo>
                  <a:lnTo>
                    <a:pt x="110913" y="719689"/>
                  </a:lnTo>
                  <a:lnTo>
                    <a:pt x="83063" y="685463"/>
                  </a:lnTo>
                  <a:lnTo>
                    <a:pt x="58777" y="648459"/>
                  </a:lnTo>
                  <a:lnTo>
                    <a:pt x="38317" y="608938"/>
                  </a:lnTo>
                  <a:lnTo>
                    <a:pt x="21947" y="567163"/>
                  </a:lnTo>
                  <a:lnTo>
                    <a:pt x="9929" y="523399"/>
                  </a:lnTo>
                  <a:lnTo>
                    <a:pt x="2526" y="477906"/>
                  </a:lnTo>
                  <a:lnTo>
                    <a:pt x="0" y="430949"/>
                  </a:lnTo>
                  <a:close/>
                </a:path>
              </a:pathLst>
            </a:custGeom>
            <a:noFill/>
            <a:ln w="38100" cap="flat" cmpd="sng">
              <a:solidFill>
                <a:srgbClr val="003B7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30" name="Google Shape;230;p39"/>
          <p:cNvSpPr txBox="1"/>
          <p:nvPr/>
        </p:nvSpPr>
        <p:spPr>
          <a:xfrm>
            <a:off x="692632" y="2301179"/>
            <a:ext cx="5033645" cy="350737"/>
          </a:xfrm>
          <a:prstGeom prst="rect">
            <a:avLst/>
          </a:prstGeom>
          <a:noFill/>
          <a:ln>
            <a:noFill/>
          </a:ln>
        </p:spPr>
        <p:txBody>
          <a:bodyPr spcFirstLastPara="1" wrap="square" lIns="0" tIns="12050" rIns="0" bIns="0" anchor="t" anchorCtr="0">
            <a:noAutofit/>
          </a:bodyPr>
          <a:lstStyle/>
          <a:p>
            <a:pPr marL="12700" marR="0" lvl="0" indent="0" algn="l" rtl="0">
              <a:lnSpc>
                <a:spcPct val="100000"/>
              </a:lnSpc>
              <a:spcBef>
                <a:spcPts val="0"/>
              </a:spcBef>
              <a:spcAft>
                <a:spcPts val="0"/>
              </a:spcAft>
              <a:buNone/>
            </a:pPr>
            <a:r>
              <a:rPr lang="en" sz="2200" b="1">
                <a:solidFill>
                  <a:schemeClr val="dk1"/>
                </a:solidFill>
                <a:latin typeface="Arial"/>
                <a:ea typeface="Arial"/>
                <a:cs typeface="Arial"/>
                <a:sym typeface="Arial"/>
              </a:rPr>
              <a:t>Difference Between Document Types</a:t>
            </a:r>
            <a:endParaRPr sz="2200">
              <a:solidFill>
                <a:schemeClr val="dk1"/>
              </a:solidFill>
              <a:latin typeface="Arial"/>
              <a:ea typeface="Arial"/>
              <a:cs typeface="Arial"/>
              <a:sym typeface="Arial"/>
            </a:endParaRPr>
          </a:p>
        </p:txBody>
      </p:sp>
      <p:sp>
        <p:nvSpPr>
          <p:cNvPr id="231" name="Google Shape;231;p39"/>
          <p:cNvSpPr txBox="1"/>
          <p:nvPr/>
        </p:nvSpPr>
        <p:spPr>
          <a:xfrm>
            <a:off x="7588250" y="2223593"/>
            <a:ext cx="252095" cy="505908"/>
          </a:xfrm>
          <a:prstGeom prst="rect">
            <a:avLst/>
          </a:prstGeom>
          <a:noFill/>
          <a:ln>
            <a:noFill/>
          </a:ln>
        </p:spPr>
        <p:txBody>
          <a:bodyPr spcFirstLastPara="1" wrap="square" lIns="0" tIns="13325" rIns="0" bIns="0" anchor="t" anchorCtr="0">
            <a:noAutofit/>
          </a:bodyPr>
          <a:lstStyle/>
          <a:p>
            <a:pPr marL="12700" marR="0" lvl="0" indent="0" algn="l" rtl="0">
              <a:lnSpc>
                <a:spcPct val="100000"/>
              </a:lnSpc>
              <a:spcBef>
                <a:spcPts val="0"/>
              </a:spcBef>
              <a:spcAft>
                <a:spcPts val="0"/>
              </a:spcAft>
              <a:buNone/>
            </a:pPr>
            <a:r>
              <a:rPr lang="en" sz="3200" b="1">
                <a:solidFill>
                  <a:srgbClr val="0579BC"/>
                </a:solidFill>
                <a:latin typeface="Arial"/>
                <a:ea typeface="Arial"/>
                <a:cs typeface="Arial"/>
                <a:sym typeface="Arial"/>
              </a:rPr>
              <a:t>3</a:t>
            </a:r>
            <a:endParaRPr sz="3200">
              <a:solidFill>
                <a:schemeClr val="dk1"/>
              </a:solidFill>
              <a:latin typeface="Arial"/>
              <a:ea typeface="Arial"/>
              <a:cs typeface="Arial"/>
              <a:sym typeface="Arial"/>
            </a:endParaRPr>
          </a:p>
        </p:txBody>
      </p:sp>
      <p:grpSp>
        <p:nvGrpSpPr>
          <p:cNvPr id="211" name="Google Shape;211;p39" descr="4. Advantages &amp; Disadvantages of Each"/>
          <p:cNvGrpSpPr/>
          <p:nvPr/>
        </p:nvGrpSpPr>
        <p:grpSpPr>
          <a:xfrm>
            <a:off x="0" y="2859882"/>
            <a:ext cx="8127635" cy="646748"/>
            <a:chOff x="0" y="3813176"/>
            <a:chExt cx="8127635" cy="862330"/>
          </a:xfrm>
        </p:grpSpPr>
        <p:sp>
          <p:nvSpPr>
            <p:cNvPr id="212" name="Google Shape;212;p39"/>
            <p:cNvSpPr/>
            <p:nvPr/>
          </p:nvSpPr>
          <p:spPr>
            <a:xfrm>
              <a:off x="0" y="3882135"/>
              <a:ext cx="7588250" cy="744855"/>
            </a:xfrm>
            <a:custGeom>
              <a:avLst/>
              <a:gdLst/>
              <a:ahLst/>
              <a:cxnLst/>
              <a:rect l="l" t="t" r="r" b="b"/>
              <a:pathLst>
                <a:path w="7588250" h="744854" extrusionOk="0">
                  <a:moveTo>
                    <a:pt x="0" y="744296"/>
                  </a:moveTo>
                  <a:lnTo>
                    <a:pt x="0" y="0"/>
                  </a:lnTo>
                  <a:lnTo>
                    <a:pt x="7587691" y="0"/>
                  </a:lnTo>
                  <a:lnTo>
                    <a:pt x="7587691" y="744296"/>
                  </a:lnTo>
                  <a:lnTo>
                    <a:pt x="0" y="7442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39"/>
            <p:cNvSpPr/>
            <p:nvPr/>
          </p:nvSpPr>
          <p:spPr>
            <a:xfrm>
              <a:off x="0" y="3882135"/>
              <a:ext cx="7588250" cy="744855"/>
            </a:xfrm>
            <a:custGeom>
              <a:avLst/>
              <a:gdLst/>
              <a:ahLst/>
              <a:cxnLst/>
              <a:rect l="l" t="t" r="r" b="b"/>
              <a:pathLst>
                <a:path w="7588250" h="744854" extrusionOk="0">
                  <a:moveTo>
                    <a:pt x="0" y="744296"/>
                  </a:moveTo>
                  <a:lnTo>
                    <a:pt x="0" y="0"/>
                  </a:lnTo>
                  <a:lnTo>
                    <a:pt x="7587691" y="0"/>
                  </a:lnTo>
                  <a:lnTo>
                    <a:pt x="7587691" y="744296"/>
                  </a:lnTo>
                  <a:lnTo>
                    <a:pt x="0" y="744296"/>
                  </a:lnTo>
                </a:path>
              </a:pathLst>
            </a:custGeom>
            <a:noFill/>
            <a:ln w="9525" cap="flat" cmpd="sng">
              <a:solidFill>
                <a:srgbClr val="2F2F2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39"/>
            <p:cNvSpPr/>
            <p:nvPr/>
          </p:nvSpPr>
          <p:spPr>
            <a:xfrm>
              <a:off x="7266575" y="3813176"/>
              <a:ext cx="861060" cy="862330"/>
            </a:xfrm>
            <a:custGeom>
              <a:avLst/>
              <a:gdLst/>
              <a:ahLst/>
              <a:cxnLst/>
              <a:rect l="l" t="t" r="r" b="b"/>
              <a:pathLst>
                <a:path w="861059" h="862329" extrusionOk="0">
                  <a:moveTo>
                    <a:pt x="430504" y="0"/>
                  </a:moveTo>
                  <a:lnTo>
                    <a:pt x="383597" y="2528"/>
                  </a:lnTo>
                  <a:lnTo>
                    <a:pt x="338152" y="9939"/>
                  </a:lnTo>
                  <a:lnTo>
                    <a:pt x="294433" y="21969"/>
                  </a:lnTo>
                  <a:lnTo>
                    <a:pt x="252702" y="38356"/>
                  </a:lnTo>
                  <a:lnTo>
                    <a:pt x="213222" y="58836"/>
                  </a:lnTo>
                  <a:lnTo>
                    <a:pt x="176256" y="83147"/>
                  </a:lnTo>
                  <a:lnTo>
                    <a:pt x="142065" y="111025"/>
                  </a:lnTo>
                  <a:lnTo>
                    <a:pt x="110913" y="142208"/>
                  </a:lnTo>
                  <a:lnTo>
                    <a:pt x="83063" y="176434"/>
                  </a:lnTo>
                  <a:lnTo>
                    <a:pt x="58777" y="213439"/>
                  </a:lnTo>
                  <a:lnTo>
                    <a:pt x="38317" y="252959"/>
                  </a:lnTo>
                  <a:lnTo>
                    <a:pt x="21947" y="294734"/>
                  </a:lnTo>
                  <a:lnTo>
                    <a:pt x="9929" y="338499"/>
                  </a:lnTo>
                  <a:lnTo>
                    <a:pt x="2526" y="383991"/>
                  </a:lnTo>
                  <a:lnTo>
                    <a:pt x="0" y="430949"/>
                  </a:lnTo>
                  <a:lnTo>
                    <a:pt x="2526" y="477906"/>
                  </a:lnTo>
                  <a:lnTo>
                    <a:pt x="9929" y="523399"/>
                  </a:lnTo>
                  <a:lnTo>
                    <a:pt x="21947" y="567163"/>
                  </a:lnTo>
                  <a:lnTo>
                    <a:pt x="38317" y="608938"/>
                  </a:lnTo>
                  <a:lnTo>
                    <a:pt x="58777" y="648459"/>
                  </a:lnTo>
                  <a:lnTo>
                    <a:pt x="83063" y="685463"/>
                  </a:lnTo>
                  <a:lnTo>
                    <a:pt x="110913" y="719689"/>
                  </a:lnTo>
                  <a:lnTo>
                    <a:pt x="142065" y="750872"/>
                  </a:lnTo>
                  <a:lnTo>
                    <a:pt x="176256" y="778751"/>
                  </a:lnTo>
                  <a:lnTo>
                    <a:pt x="213222" y="803061"/>
                  </a:lnTo>
                  <a:lnTo>
                    <a:pt x="252702" y="823541"/>
                  </a:lnTo>
                  <a:lnTo>
                    <a:pt x="294433" y="839928"/>
                  </a:lnTo>
                  <a:lnTo>
                    <a:pt x="338152" y="851958"/>
                  </a:lnTo>
                  <a:lnTo>
                    <a:pt x="383597" y="859369"/>
                  </a:lnTo>
                  <a:lnTo>
                    <a:pt x="430504" y="861898"/>
                  </a:lnTo>
                  <a:lnTo>
                    <a:pt x="477411" y="859369"/>
                  </a:lnTo>
                  <a:lnTo>
                    <a:pt x="522855" y="851958"/>
                  </a:lnTo>
                  <a:lnTo>
                    <a:pt x="566574" y="839928"/>
                  </a:lnTo>
                  <a:lnTo>
                    <a:pt x="608304" y="823541"/>
                  </a:lnTo>
                  <a:lnTo>
                    <a:pt x="647783" y="803061"/>
                  </a:lnTo>
                  <a:lnTo>
                    <a:pt x="684748" y="778751"/>
                  </a:lnTo>
                  <a:lnTo>
                    <a:pt x="718937" y="750872"/>
                  </a:lnTo>
                  <a:lnTo>
                    <a:pt x="750088" y="719689"/>
                  </a:lnTo>
                  <a:lnTo>
                    <a:pt x="777937" y="685463"/>
                  </a:lnTo>
                  <a:lnTo>
                    <a:pt x="802222" y="648459"/>
                  </a:lnTo>
                  <a:lnTo>
                    <a:pt x="822680" y="608938"/>
                  </a:lnTo>
                  <a:lnTo>
                    <a:pt x="839049" y="567163"/>
                  </a:lnTo>
                  <a:lnTo>
                    <a:pt x="851067" y="523399"/>
                  </a:lnTo>
                  <a:lnTo>
                    <a:pt x="858470" y="477906"/>
                  </a:lnTo>
                  <a:lnTo>
                    <a:pt x="860996" y="430949"/>
                  </a:lnTo>
                  <a:lnTo>
                    <a:pt x="858470" y="383991"/>
                  </a:lnTo>
                  <a:lnTo>
                    <a:pt x="851067" y="338499"/>
                  </a:lnTo>
                  <a:lnTo>
                    <a:pt x="839049" y="294734"/>
                  </a:lnTo>
                  <a:lnTo>
                    <a:pt x="822680" y="252959"/>
                  </a:lnTo>
                  <a:lnTo>
                    <a:pt x="802222" y="213439"/>
                  </a:lnTo>
                  <a:lnTo>
                    <a:pt x="777937" y="176434"/>
                  </a:lnTo>
                  <a:lnTo>
                    <a:pt x="750088" y="142208"/>
                  </a:lnTo>
                  <a:lnTo>
                    <a:pt x="718937" y="111025"/>
                  </a:lnTo>
                  <a:lnTo>
                    <a:pt x="684748" y="83147"/>
                  </a:lnTo>
                  <a:lnTo>
                    <a:pt x="647783" y="58836"/>
                  </a:lnTo>
                  <a:lnTo>
                    <a:pt x="608304" y="38356"/>
                  </a:lnTo>
                  <a:lnTo>
                    <a:pt x="566574" y="21969"/>
                  </a:lnTo>
                  <a:lnTo>
                    <a:pt x="522855" y="9939"/>
                  </a:lnTo>
                  <a:lnTo>
                    <a:pt x="477411" y="2528"/>
                  </a:lnTo>
                  <a:lnTo>
                    <a:pt x="43050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39"/>
            <p:cNvSpPr/>
            <p:nvPr/>
          </p:nvSpPr>
          <p:spPr>
            <a:xfrm>
              <a:off x="7266575" y="3813176"/>
              <a:ext cx="861060" cy="862330"/>
            </a:xfrm>
            <a:custGeom>
              <a:avLst/>
              <a:gdLst/>
              <a:ahLst/>
              <a:cxnLst/>
              <a:rect l="l" t="t" r="r" b="b"/>
              <a:pathLst>
                <a:path w="861059" h="862329" extrusionOk="0">
                  <a:moveTo>
                    <a:pt x="0" y="430949"/>
                  </a:moveTo>
                  <a:lnTo>
                    <a:pt x="2526" y="383991"/>
                  </a:lnTo>
                  <a:lnTo>
                    <a:pt x="9929" y="338499"/>
                  </a:lnTo>
                  <a:lnTo>
                    <a:pt x="21947" y="294734"/>
                  </a:lnTo>
                  <a:lnTo>
                    <a:pt x="38317" y="252959"/>
                  </a:lnTo>
                  <a:lnTo>
                    <a:pt x="58777" y="213439"/>
                  </a:lnTo>
                  <a:lnTo>
                    <a:pt x="83063" y="176434"/>
                  </a:lnTo>
                  <a:lnTo>
                    <a:pt x="110913" y="142208"/>
                  </a:lnTo>
                  <a:lnTo>
                    <a:pt x="142065" y="111025"/>
                  </a:lnTo>
                  <a:lnTo>
                    <a:pt x="176256" y="83147"/>
                  </a:lnTo>
                  <a:lnTo>
                    <a:pt x="213222" y="58836"/>
                  </a:lnTo>
                  <a:lnTo>
                    <a:pt x="252702" y="38356"/>
                  </a:lnTo>
                  <a:lnTo>
                    <a:pt x="294433" y="21969"/>
                  </a:lnTo>
                  <a:lnTo>
                    <a:pt x="338152" y="9939"/>
                  </a:lnTo>
                  <a:lnTo>
                    <a:pt x="383597" y="2528"/>
                  </a:lnTo>
                  <a:lnTo>
                    <a:pt x="430504" y="0"/>
                  </a:lnTo>
                  <a:lnTo>
                    <a:pt x="477411" y="2528"/>
                  </a:lnTo>
                  <a:lnTo>
                    <a:pt x="522855" y="9939"/>
                  </a:lnTo>
                  <a:lnTo>
                    <a:pt x="566574" y="21969"/>
                  </a:lnTo>
                  <a:lnTo>
                    <a:pt x="608304" y="38356"/>
                  </a:lnTo>
                  <a:lnTo>
                    <a:pt x="647783" y="58836"/>
                  </a:lnTo>
                  <a:lnTo>
                    <a:pt x="684748" y="83147"/>
                  </a:lnTo>
                  <a:lnTo>
                    <a:pt x="718937" y="111025"/>
                  </a:lnTo>
                  <a:lnTo>
                    <a:pt x="750088" y="142208"/>
                  </a:lnTo>
                  <a:lnTo>
                    <a:pt x="777937" y="176434"/>
                  </a:lnTo>
                  <a:lnTo>
                    <a:pt x="802222" y="213439"/>
                  </a:lnTo>
                  <a:lnTo>
                    <a:pt x="822680" y="252959"/>
                  </a:lnTo>
                  <a:lnTo>
                    <a:pt x="839049" y="294734"/>
                  </a:lnTo>
                  <a:lnTo>
                    <a:pt x="851067" y="338499"/>
                  </a:lnTo>
                  <a:lnTo>
                    <a:pt x="858470" y="383991"/>
                  </a:lnTo>
                  <a:lnTo>
                    <a:pt x="860996" y="430949"/>
                  </a:lnTo>
                  <a:lnTo>
                    <a:pt x="858470" y="477906"/>
                  </a:lnTo>
                  <a:lnTo>
                    <a:pt x="851067" y="523399"/>
                  </a:lnTo>
                  <a:lnTo>
                    <a:pt x="839049" y="567163"/>
                  </a:lnTo>
                  <a:lnTo>
                    <a:pt x="822680" y="608938"/>
                  </a:lnTo>
                  <a:lnTo>
                    <a:pt x="802222" y="648459"/>
                  </a:lnTo>
                  <a:lnTo>
                    <a:pt x="777937" y="685463"/>
                  </a:lnTo>
                  <a:lnTo>
                    <a:pt x="750088" y="719689"/>
                  </a:lnTo>
                  <a:lnTo>
                    <a:pt x="718937" y="750872"/>
                  </a:lnTo>
                  <a:lnTo>
                    <a:pt x="684748" y="778751"/>
                  </a:lnTo>
                  <a:lnTo>
                    <a:pt x="647783" y="803061"/>
                  </a:lnTo>
                  <a:lnTo>
                    <a:pt x="608304" y="823541"/>
                  </a:lnTo>
                  <a:lnTo>
                    <a:pt x="566574" y="839928"/>
                  </a:lnTo>
                  <a:lnTo>
                    <a:pt x="522855" y="851958"/>
                  </a:lnTo>
                  <a:lnTo>
                    <a:pt x="477411" y="859369"/>
                  </a:lnTo>
                  <a:lnTo>
                    <a:pt x="430504" y="861898"/>
                  </a:lnTo>
                  <a:lnTo>
                    <a:pt x="383597" y="859369"/>
                  </a:lnTo>
                  <a:lnTo>
                    <a:pt x="338152" y="851958"/>
                  </a:lnTo>
                  <a:lnTo>
                    <a:pt x="294433" y="839928"/>
                  </a:lnTo>
                  <a:lnTo>
                    <a:pt x="252702" y="823541"/>
                  </a:lnTo>
                  <a:lnTo>
                    <a:pt x="213222" y="803061"/>
                  </a:lnTo>
                  <a:lnTo>
                    <a:pt x="176256" y="778751"/>
                  </a:lnTo>
                  <a:lnTo>
                    <a:pt x="142065" y="750872"/>
                  </a:lnTo>
                  <a:lnTo>
                    <a:pt x="110913" y="719689"/>
                  </a:lnTo>
                  <a:lnTo>
                    <a:pt x="83063" y="685463"/>
                  </a:lnTo>
                  <a:lnTo>
                    <a:pt x="58777" y="648459"/>
                  </a:lnTo>
                  <a:lnTo>
                    <a:pt x="38317" y="608938"/>
                  </a:lnTo>
                  <a:lnTo>
                    <a:pt x="21947" y="567163"/>
                  </a:lnTo>
                  <a:lnTo>
                    <a:pt x="9929" y="523399"/>
                  </a:lnTo>
                  <a:lnTo>
                    <a:pt x="2526" y="477906"/>
                  </a:lnTo>
                  <a:lnTo>
                    <a:pt x="0" y="430949"/>
                  </a:lnTo>
                  <a:close/>
                </a:path>
              </a:pathLst>
            </a:custGeom>
            <a:noFill/>
            <a:ln w="38100" cap="flat" cmpd="sng">
              <a:solidFill>
                <a:srgbClr val="003B7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32" name="Google Shape;232;p39"/>
          <p:cNvSpPr txBox="1"/>
          <p:nvPr/>
        </p:nvSpPr>
        <p:spPr>
          <a:xfrm>
            <a:off x="686692" y="3015553"/>
            <a:ext cx="5714108" cy="350737"/>
          </a:xfrm>
          <a:prstGeom prst="rect">
            <a:avLst/>
          </a:prstGeom>
          <a:noFill/>
          <a:ln>
            <a:noFill/>
          </a:ln>
        </p:spPr>
        <p:txBody>
          <a:bodyPr spcFirstLastPara="1" wrap="square" lIns="0" tIns="12050" rIns="0" bIns="0" anchor="t" anchorCtr="0">
            <a:noAutofit/>
          </a:bodyPr>
          <a:lstStyle/>
          <a:p>
            <a:pPr marL="12700" marR="0" lvl="0" indent="0" algn="l" rtl="0">
              <a:lnSpc>
                <a:spcPct val="100000"/>
              </a:lnSpc>
              <a:spcBef>
                <a:spcPts val="0"/>
              </a:spcBef>
              <a:spcAft>
                <a:spcPts val="0"/>
              </a:spcAft>
              <a:buNone/>
            </a:pPr>
            <a:r>
              <a:rPr lang="en" sz="2200" b="1">
                <a:solidFill>
                  <a:schemeClr val="dk1"/>
                </a:solidFill>
                <a:latin typeface="Arial"/>
                <a:ea typeface="Arial"/>
                <a:cs typeface="Arial"/>
                <a:sym typeface="Arial"/>
              </a:rPr>
              <a:t>Advantages &amp; Disadvantages of Each</a:t>
            </a:r>
            <a:endParaRPr sz="2200">
              <a:solidFill>
                <a:schemeClr val="dk1"/>
              </a:solidFill>
              <a:latin typeface="Arial"/>
              <a:ea typeface="Arial"/>
              <a:cs typeface="Arial"/>
              <a:sym typeface="Arial"/>
            </a:endParaRPr>
          </a:p>
        </p:txBody>
      </p:sp>
      <p:sp>
        <p:nvSpPr>
          <p:cNvPr id="233" name="Google Shape;233;p39"/>
          <p:cNvSpPr txBox="1"/>
          <p:nvPr/>
        </p:nvSpPr>
        <p:spPr>
          <a:xfrm>
            <a:off x="7588250" y="2938288"/>
            <a:ext cx="252095" cy="505267"/>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3200" b="1">
                <a:solidFill>
                  <a:srgbClr val="0579BC"/>
                </a:solidFill>
                <a:latin typeface="Arial"/>
                <a:ea typeface="Arial"/>
                <a:cs typeface="Arial"/>
                <a:sym typeface="Arial"/>
              </a:rPr>
              <a:t>4</a:t>
            </a:r>
            <a:endParaRPr sz="3200">
              <a:solidFill>
                <a:schemeClr val="dk1"/>
              </a:solidFill>
              <a:latin typeface="Arial"/>
              <a:ea typeface="Arial"/>
              <a:cs typeface="Arial"/>
              <a:sym typeface="Arial"/>
            </a:endParaRPr>
          </a:p>
        </p:txBody>
      </p:sp>
      <p:grpSp>
        <p:nvGrpSpPr>
          <p:cNvPr id="216" name="Google Shape;216;p39" descr="5. Writing Better Requirements"/>
          <p:cNvGrpSpPr/>
          <p:nvPr/>
        </p:nvGrpSpPr>
        <p:grpSpPr>
          <a:xfrm>
            <a:off x="0" y="3576992"/>
            <a:ext cx="8127635" cy="646748"/>
            <a:chOff x="0" y="4769323"/>
            <a:chExt cx="8127635" cy="862330"/>
          </a:xfrm>
        </p:grpSpPr>
        <p:sp>
          <p:nvSpPr>
            <p:cNvPr id="217" name="Google Shape;217;p39"/>
            <p:cNvSpPr/>
            <p:nvPr/>
          </p:nvSpPr>
          <p:spPr>
            <a:xfrm>
              <a:off x="0" y="4834635"/>
              <a:ext cx="7588250" cy="744855"/>
            </a:xfrm>
            <a:custGeom>
              <a:avLst/>
              <a:gdLst/>
              <a:ahLst/>
              <a:cxnLst/>
              <a:rect l="l" t="t" r="r" b="b"/>
              <a:pathLst>
                <a:path w="7588250" h="744854" extrusionOk="0">
                  <a:moveTo>
                    <a:pt x="0" y="744296"/>
                  </a:moveTo>
                  <a:lnTo>
                    <a:pt x="0" y="0"/>
                  </a:lnTo>
                  <a:lnTo>
                    <a:pt x="7587691" y="0"/>
                  </a:lnTo>
                  <a:lnTo>
                    <a:pt x="7587691" y="744296"/>
                  </a:lnTo>
                  <a:lnTo>
                    <a:pt x="0" y="7442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39"/>
            <p:cNvSpPr/>
            <p:nvPr/>
          </p:nvSpPr>
          <p:spPr>
            <a:xfrm>
              <a:off x="0" y="4834635"/>
              <a:ext cx="7588250" cy="744855"/>
            </a:xfrm>
            <a:custGeom>
              <a:avLst/>
              <a:gdLst/>
              <a:ahLst/>
              <a:cxnLst/>
              <a:rect l="l" t="t" r="r" b="b"/>
              <a:pathLst>
                <a:path w="7588250" h="744854" extrusionOk="0">
                  <a:moveTo>
                    <a:pt x="0" y="744296"/>
                  </a:moveTo>
                  <a:lnTo>
                    <a:pt x="0" y="0"/>
                  </a:lnTo>
                  <a:lnTo>
                    <a:pt x="7587691" y="0"/>
                  </a:lnTo>
                  <a:lnTo>
                    <a:pt x="7587691" y="744296"/>
                  </a:lnTo>
                  <a:lnTo>
                    <a:pt x="0" y="744296"/>
                  </a:lnTo>
                </a:path>
              </a:pathLst>
            </a:custGeom>
            <a:noFill/>
            <a:ln w="9525" cap="flat" cmpd="sng">
              <a:solidFill>
                <a:srgbClr val="2F2F2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39"/>
            <p:cNvSpPr/>
            <p:nvPr/>
          </p:nvSpPr>
          <p:spPr>
            <a:xfrm>
              <a:off x="7266575" y="4769323"/>
              <a:ext cx="861060" cy="862330"/>
            </a:xfrm>
            <a:custGeom>
              <a:avLst/>
              <a:gdLst/>
              <a:ahLst/>
              <a:cxnLst/>
              <a:rect l="l" t="t" r="r" b="b"/>
              <a:pathLst>
                <a:path w="861059" h="862329" extrusionOk="0">
                  <a:moveTo>
                    <a:pt x="430504" y="0"/>
                  </a:moveTo>
                  <a:lnTo>
                    <a:pt x="383597" y="2528"/>
                  </a:lnTo>
                  <a:lnTo>
                    <a:pt x="338152" y="9939"/>
                  </a:lnTo>
                  <a:lnTo>
                    <a:pt x="294433" y="21969"/>
                  </a:lnTo>
                  <a:lnTo>
                    <a:pt x="252702" y="38356"/>
                  </a:lnTo>
                  <a:lnTo>
                    <a:pt x="213222" y="58836"/>
                  </a:lnTo>
                  <a:lnTo>
                    <a:pt x="176256" y="83147"/>
                  </a:lnTo>
                  <a:lnTo>
                    <a:pt x="142065" y="111025"/>
                  </a:lnTo>
                  <a:lnTo>
                    <a:pt x="110913" y="142208"/>
                  </a:lnTo>
                  <a:lnTo>
                    <a:pt x="83063" y="176434"/>
                  </a:lnTo>
                  <a:lnTo>
                    <a:pt x="58777" y="213439"/>
                  </a:lnTo>
                  <a:lnTo>
                    <a:pt x="38317" y="252959"/>
                  </a:lnTo>
                  <a:lnTo>
                    <a:pt x="21947" y="294734"/>
                  </a:lnTo>
                  <a:lnTo>
                    <a:pt x="9929" y="338499"/>
                  </a:lnTo>
                  <a:lnTo>
                    <a:pt x="2526" y="383991"/>
                  </a:lnTo>
                  <a:lnTo>
                    <a:pt x="0" y="430949"/>
                  </a:lnTo>
                  <a:lnTo>
                    <a:pt x="2526" y="477906"/>
                  </a:lnTo>
                  <a:lnTo>
                    <a:pt x="9929" y="523399"/>
                  </a:lnTo>
                  <a:lnTo>
                    <a:pt x="21947" y="567163"/>
                  </a:lnTo>
                  <a:lnTo>
                    <a:pt x="38317" y="608938"/>
                  </a:lnTo>
                  <a:lnTo>
                    <a:pt x="58777" y="648459"/>
                  </a:lnTo>
                  <a:lnTo>
                    <a:pt x="83063" y="685463"/>
                  </a:lnTo>
                  <a:lnTo>
                    <a:pt x="110913" y="719689"/>
                  </a:lnTo>
                  <a:lnTo>
                    <a:pt x="142065" y="750872"/>
                  </a:lnTo>
                  <a:lnTo>
                    <a:pt x="176256" y="778751"/>
                  </a:lnTo>
                  <a:lnTo>
                    <a:pt x="213222" y="803061"/>
                  </a:lnTo>
                  <a:lnTo>
                    <a:pt x="252702" y="823541"/>
                  </a:lnTo>
                  <a:lnTo>
                    <a:pt x="294433" y="839928"/>
                  </a:lnTo>
                  <a:lnTo>
                    <a:pt x="338152" y="851958"/>
                  </a:lnTo>
                  <a:lnTo>
                    <a:pt x="383597" y="859369"/>
                  </a:lnTo>
                  <a:lnTo>
                    <a:pt x="430504" y="861898"/>
                  </a:lnTo>
                  <a:lnTo>
                    <a:pt x="477411" y="859369"/>
                  </a:lnTo>
                  <a:lnTo>
                    <a:pt x="522855" y="851958"/>
                  </a:lnTo>
                  <a:lnTo>
                    <a:pt x="566574" y="839928"/>
                  </a:lnTo>
                  <a:lnTo>
                    <a:pt x="608304" y="823541"/>
                  </a:lnTo>
                  <a:lnTo>
                    <a:pt x="647783" y="803061"/>
                  </a:lnTo>
                  <a:lnTo>
                    <a:pt x="684748" y="778751"/>
                  </a:lnTo>
                  <a:lnTo>
                    <a:pt x="718937" y="750872"/>
                  </a:lnTo>
                  <a:lnTo>
                    <a:pt x="750088" y="719689"/>
                  </a:lnTo>
                  <a:lnTo>
                    <a:pt x="777937" y="685463"/>
                  </a:lnTo>
                  <a:lnTo>
                    <a:pt x="802222" y="648459"/>
                  </a:lnTo>
                  <a:lnTo>
                    <a:pt x="822680" y="608938"/>
                  </a:lnTo>
                  <a:lnTo>
                    <a:pt x="839049" y="567163"/>
                  </a:lnTo>
                  <a:lnTo>
                    <a:pt x="851067" y="523399"/>
                  </a:lnTo>
                  <a:lnTo>
                    <a:pt x="858470" y="477906"/>
                  </a:lnTo>
                  <a:lnTo>
                    <a:pt x="860996" y="430949"/>
                  </a:lnTo>
                  <a:lnTo>
                    <a:pt x="858470" y="383991"/>
                  </a:lnTo>
                  <a:lnTo>
                    <a:pt x="851067" y="338499"/>
                  </a:lnTo>
                  <a:lnTo>
                    <a:pt x="839049" y="294734"/>
                  </a:lnTo>
                  <a:lnTo>
                    <a:pt x="822680" y="252959"/>
                  </a:lnTo>
                  <a:lnTo>
                    <a:pt x="802222" y="213439"/>
                  </a:lnTo>
                  <a:lnTo>
                    <a:pt x="777937" y="176434"/>
                  </a:lnTo>
                  <a:lnTo>
                    <a:pt x="750088" y="142208"/>
                  </a:lnTo>
                  <a:lnTo>
                    <a:pt x="718937" y="111025"/>
                  </a:lnTo>
                  <a:lnTo>
                    <a:pt x="684748" y="83147"/>
                  </a:lnTo>
                  <a:lnTo>
                    <a:pt x="647783" y="58836"/>
                  </a:lnTo>
                  <a:lnTo>
                    <a:pt x="608304" y="38356"/>
                  </a:lnTo>
                  <a:lnTo>
                    <a:pt x="566574" y="21969"/>
                  </a:lnTo>
                  <a:lnTo>
                    <a:pt x="522855" y="9939"/>
                  </a:lnTo>
                  <a:lnTo>
                    <a:pt x="477411" y="2528"/>
                  </a:lnTo>
                  <a:lnTo>
                    <a:pt x="43050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39"/>
            <p:cNvSpPr/>
            <p:nvPr/>
          </p:nvSpPr>
          <p:spPr>
            <a:xfrm>
              <a:off x="7266575" y="4769323"/>
              <a:ext cx="861060" cy="862330"/>
            </a:xfrm>
            <a:custGeom>
              <a:avLst/>
              <a:gdLst/>
              <a:ahLst/>
              <a:cxnLst/>
              <a:rect l="l" t="t" r="r" b="b"/>
              <a:pathLst>
                <a:path w="861059" h="862329" extrusionOk="0">
                  <a:moveTo>
                    <a:pt x="0" y="430949"/>
                  </a:moveTo>
                  <a:lnTo>
                    <a:pt x="2526" y="383991"/>
                  </a:lnTo>
                  <a:lnTo>
                    <a:pt x="9929" y="338499"/>
                  </a:lnTo>
                  <a:lnTo>
                    <a:pt x="21947" y="294734"/>
                  </a:lnTo>
                  <a:lnTo>
                    <a:pt x="38317" y="252959"/>
                  </a:lnTo>
                  <a:lnTo>
                    <a:pt x="58777" y="213439"/>
                  </a:lnTo>
                  <a:lnTo>
                    <a:pt x="83063" y="176434"/>
                  </a:lnTo>
                  <a:lnTo>
                    <a:pt x="110913" y="142208"/>
                  </a:lnTo>
                  <a:lnTo>
                    <a:pt x="142065" y="111025"/>
                  </a:lnTo>
                  <a:lnTo>
                    <a:pt x="176256" y="83147"/>
                  </a:lnTo>
                  <a:lnTo>
                    <a:pt x="213222" y="58836"/>
                  </a:lnTo>
                  <a:lnTo>
                    <a:pt x="252702" y="38356"/>
                  </a:lnTo>
                  <a:lnTo>
                    <a:pt x="294433" y="21969"/>
                  </a:lnTo>
                  <a:lnTo>
                    <a:pt x="338152" y="9939"/>
                  </a:lnTo>
                  <a:lnTo>
                    <a:pt x="383597" y="2528"/>
                  </a:lnTo>
                  <a:lnTo>
                    <a:pt x="430504" y="0"/>
                  </a:lnTo>
                  <a:lnTo>
                    <a:pt x="477411" y="2528"/>
                  </a:lnTo>
                  <a:lnTo>
                    <a:pt x="522855" y="9939"/>
                  </a:lnTo>
                  <a:lnTo>
                    <a:pt x="566574" y="21969"/>
                  </a:lnTo>
                  <a:lnTo>
                    <a:pt x="608304" y="38356"/>
                  </a:lnTo>
                  <a:lnTo>
                    <a:pt x="647783" y="58836"/>
                  </a:lnTo>
                  <a:lnTo>
                    <a:pt x="684748" y="83147"/>
                  </a:lnTo>
                  <a:lnTo>
                    <a:pt x="718937" y="111025"/>
                  </a:lnTo>
                  <a:lnTo>
                    <a:pt x="750088" y="142208"/>
                  </a:lnTo>
                  <a:lnTo>
                    <a:pt x="777937" y="176434"/>
                  </a:lnTo>
                  <a:lnTo>
                    <a:pt x="802222" y="213439"/>
                  </a:lnTo>
                  <a:lnTo>
                    <a:pt x="822680" y="252959"/>
                  </a:lnTo>
                  <a:lnTo>
                    <a:pt x="839049" y="294734"/>
                  </a:lnTo>
                  <a:lnTo>
                    <a:pt x="851067" y="338499"/>
                  </a:lnTo>
                  <a:lnTo>
                    <a:pt x="858470" y="383991"/>
                  </a:lnTo>
                  <a:lnTo>
                    <a:pt x="860996" y="430949"/>
                  </a:lnTo>
                  <a:lnTo>
                    <a:pt x="858470" y="477906"/>
                  </a:lnTo>
                  <a:lnTo>
                    <a:pt x="851067" y="523399"/>
                  </a:lnTo>
                  <a:lnTo>
                    <a:pt x="839049" y="567163"/>
                  </a:lnTo>
                  <a:lnTo>
                    <a:pt x="822680" y="608938"/>
                  </a:lnTo>
                  <a:lnTo>
                    <a:pt x="802222" y="648459"/>
                  </a:lnTo>
                  <a:lnTo>
                    <a:pt x="777937" y="685463"/>
                  </a:lnTo>
                  <a:lnTo>
                    <a:pt x="750088" y="719689"/>
                  </a:lnTo>
                  <a:lnTo>
                    <a:pt x="718937" y="750872"/>
                  </a:lnTo>
                  <a:lnTo>
                    <a:pt x="684748" y="778751"/>
                  </a:lnTo>
                  <a:lnTo>
                    <a:pt x="647783" y="803061"/>
                  </a:lnTo>
                  <a:lnTo>
                    <a:pt x="608304" y="823541"/>
                  </a:lnTo>
                  <a:lnTo>
                    <a:pt x="566574" y="839928"/>
                  </a:lnTo>
                  <a:lnTo>
                    <a:pt x="522855" y="851958"/>
                  </a:lnTo>
                  <a:lnTo>
                    <a:pt x="477411" y="859369"/>
                  </a:lnTo>
                  <a:lnTo>
                    <a:pt x="430504" y="861898"/>
                  </a:lnTo>
                  <a:lnTo>
                    <a:pt x="383597" y="859369"/>
                  </a:lnTo>
                  <a:lnTo>
                    <a:pt x="338152" y="851958"/>
                  </a:lnTo>
                  <a:lnTo>
                    <a:pt x="294433" y="839928"/>
                  </a:lnTo>
                  <a:lnTo>
                    <a:pt x="252702" y="823541"/>
                  </a:lnTo>
                  <a:lnTo>
                    <a:pt x="213222" y="803061"/>
                  </a:lnTo>
                  <a:lnTo>
                    <a:pt x="176256" y="778751"/>
                  </a:lnTo>
                  <a:lnTo>
                    <a:pt x="142065" y="750872"/>
                  </a:lnTo>
                  <a:lnTo>
                    <a:pt x="110913" y="719689"/>
                  </a:lnTo>
                  <a:lnTo>
                    <a:pt x="83063" y="685463"/>
                  </a:lnTo>
                  <a:lnTo>
                    <a:pt x="58777" y="648459"/>
                  </a:lnTo>
                  <a:lnTo>
                    <a:pt x="38317" y="608938"/>
                  </a:lnTo>
                  <a:lnTo>
                    <a:pt x="21947" y="567163"/>
                  </a:lnTo>
                  <a:lnTo>
                    <a:pt x="9929" y="523399"/>
                  </a:lnTo>
                  <a:lnTo>
                    <a:pt x="2526" y="477906"/>
                  </a:lnTo>
                  <a:lnTo>
                    <a:pt x="0" y="430949"/>
                  </a:lnTo>
                  <a:close/>
                </a:path>
              </a:pathLst>
            </a:custGeom>
            <a:noFill/>
            <a:ln w="38100" cap="flat" cmpd="sng">
              <a:solidFill>
                <a:srgbClr val="003B7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34" name="Google Shape;234;p39"/>
          <p:cNvSpPr txBox="1"/>
          <p:nvPr/>
        </p:nvSpPr>
        <p:spPr>
          <a:xfrm>
            <a:off x="689935" y="3729929"/>
            <a:ext cx="4947216" cy="350737"/>
          </a:xfrm>
          <a:prstGeom prst="rect">
            <a:avLst/>
          </a:prstGeom>
          <a:noFill/>
          <a:ln>
            <a:noFill/>
          </a:ln>
        </p:spPr>
        <p:txBody>
          <a:bodyPr spcFirstLastPara="1" wrap="square" lIns="0" tIns="12050" rIns="0" bIns="0" anchor="t" anchorCtr="0">
            <a:noAutofit/>
          </a:bodyPr>
          <a:lstStyle/>
          <a:p>
            <a:pPr marL="12700" marR="0" lvl="0" indent="0" algn="l" rtl="0">
              <a:lnSpc>
                <a:spcPct val="100000"/>
              </a:lnSpc>
              <a:spcBef>
                <a:spcPts val="0"/>
              </a:spcBef>
              <a:spcAft>
                <a:spcPts val="0"/>
              </a:spcAft>
              <a:buNone/>
            </a:pPr>
            <a:r>
              <a:rPr lang="en" sz="2200" b="1">
                <a:solidFill>
                  <a:schemeClr val="dk1"/>
                </a:solidFill>
              </a:rPr>
              <a:t>Writing Better Requirements</a:t>
            </a:r>
            <a:endParaRPr sz="2200">
              <a:solidFill>
                <a:schemeClr val="dk1"/>
              </a:solidFill>
              <a:latin typeface="Arial"/>
              <a:ea typeface="Arial"/>
              <a:cs typeface="Arial"/>
              <a:sym typeface="Arial"/>
            </a:endParaRPr>
          </a:p>
        </p:txBody>
      </p:sp>
      <p:sp>
        <p:nvSpPr>
          <p:cNvPr id="235" name="Google Shape;235;p39"/>
          <p:cNvSpPr txBox="1"/>
          <p:nvPr/>
        </p:nvSpPr>
        <p:spPr>
          <a:xfrm>
            <a:off x="7587413" y="3679352"/>
            <a:ext cx="252095" cy="505267"/>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3200" b="1">
                <a:solidFill>
                  <a:srgbClr val="0579BC"/>
                </a:solidFill>
                <a:latin typeface="Arial"/>
                <a:ea typeface="Arial"/>
                <a:cs typeface="Arial"/>
                <a:sym typeface="Arial"/>
              </a:rPr>
              <a:t>5</a:t>
            </a:r>
            <a:endParaRPr sz="3200">
              <a:solidFill>
                <a:schemeClr val="dk1"/>
              </a:solidFill>
              <a:latin typeface="Arial"/>
              <a:ea typeface="Arial"/>
              <a:cs typeface="Arial"/>
              <a:sym typeface="Arial"/>
            </a:endParaRPr>
          </a:p>
        </p:txBody>
      </p:sp>
      <p:grpSp>
        <p:nvGrpSpPr>
          <p:cNvPr id="221" name="Google Shape;221;p39" descr="6. Q&amp;A"/>
          <p:cNvGrpSpPr/>
          <p:nvPr/>
        </p:nvGrpSpPr>
        <p:grpSpPr>
          <a:xfrm>
            <a:off x="0" y="4319942"/>
            <a:ext cx="8127635" cy="646748"/>
            <a:chOff x="0" y="5759923"/>
            <a:chExt cx="8127635" cy="862330"/>
          </a:xfrm>
        </p:grpSpPr>
        <p:sp>
          <p:nvSpPr>
            <p:cNvPr id="222" name="Google Shape;222;p39"/>
            <p:cNvSpPr/>
            <p:nvPr/>
          </p:nvSpPr>
          <p:spPr>
            <a:xfrm>
              <a:off x="0" y="5825235"/>
              <a:ext cx="7588250" cy="744855"/>
            </a:xfrm>
            <a:custGeom>
              <a:avLst/>
              <a:gdLst/>
              <a:ahLst/>
              <a:cxnLst/>
              <a:rect l="l" t="t" r="r" b="b"/>
              <a:pathLst>
                <a:path w="7588250" h="744854" extrusionOk="0">
                  <a:moveTo>
                    <a:pt x="0" y="744296"/>
                  </a:moveTo>
                  <a:lnTo>
                    <a:pt x="0" y="0"/>
                  </a:lnTo>
                  <a:lnTo>
                    <a:pt x="7587691" y="0"/>
                  </a:lnTo>
                  <a:lnTo>
                    <a:pt x="7587691" y="744296"/>
                  </a:lnTo>
                  <a:lnTo>
                    <a:pt x="0" y="7442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39"/>
            <p:cNvSpPr/>
            <p:nvPr/>
          </p:nvSpPr>
          <p:spPr>
            <a:xfrm>
              <a:off x="0" y="5825235"/>
              <a:ext cx="7588250" cy="744855"/>
            </a:xfrm>
            <a:custGeom>
              <a:avLst/>
              <a:gdLst/>
              <a:ahLst/>
              <a:cxnLst/>
              <a:rect l="l" t="t" r="r" b="b"/>
              <a:pathLst>
                <a:path w="7588250" h="744854" extrusionOk="0">
                  <a:moveTo>
                    <a:pt x="0" y="744296"/>
                  </a:moveTo>
                  <a:lnTo>
                    <a:pt x="0" y="0"/>
                  </a:lnTo>
                  <a:lnTo>
                    <a:pt x="7587691" y="0"/>
                  </a:lnTo>
                  <a:lnTo>
                    <a:pt x="7587691" y="744296"/>
                  </a:lnTo>
                  <a:lnTo>
                    <a:pt x="0" y="744296"/>
                  </a:lnTo>
                </a:path>
              </a:pathLst>
            </a:custGeom>
            <a:noFill/>
            <a:ln w="9525" cap="flat" cmpd="sng">
              <a:solidFill>
                <a:srgbClr val="2F2F2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39"/>
            <p:cNvSpPr/>
            <p:nvPr/>
          </p:nvSpPr>
          <p:spPr>
            <a:xfrm>
              <a:off x="7266575" y="5759923"/>
              <a:ext cx="861060" cy="862330"/>
            </a:xfrm>
            <a:custGeom>
              <a:avLst/>
              <a:gdLst/>
              <a:ahLst/>
              <a:cxnLst/>
              <a:rect l="l" t="t" r="r" b="b"/>
              <a:pathLst>
                <a:path w="861059" h="862329" extrusionOk="0">
                  <a:moveTo>
                    <a:pt x="430504" y="0"/>
                  </a:moveTo>
                  <a:lnTo>
                    <a:pt x="383597" y="2528"/>
                  </a:lnTo>
                  <a:lnTo>
                    <a:pt x="338152" y="9939"/>
                  </a:lnTo>
                  <a:lnTo>
                    <a:pt x="294433" y="21969"/>
                  </a:lnTo>
                  <a:lnTo>
                    <a:pt x="252702" y="38356"/>
                  </a:lnTo>
                  <a:lnTo>
                    <a:pt x="213222" y="58836"/>
                  </a:lnTo>
                  <a:lnTo>
                    <a:pt x="176256" y="83147"/>
                  </a:lnTo>
                  <a:lnTo>
                    <a:pt x="142065" y="111025"/>
                  </a:lnTo>
                  <a:lnTo>
                    <a:pt x="110913" y="142208"/>
                  </a:lnTo>
                  <a:lnTo>
                    <a:pt x="83063" y="176434"/>
                  </a:lnTo>
                  <a:lnTo>
                    <a:pt x="58777" y="213439"/>
                  </a:lnTo>
                  <a:lnTo>
                    <a:pt x="38317" y="252959"/>
                  </a:lnTo>
                  <a:lnTo>
                    <a:pt x="21947" y="294734"/>
                  </a:lnTo>
                  <a:lnTo>
                    <a:pt x="9929" y="338499"/>
                  </a:lnTo>
                  <a:lnTo>
                    <a:pt x="2526" y="383991"/>
                  </a:lnTo>
                  <a:lnTo>
                    <a:pt x="0" y="430949"/>
                  </a:lnTo>
                  <a:lnTo>
                    <a:pt x="2526" y="477906"/>
                  </a:lnTo>
                  <a:lnTo>
                    <a:pt x="9929" y="523399"/>
                  </a:lnTo>
                  <a:lnTo>
                    <a:pt x="21947" y="567163"/>
                  </a:lnTo>
                  <a:lnTo>
                    <a:pt x="38317" y="608938"/>
                  </a:lnTo>
                  <a:lnTo>
                    <a:pt x="58777" y="648459"/>
                  </a:lnTo>
                  <a:lnTo>
                    <a:pt x="83063" y="685463"/>
                  </a:lnTo>
                  <a:lnTo>
                    <a:pt x="110913" y="719689"/>
                  </a:lnTo>
                  <a:lnTo>
                    <a:pt x="142065" y="750872"/>
                  </a:lnTo>
                  <a:lnTo>
                    <a:pt x="176256" y="778751"/>
                  </a:lnTo>
                  <a:lnTo>
                    <a:pt x="213222" y="803061"/>
                  </a:lnTo>
                  <a:lnTo>
                    <a:pt x="252702" y="823541"/>
                  </a:lnTo>
                  <a:lnTo>
                    <a:pt x="294433" y="839928"/>
                  </a:lnTo>
                  <a:lnTo>
                    <a:pt x="338152" y="851958"/>
                  </a:lnTo>
                  <a:lnTo>
                    <a:pt x="383597" y="859369"/>
                  </a:lnTo>
                  <a:lnTo>
                    <a:pt x="430504" y="861898"/>
                  </a:lnTo>
                  <a:lnTo>
                    <a:pt x="477411" y="859369"/>
                  </a:lnTo>
                  <a:lnTo>
                    <a:pt x="522855" y="851958"/>
                  </a:lnTo>
                  <a:lnTo>
                    <a:pt x="566574" y="839928"/>
                  </a:lnTo>
                  <a:lnTo>
                    <a:pt x="608304" y="823541"/>
                  </a:lnTo>
                  <a:lnTo>
                    <a:pt x="647783" y="803061"/>
                  </a:lnTo>
                  <a:lnTo>
                    <a:pt x="684748" y="778751"/>
                  </a:lnTo>
                  <a:lnTo>
                    <a:pt x="718937" y="750872"/>
                  </a:lnTo>
                  <a:lnTo>
                    <a:pt x="750088" y="719689"/>
                  </a:lnTo>
                  <a:lnTo>
                    <a:pt x="777937" y="685463"/>
                  </a:lnTo>
                  <a:lnTo>
                    <a:pt x="802222" y="648459"/>
                  </a:lnTo>
                  <a:lnTo>
                    <a:pt x="822680" y="608938"/>
                  </a:lnTo>
                  <a:lnTo>
                    <a:pt x="839049" y="567163"/>
                  </a:lnTo>
                  <a:lnTo>
                    <a:pt x="851067" y="523399"/>
                  </a:lnTo>
                  <a:lnTo>
                    <a:pt x="858470" y="477906"/>
                  </a:lnTo>
                  <a:lnTo>
                    <a:pt x="860996" y="430949"/>
                  </a:lnTo>
                  <a:lnTo>
                    <a:pt x="858470" y="383991"/>
                  </a:lnTo>
                  <a:lnTo>
                    <a:pt x="851067" y="338499"/>
                  </a:lnTo>
                  <a:lnTo>
                    <a:pt x="839049" y="294734"/>
                  </a:lnTo>
                  <a:lnTo>
                    <a:pt x="822680" y="252959"/>
                  </a:lnTo>
                  <a:lnTo>
                    <a:pt x="802222" y="213439"/>
                  </a:lnTo>
                  <a:lnTo>
                    <a:pt x="777937" y="176434"/>
                  </a:lnTo>
                  <a:lnTo>
                    <a:pt x="750088" y="142208"/>
                  </a:lnTo>
                  <a:lnTo>
                    <a:pt x="718937" y="111025"/>
                  </a:lnTo>
                  <a:lnTo>
                    <a:pt x="684748" y="83147"/>
                  </a:lnTo>
                  <a:lnTo>
                    <a:pt x="647783" y="58836"/>
                  </a:lnTo>
                  <a:lnTo>
                    <a:pt x="608304" y="38356"/>
                  </a:lnTo>
                  <a:lnTo>
                    <a:pt x="566574" y="21969"/>
                  </a:lnTo>
                  <a:lnTo>
                    <a:pt x="522855" y="9939"/>
                  </a:lnTo>
                  <a:lnTo>
                    <a:pt x="477411" y="2528"/>
                  </a:lnTo>
                  <a:lnTo>
                    <a:pt x="43050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39"/>
            <p:cNvSpPr/>
            <p:nvPr/>
          </p:nvSpPr>
          <p:spPr>
            <a:xfrm>
              <a:off x="7266575" y="5759923"/>
              <a:ext cx="861060" cy="862330"/>
            </a:xfrm>
            <a:custGeom>
              <a:avLst/>
              <a:gdLst/>
              <a:ahLst/>
              <a:cxnLst/>
              <a:rect l="l" t="t" r="r" b="b"/>
              <a:pathLst>
                <a:path w="861059" h="862329" extrusionOk="0">
                  <a:moveTo>
                    <a:pt x="0" y="430949"/>
                  </a:moveTo>
                  <a:lnTo>
                    <a:pt x="2526" y="383991"/>
                  </a:lnTo>
                  <a:lnTo>
                    <a:pt x="9929" y="338499"/>
                  </a:lnTo>
                  <a:lnTo>
                    <a:pt x="21947" y="294734"/>
                  </a:lnTo>
                  <a:lnTo>
                    <a:pt x="38317" y="252959"/>
                  </a:lnTo>
                  <a:lnTo>
                    <a:pt x="58777" y="213439"/>
                  </a:lnTo>
                  <a:lnTo>
                    <a:pt x="83063" y="176434"/>
                  </a:lnTo>
                  <a:lnTo>
                    <a:pt x="110913" y="142208"/>
                  </a:lnTo>
                  <a:lnTo>
                    <a:pt x="142065" y="111025"/>
                  </a:lnTo>
                  <a:lnTo>
                    <a:pt x="176256" y="83147"/>
                  </a:lnTo>
                  <a:lnTo>
                    <a:pt x="213222" y="58836"/>
                  </a:lnTo>
                  <a:lnTo>
                    <a:pt x="252702" y="38356"/>
                  </a:lnTo>
                  <a:lnTo>
                    <a:pt x="294433" y="21969"/>
                  </a:lnTo>
                  <a:lnTo>
                    <a:pt x="338152" y="9939"/>
                  </a:lnTo>
                  <a:lnTo>
                    <a:pt x="383597" y="2528"/>
                  </a:lnTo>
                  <a:lnTo>
                    <a:pt x="430504" y="0"/>
                  </a:lnTo>
                  <a:lnTo>
                    <a:pt x="477411" y="2528"/>
                  </a:lnTo>
                  <a:lnTo>
                    <a:pt x="522855" y="9939"/>
                  </a:lnTo>
                  <a:lnTo>
                    <a:pt x="566574" y="21969"/>
                  </a:lnTo>
                  <a:lnTo>
                    <a:pt x="608304" y="38356"/>
                  </a:lnTo>
                  <a:lnTo>
                    <a:pt x="647783" y="58836"/>
                  </a:lnTo>
                  <a:lnTo>
                    <a:pt x="684748" y="83147"/>
                  </a:lnTo>
                  <a:lnTo>
                    <a:pt x="718937" y="111025"/>
                  </a:lnTo>
                  <a:lnTo>
                    <a:pt x="750088" y="142208"/>
                  </a:lnTo>
                  <a:lnTo>
                    <a:pt x="777937" y="176434"/>
                  </a:lnTo>
                  <a:lnTo>
                    <a:pt x="802222" y="213439"/>
                  </a:lnTo>
                  <a:lnTo>
                    <a:pt x="822680" y="252959"/>
                  </a:lnTo>
                  <a:lnTo>
                    <a:pt x="839049" y="294734"/>
                  </a:lnTo>
                  <a:lnTo>
                    <a:pt x="851067" y="338499"/>
                  </a:lnTo>
                  <a:lnTo>
                    <a:pt x="858470" y="383991"/>
                  </a:lnTo>
                  <a:lnTo>
                    <a:pt x="860996" y="430949"/>
                  </a:lnTo>
                  <a:lnTo>
                    <a:pt x="858470" y="477906"/>
                  </a:lnTo>
                  <a:lnTo>
                    <a:pt x="851067" y="523399"/>
                  </a:lnTo>
                  <a:lnTo>
                    <a:pt x="839049" y="567163"/>
                  </a:lnTo>
                  <a:lnTo>
                    <a:pt x="822680" y="608938"/>
                  </a:lnTo>
                  <a:lnTo>
                    <a:pt x="802222" y="648459"/>
                  </a:lnTo>
                  <a:lnTo>
                    <a:pt x="777937" y="685463"/>
                  </a:lnTo>
                  <a:lnTo>
                    <a:pt x="750088" y="719689"/>
                  </a:lnTo>
                  <a:lnTo>
                    <a:pt x="718937" y="750872"/>
                  </a:lnTo>
                  <a:lnTo>
                    <a:pt x="684748" y="778751"/>
                  </a:lnTo>
                  <a:lnTo>
                    <a:pt x="647783" y="803061"/>
                  </a:lnTo>
                  <a:lnTo>
                    <a:pt x="608304" y="823541"/>
                  </a:lnTo>
                  <a:lnTo>
                    <a:pt x="566574" y="839928"/>
                  </a:lnTo>
                  <a:lnTo>
                    <a:pt x="522855" y="851958"/>
                  </a:lnTo>
                  <a:lnTo>
                    <a:pt x="477411" y="859369"/>
                  </a:lnTo>
                  <a:lnTo>
                    <a:pt x="430504" y="861898"/>
                  </a:lnTo>
                  <a:lnTo>
                    <a:pt x="383597" y="859369"/>
                  </a:lnTo>
                  <a:lnTo>
                    <a:pt x="338152" y="851958"/>
                  </a:lnTo>
                  <a:lnTo>
                    <a:pt x="294433" y="839928"/>
                  </a:lnTo>
                  <a:lnTo>
                    <a:pt x="252702" y="823541"/>
                  </a:lnTo>
                  <a:lnTo>
                    <a:pt x="213222" y="803061"/>
                  </a:lnTo>
                  <a:lnTo>
                    <a:pt x="176256" y="778751"/>
                  </a:lnTo>
                  <a:lnTo>
                    <a:pt x="142065" y="750872"/>
                  </a:lnTo>
                  <a:lnTo>
                    <a:pt x="110913" y="719689"/>
                  </a:lnTo>
                  <a:lnTo>
                    <a:pt x="83063" y="685463"/>
                  </a:lnTo>
                  <a:lnTo>
                    <a:pt x="58777" y="648459"/>
                  </a:lnTo>
                  <a:lnTo>
                    <a:pt x="38317" y="608938"/>
                  </a:lnTo>
                  <a:lnTo>
                    <a:pt x="21947" y="567163"/>
                  </a:lnTo>
                  <a:lnTo>
                    <a:pt x="9929" y="523399"/>
                  </a:lnTo>
                  <a:lnTo>
                    <a:pt x="2526" y="477906"/>
                  </a:lnTo>
                  <a:lnTo>
                    <a:pt x="0" y="430949"/>
                  </a:lnTo>
                  <a:close/>
                </a:path>
              </a:pathLst>
            </a:custGeom>
            <a:noFill/>
            <a:ln w="38100" cap="flat" cmpd="sng">
              <a:solidFill>
                <a:srgbClr val="003B7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38" name="Google Shape;238;p39"/>
          <p:cNvSpPr txBox="1"/>
          <p:nvPr/>
        </p:nvSpPr>
        <p:spPr>
          <a:xfrm>
            <a:off x="689934" y="4472879"/>
            <a:ext cx="5482265" cy="350737"/>
          </a:xfrm>
          <a:prstGeom prst="rect">
            <a:avLst/>
          </a:prstGeom>
          <a:noFill/>
          <a:ln>
            <a:noFill/>
          </a:ln>
        </p:spPr>
        <p:txBody>
          <a:bodyPr spcFirstLastPara="1" wrap="square" lIns="0" tIns="12050" rIns="0" bIns="0" anchor="t" anchorCtr="0">
            <a:noAutofit/>
          </a:bodyPr>
          <a:lstStyle/>
          <a:p>
            <a:pPr marL="12700" marR="0" lvl="0" indent="0" algn="l" rtl="0">
              <a:lnSpc>
                <a:spcPct val="100000"/>
              </a:lnSpc>
              <a:spcBef>
                <a:spcPts val="0"/>
              </a:spcBef>
              <a:spcAft>
                <a:spcPts val="0"/>
              </a:spcAft>
              <a:buNone/>
            </a:pPr>
            <a:r>
              <a:rPr lang="en" sz="2200" b="1">
                <a:solidFill>
                  <a:schemeClr val="dk1"/>
                </a:solidFill>
              </a:rPr>
              <a:t>Q&amp;A</a:t>
            </a:r>
            <a:endParaRPr sz="2200">
              <a:solidFill>
                <a:schemeClr val="dk1"/>
              </a:solidFill>
              <a:latin typeface="Arial"/>
              <a:ea typeface="Arial"/>
              <a:cs typeface="Arial"/>
              <a:sym typeface="Arial"/>
            </a:endParaRPr>
          </a:p>
        </p:txBody>
      </p:sp>
      <p:sp>
        <p:nvSpPr>
          <p:cNvPr id="239" name="Google Shape;239;p39"/>
          <p:cNvSpPr txBox="1"/>
          <p:nvPr/>
        </p:nvSpPr>
        <p:spPr>
          <a:xfrm>
            <a:off x="7588250" y="4390683"/>
            <a:ext cx="252095" cy="505267"/>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3200" b="1">
                <a:solidFill>
                  <a:srgbClr val="0579BC"/>
                </a:solidFill>
                <a:latin typeface="Arial"/>
                <a:ea typeface="Arial"/>
                <a:cs typeface="Arial"/>
                <a:sym typeface="Arial"/>
              </a:rPr>
              <a:t>6</a:t>
            </a:r>
            <a:endParaRPr sz="3200">
              <a:solidFill>
                <a:schemeClr val="dk1"/>
              </a:solidFill>
              <a:latin typeface="Arial"/>
              <a:ea typeface="Arial"/>
              <a:cs typeface="Arial"/>
              <a:sym typeface="Arial"/>
            </a:endParaRPr>
          </a:p>
        </p:txBody>
      </p:sp>
      <p:sp>
        <p:nvSpPr>
          <p:cNvPr id="237" name="Google Shape;237;p39"/>
          <p:cNvSpPr txBox="1"/>
          <p:nvPr/>
        </p:nvSpPr>
        <p:spPr>
          <a:xfrm>
            <a:off x="8846838" y="4943012"/>
            <a:ext cx="95885" cy="166071"/>
          </a:xfrm>
          <a:prstGeom prst="rect">
            <a:avLst/>
          </a:prstGeom>
          <a:noFill/>
          <a:ln>
            <a:noFill/>
          </a:ln>
        </p:spPr>
        <p:txBody>
          <a:bodyPr spcFirstLastPara="1" wrap="square" lIns="0" tIns="12050" rIns="0" bIns="0" anchor="t" anchorCtr="0">
            <a:noAutofit/>
          </a:bodyPr>
          <a:lstStyle/>
          <a:p>
            <a:pPr marL="12700" marR="0" lvl="0" indent="0" algn="l" rtl="0">
              <a:lnSpc>
                <a:spcPct val="100000"/>
              </a:lnSpc>
              <a:spcBef>
                <a:spcPts val="0"/>
              </a:spcBef>
              <a:spcAft>
                <a:spcPts val="0"/>
              </a:spcAft>
              <a:buNone/>
            </a:pPr>
            <a:r>
              <a:rPr lang="en" sz="1000">
                <a:solidFill>
                  <a:srgbClr val="ACACAC"/>
                </a:solidFill>
                <a:latin typeface="Arial"/>
                <a:ea typeface="Arial"/>
                <a:cs typeface="Arial"/>
                <a:sym typeface="Arial"/>
              </a:rPr>
              <a:t>2</a:t>
            </a:r>
            <a:endParaRPr sz="100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9"/>
        <p:cNvGrpSpPr/>
        <p:nvPr/>
      </p:nvGrpSpPr>
      <p:grpSpPr>
        <a:xfrm>
          <a:off x="0" y="0"/>
          <a:ext cx="0" cy="0"/>
          <a:chOff x="0" y="0"/>
          <a:chExt cx="0" cy="0"/>
        </a:xfrm>
      </p:grpSpPr>
      <p:sp>
        <p:nvSpPr>
          <p:cNvPr id="480" name="Google Shape;480;p66"/>
          <p:cNvSpPr txBox="1">
            <a:spLocks noGrp="1"/>
          </p:cNvSpPr>
          <p:nvPr>
            <p:ph type="title"/>
          </p:nvPr>
        </p:nvSpPr>
        <p:spPr>
          <a:xfrm>
            <a:off x="76200" y="57150"/>
            <a:ext cx="2719070" cy="566822"/>
          </a:xfrm>
          <a:prstGeom prst="rect">
            <a:avLst/>
          </a:prstGeom>
          <a:noFill/>
          <a:ln>
            <a:noFill/>
          </a:ln>
        </p:spPr>
        <p:txBody>
          <a:bodyPr spcFirstLastPara="1" wrap="square" lIns="0" tIns="12700" rIns="0" bIns="0" anchor="t" anchorCtr="0">
            <a:normAutofit/>
          </a:bodyPr>
          <a:lstStyle/>
          <a:p>
            <a:pPr marL="12700" lvl="0" indent="0" algn="l" rtl="0">
              <a:lnSpc>
                <a:spcPct val="100000"/>
              </a:lnSpc>
              <a:spcBef>
                <a:spcPts val="0"/>
              </a:spcBef>
              <a:spcAft>
                <a:spcPts val="0"/>
              </a:spcAft>
              <a:buNone/>
            </a:pPr>
            <a:r>
              <a:rPr lang="en" sz="3600"/>
              <a:t>SOO Format</a:t>
            </a:r>
            <a:endParaRPr sz="3600"/>
          </a:p>
        </p:txBody>
      </p:sp>
      <p:sp>
        <p:nvSpPr>
          <p:cNvPr id="482" name="Google Shape;482;p66"/>
          <p:cNvSpPr txBox="1"/>
          <p:nvPr/>
        </p:nvSpPr>
        <p:spPr>
          <a:xfrm>
            <a:off x="152400" y="742950"/>
            <a:ext cx="8534400" cy="39957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1800" b="1">
                <a:solidFill>
                  <a:schemeClr val="dk1"/>
                </a:solidFill>
                <a:latin typeface="Arial"/>
                <a:ea typeface="Arial"/>
                <a:cs typeface="Arial"/>
                <a:sym typeface="Arial"/>
              </a:rPr>
              <a:t>There</a:t>
            </a:r>
            <a:r>
              <a:rPr lang="en" sz="1800" b="1">
                <a:solidFill>
                  <a:schemeClr val="dk1"/>
                </a:solidFill>
              </a:rPr>
              <a:t> </a:t>
            </a:r>
            <a:r>
              <a:rPr lang="en" sz="1800" b="1">
                <a:solidFill>
                  <a:schemeClr val="dk1"/>
                </a:solidFill>
                <a:latin typeface="Arial"/>
                <a:ea typeface="Arial"/>
                <a:cs typeface="Arial"/>
                <a:sym typeface="Arial"/>
              </a:rPr>
              <a:t>is no specific template for SOO’s</a:t>
            </a:r>
            <a:endParaRPr sz="1800">
              <a:solidFill>
                <a:schemeClr val="dk1"/>
              </a:solidFill>
              <a:latin typeface="Arial"/>
              <a:ea typeface="Arial"/>
              <a:cs typeface="Arial"/>
              <a:sym typeface="Arial"/>
            </a:endParaRPr>
          </a:p>
          <a:p>
            <a:pPr marL="354965" marR="5080" lvl="0" indent="-342900" algn="l" rtl="0">
              <a:lnSpc>
                <a:spcPct val="100000"/>
              </a:lnSpc>
              <a:spcBef>
                <a:spcPts val="5"/>
              </a:spcBef>
              <a:spcAft>
                <a:spcPts val="0"/>
              </a:spcAft>
              <a:buClr>
                <a:schemeClr val="dk1"/>
              </a:buClr>
              <a:buSzPts val="1800"/>
              <a:buFont typeface="Arial"/>
              <a:buChar char="●"/>
            </a:pPr>
            <a:r>
              <a:rPr lang="en" sz="1600">
                <a:solidFill>
                  <a:schemeClr val="dk1"/>
                </a:solidFill>
                <a:latin typeface="Arial"/>
                <a:ea typeface="Arial"/>
                <a:cs typeface="Arial"/>
                <a:sym typeface="Arial"/>
              </a:rPr>
              <a:t>In accordance with FAR 37.602 (c) Offerors use the SOO to develop the PWS; however, the SOO does not become part of the contract. The SOO shall, at a minimum, include-</a:t>
            </a:r>
            <a:endParaRPr sz="1600">
              <a:solidFill>
                <a:schemeClr val="dk1"/>
              </a:solidFill>
              <a:latin typeface="Arial"/>
              <a:ea typeface="Arial"/>
              <a:cs typeface="Arial"/>
              <a:sym typeface="Arial"/>
            </a:endParaRPr>
          </a:p>
          <a:p>
            <a:pPr marL="0" marR="0" lvl="0" indent="0" algn="l" rtl="0">
              <a:lnSpc>
                <a:spcPct val="100000"/>
              </a:lnSpc>
              <a:spcBef>
                <a:spcPts val="25"/>
              </a:spcBef>
              <a:spcAft>
                <a:spcPts val="0"/>
              </a:spcAft>
              <a:buClr>
                <a:schemeClr val="dk1"/>
              </a:buClr>
              <a:buSzPts val="1650"/>
              <a:buFont typeface="Arial"/>
              <a:buNone/>
            </a:pPr>
            <a:endParaRPr sz="1650">
              <a:solidFill>
                <a:schemeClr val="dk1"/>
              </a:solidFill>
              <a:latin typeface="Arial"/>
              <a:ea typeface="Arial"/>
              <a:cs typeface="Arial"/>
              <a:sym typeface="Arial"/>
            </a:endParaRPr>
          </a:p>
          <a:p>
            <a:pPr marL="947419" marR="0" lvl="1" indent="-307975" algn="l" rtl="0">
              <a:lnSpc>
                <a:spcPct val="100000"/>
              </a:lnSpc>
              <a:spcBef>
                <a:spcPts val="0"/>
              </a:spcBef>
              <a:spcAft>
                <a:spcPts val="0"/>
              </a:spcAft>
              <a:buClr>
                <a:schemeClr val="dk1"/>
              </a:buClr>
              <a:buSzPts val="1600"/>
              <a:buFont typeface="Arial"/>
              <a:buAutoNum type="arabicParenBoth"/>
            </a:pPr>
            <a:r>
              <a:rPr lang="en" sz="1600" b="0" i="0" u="none" strike="noStrike" cap="none">
                <a:solidFill>
                  <a:schemeClr val="dk1"/>
                </a:solidFill>
                <a:latin typeface="Arial"/>
                <a:ea typeface="Arial"/>
                <a:cs typeface="Arial"/>
                <a:sym typeface="Arial"/>
              </a:rPr>
              <a:t>Purpose;</a:t>
            </a:r>
            <a:endParaRPr sz="1600" b="0" i="0" u="none" strike="noStrike" cap="none">
              <a:solidFill>
                <a:schemeClr val="dk1"/>
              </a:solidFill>
              <a:latin typeface="Arial"/>
              <a:ea typeface="Arial"/>
              <a:cs typeface="Arial"/>
              <a:sym typeface="Arial"/>
            </a:endParaRPr>
          </a:p>
          <a:p>
            <a:pPr marL="457200" marR="0" lvl="1" indent="0" algn="l" rtl="0">
              <a:lnSpc>
                <a:spcPct val="100000"/>
              </a:lnSpc>
              <a:spcBef>
                <a:spcPts val="20"/>
              </a:spcBef>
              <a:spcAft>
                <a:spcPts val="0"/>
              </a:spcAft>
              <a:buClr>
                <a:schemeClr val="dk1"/>
              </a:buClr>
              <a:buSzPts val="1650"/>
              <a:buFont typeface="Arial"/>
              <a:buNone/>
            </a:pPr>
            <a:endParaRPr sz="1650" b="0" i="0" u="none" strike="noStrike" cap="none">
              <a:solidFill>
                <a:schemeClr val="dk1"/>
              </a:solidFill>
              <a:latin typeface="Arial"/>
              <a:ea typeface="Arial"/>
              <a:cs typeface="Arial"/>
              <a:sym typeface="Arial"/>
            </a:endParaRPr>
          </a:p>
          <a:p>
            <a:pPr marL="947419" marR="0" lvl="1" indent="-307975" algn="l" rtl="0">
              <a:lnSpc>
                <a:spcPct val="100000"/>
              </a:lnSpc>
              <a:spcBef>
                <a:spcPts val="0"/>
              </a:spcBef>
              <a:spcAft>
                <a:spcPts val="0"/>
              </a:spcAft>
              <a:buClr>
                <a:schemeClr val="dk1"/>
              </a:buClr>
              <a:buSzPts val="1600"/>
              <a:buFont typeface="Arial"/>
              <a:buAutoNum type="arabicParenBoth"/>
            </a:pPr>
            <a:r>
              <a:rPr lang="en" sz="1600" b="0" i="0" u="none" strike="noStrike" cap="none">
                <a:solidFill>
                  <a:schemeClr val="dk1"/>
                </a:solidFill>
                <a:latin typeface="Arial"/>
                <a:ea typeface="Arial"/>
                <a:cs typeface="Arial"/>
                <a:sym typeface="Arial"/>
              </a:rPr>
              <a:t>Scope or mission;</a:t>
            </a:r>
            <a:endParaRPr sz="1600" b="0" i="0" u="none" strike="noStrike" cap="none">
              <a:solidFill>
                <a:schemeClr val="dk1"/>
              </a:solidFill>
              <a:latin typeface="Arial"/>
              <a:ea typeface="Arial"/>
              <a:cs typeface="Arial"/>
              <a:sym typeface="Arial"/>
            </a:endParaRPr>
          </a:p>
          <a:p>
            <a:pPr marL="457200" marR="0" lvl="1" indent="0" algn="l" rtl="0">
              <a:lnSpc>
                <a:spcPct val="100000"/>
              </a:lnSpc>
              <a:spcBef>
                <a:spcPts val="25"/>
              </a:spcBef>
              <a:spcAft>
                <a:spcPts val="0"/>
              </a:spcAft>
              <a:buClr>
                <a:schemeClr val="dk1"/>
              </a:buClr>
              <a:buSzPts val="1650"/>
              <a:buFont typeface="Arial"/>
              <a:buNone/>
            </a:pPr>
            <a:endParaRPr sz="1650" b="0" i="0" u="none" strike="noStrike" cap="none">
              <a:solidFill>
                <a:schemeClr val="dk1"/>
              </a:solidFill>
              <a:latin typeface="Arial"/>
              <a:ea typeface="Arial"/>
              <a:cs typeface="Arial"/>
              <a:sym typeface="Arial"/>
            </a:endParaRPr>
          </a:p>
          <a:p>
            <a:pPr marL="947419" marR="0" lvl="1" indent="-307975" algn="l" rtl="0">
              <a:lnSpc>
                <a:spcPct val="100000"/>
              </a:lnSpc>
              <a:spcBef>
                <a:spcPts val="0"/>
              </a:spcBef>
              <a:spcAft>
                <a:spcPts val="0"/>
              </a:spcAft>
              <a:buClr>
                <a:schemeClr val="dk1"/>
              </a:buClr>
              <a:buSzPts val="1600"/>
              <a:buFont typeface="Arial"/>
              <a:buAutoNum type="arabicParenBoth"/>
            </a:pPr>
            <a:r>
              <a:rPr lang="en" sz="1600" b="0" i="0" u="none" strike="noStrike" cap="none">
                <a:solidFill>
                  <a:schemeClr val="dk1"/>
                </a:solidFill>
                <a:latin typeface="Arial"/>
                <a:ea typeface="Arial"/>
                <a:cs typeface="Arial"/>
                <a:sym typeface="Arial"/>
              </a:rPr>
              <a:t>Period and place of performance;</a:t>
            </a:r>
            <a:endParaRPr sz="1600" b="0" i="0" u="none" strike="noStrike" cap="none">
              <a:solidFill>
                <a:schemeClr val="dk1"/>
              </a:solidFill>
              <a:latin typeface="Arial"/>
              <a:ea typeface="Arial"/>
              <a:cs typeface="Arial"/>
              <a:sym typeface="Arial"/>
            </a:endParaRPr>
          </a:p>
          <a:p>
            <a:pPr marL="457200" marR="0" lvl="1" indent="0" algn="l" rtl="0">
              <a:lnSpc>
                <a:spcPct val="100000"/>
              </a:lnSpc>
              <a:spcBef>
                <a:spcPts val="20"/>
              </a:spcBef>
              <a:spcAft>
                <a:spcPts val="0"/>
              </a:spcAft>
              <a:buClr>
                <a:schemeClr val="dk1"/>
              </a:buClr>
              <a:buSzPts val="1650"/>
              <a:buFont typeface="Arial"/>
              <a:buNone/>
            </a:pPr>
            <a:endParaRPr sz="1650" b="0" i="0" u="none" strike="noStrike" cap="none">
              <a:solidFill>
                <a:schemeClr val="dk1"/>
              </a:solidFill>
              <a:latin typeface="Arial"/>
              <a:ea typeface="Arial"/>
              <a:cs typeface="Arial"/>
              <a:sym typeface="Arial"/>
            </a:endParaRPr>
          </a:p>
          <a:p>
            <a:pPr marL="947419" marR="0" lvl="1" indent="-307975" algn="l" rtl="0">
              <a:lnSpc>
                <a:spcPct val="100000"/>
              </a:lnSpc>
              <a:spcBef>
                <a:spcPts val="0"/>
              </a:spcBef>
              <a:spcAft>
                <a:spcPts val="0"/>
              </a:spcAft>
              <a:buClr>
                <a:schemeClr val="dk1"/>
              </a:buClr>
              <a:buSzPts val="1600"/>
              <a:buFont typeface="Arial"/>
              <a:buAutoNum type="arabicParenBoth"/>
            </a:pPr>
            <a:r>
              <a:rPr lang="en" sz="1600" b="0" i="0" u="none" strike="noStrike" cap="none">
                <a:solidFill>
                  <a:schemeClr val="dk1"/>
                </a:solidFill>
                <a:latin typeface="Arial"/>
                <a:ea typeface="Arial"/>
                <a:cs typeface="Arial"/>
                <a:sym typeface="Arial"/>
              </a:rPr>
              <a:t>Background;</a:t>
            </a:r>
            <a:endParaRPr sz="1600" b="0" i="0" u="none" strike="noStrike" cap="none">
              <a:solidFill>
                <a:schemeClr val="dk1"/>
              </a:solidFill>
              <a:latin typeface="Arial"/>
              <a:ea typeface="Arial"/>
              <a:cs typeface="Arial"/>
              <a:sym typeface="Arial"/>
            </a:endParaRPr>
          </a:p>
          <a:p>
            <a:pPr marL="457200" marR="0" lvl="1" indent="0" algn="l" rtl="0">
              <a:lnSpc>
                <a:spcPct val="100000"/>
              </a:lnSpc>
              <a:spcBef>
                <a:spcPts val="25"/>
              </a:spcBef>
              <a:spcAft>
                <a:spcPts val="0"/>
              </a:spcAft>
              <a:buClr>
                <a:schemeClr val="dk1"/>
              </a:buClr>
              <a:buSzPts val="1650"/>
              <a:buFont typeface="Arial"/>
              <a:buNone/>
            </a:pPr>
            <a:endParaRPr sz="1650" b="0" i="0" u="none" strike="noStrike" cap="none">
              <a:solidFill>
                <a:schemeClr val="dk1"/>
              </a:solidFill>
              <a:latin typeface="Arial"/>
              <a:ea typeface="Arial"/>
              <a:cs typeface="Arial"/>
              <a:sym typeface="Arial"/>
            </a:endParaRPr>
          </a:p>
          <a:p>
            <a:pPr marL="947419" marR="0" lvl="1" indent="-307975" algn="l" rtl="0">
              <a:lnSpc>
                <a:spcPct val="100000"/>
              </a:lnSpc>
              <a:spcBef>
                <a:spcPts val="0"/>
              </a:spcBef>
              <a:spcAft>
                <a:spcPts val="0"/>
              </a:spcAft>
              <a:buClr>
                <a:schemeClr val="dk1"/>
              </a:buClr>
              <a:buSzPts val="1600"/>
              <a:buFont typeface="Arial"/>
              <a:buAutoNum type="arabicParenBoth"/>
            </a:pPr>
            <a:r>
              <a:rPr lang="en" sz="1600" b="0" i="0" u="none" strike="noStrike" cap="none">
                <a:solidFill>
                  <a:schemeClr val="dk1"/>
                </a:solidFill>
                <a:latin typeface="Arial"/>
                <a:ea typeface="Arial"/>
                <a:cs typeface="Arial"/>
                <a:sym typeface="Arial"/>
              </a:rPr>
              <a:t>Performance objectives, i.e., required results; and</a:t>
            </a:r>
            <a:endParaRPr sz="1600" b="0" i="0" u="none" strike="noStrike" cap="none">
              <a:solidFill>
                <a:schemeClr val="dk1"/>
              </a:solidFill>
              <a:latin typeface="Arial"/>
              <a:ea typeface="Arial"/>
              <a:cs typeface="Arial"/>
              <a:sym typeface="Arial"/>
            </a:endParaRPr>
          </a:p>
          <a:p>
            <a:pPr marL="457200" marR="0" lvl="1" indent="0" algn="l" rtl="0">
              <a:lnSpc>
                <a:spcPct val="100000"/>
              </a:lnSpc>
              <a:spcBef>
                <a:spcPts val="20"/>
              </a:spcBef>
              <a:spcAft>
                <a:spcPts val="0"/>
              </a:spcAft>
              <a:buClr>
                <a:schemeClr val="dk1"/>
              </a:buClr>
              <a:buSzPts val="1650"/>
              <a:buFont typeface="Arial"/>
              <a:buNone/>
            </a:pPr>
            <a:endParaRPr sz="1650" b="0" i="0" u="none" strike="noStrike" cap="none">
              <a:solidFill>
                <a:schemeClr val="dk1"/>
              </a:solidFill>
              <a:latin typeface="Arial"/>
              <a:ea typeface="Arial"/>
              <a:cs typeface="Arial"/>
              <a:sym typeface="Arial"/>
            </a:endParaRPr>
          </a:p>
          <a:p>
            <a:pPr marL="947419" marR="0" lvl="1" indent="-307975" algn="l" rtl="0">
              <a:lnSpc>
                <a:spcPct val="100000"/>
              </a:lnSpc>
              <a:spcBef>
                <a:spcPts val="0"/>
              </a:spcBef>
              <a:spcAft>
                <a:spcPts val="0"/>
              </a:spcAft>
              <a:buClr>
                <a:schemeClr val="dk1"/>
              </a:buClr>
              <a:buSzPts val="1600"/>
              <a:buFont typeface="Arial"/>
              <a:buAutoNum type="arabicParenBoth"/>
            </a:pPr>
            <a:r>
              <a:rPr lang="en" sz="1600" b="0" i="0" u="none" strike="noStrike" cap="none">
                <a:solidFill>
                  <a:schemeClr val="dk1"/>
                </a:solidFill>
                <a:latin typeface="Arial"/>
                <a:ea typeface="Arial"/>
                <a:cs typeface="Arial"/>
                <a:sym typeface="Arial"/>
              </a:rPr>
              <a:t>Any operating constraints.</a:t>
            </a:r>
            <a:endParaRPr sz="1600" b="0" i="0" u="none" strike="noStrike" cap="none">
              <a:solidFill>
                <a:schemeClr val="dk1"/>
              </a:solidFill>
              <a:latin typeface="Arial"/>
              <a:ea typeface="Arial"/>
              <a:cs typeface="Arial"/>
              <a:sym typeface="Arial"/>
            </a:endParaRPr>
          </a:p>
        </p:txBody>
      </p:sp>
      <p:sp>
        <p:nvSpPr>
          <p:cNvPr id="481" name="Google Shape;481;p66"/>
          <p:cNvSpPr txBox="1">
            <a:spLocks noGrp="1"/>
          </p:cNvSpPr>
          <p:nvPr>
            <p:ph type="sldNum" idx="12"/>
          </p:nvPr>
        </p:nvSpPr>
        <p:spPr>
          <a:xfrm>
            <a:off x="8534400" y="4800004"/>
            <a:ext cx="433468" cy="133946"/>
          </a:xfrm>
          <a:prstGeom prst="rect">
            <a:avLst/>
          </a:prstGeom>
          <a:noFill/>
          <a:ln>
            <a:noFill/>
          </a:ln>
        </p:spPr>
        <p:txBody>
          <a:bodyPr spcFirstLastPara="1" wrap="square" lIns="0" tIns="0" rIns="0" bIns="0" anchor="t" anchorCtr="0">
            <a:normAutofit fontScale="92500"/>
          </a:bodyPr>
          <a:lstStyle/>
          <a:p>
            <a:pPr marL="38100" lvl="0" indent="0" algn="l"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6"/>
        <p:cNvGrpSpPr/>
        <p:nvPr/>
      </p:nvGrpSpPr>
      <p:grpSpPr>
        <a:xfrm>
          <a:off x="0" y="0"/>
          <a:ext cx="0" cy="0"/>
          <a:chOff x="0" y="0"/>
          <a:chExt cx="0" cy="0"/>
        </a:xfrm>
      </p:grpSpPr>
      <p:sp>
        <p:nvSpPr>
          <p:cNvPr id="487" name="Google Shape;487;p67"/>
          <p:cNvSpPr txBox="1">
            <a:spLocks noGrp="1"/>
          </p:cNvSpPr>
          <p:nvPr>
            <p:ph type="title"/>
          </p:nvPr>
        </p:nvSpPr>
        <p:spPr>
          <a:xfrm>
            <a:off x="76200" y="57150"/>
            <a:ext cx="7715400" cy="566700"/>
          </a:xfrm>
          <a:prstGeom prst="rect">
            <a:avLst/>
          </a:prstGeom>
          <a:noFill/>
          <a:ln>
            <a:noFill/>
          </a:ln>
        </p:spPr>
        <p:txBody>
          <a:bodyPr spcFirstLastPara="1" wrap="square" lIns="0" tIns="12700" rIns="0" bIns="0" anchor="t" anchorCtr="0">
            <a:normAutofit/>
          </a:bodyPr>
          <a:lstStyle/>
          <a:p>
            <a:pPr marL="12700" lvl="0" indent="0" algn="l" rtl="0">
              <a:lnSpc>
                <a:spcPct val="100000"/>
              </a:lnSpc>
              <a:spcBef>
                <a:spcPts val="0"/>
              </a:spcBef>
              <a:spcAft>
                <a:spcPts val="0"/>
              </a:spcAft>
              <a:buNone/>
            </a:pPr>
            <a:r>
              <a:rPr lang="en" sz="3600"/>
              <a:t>Proposal Characteristics</a:t>
            </a:r>
            <a:endParaRPr sz="3600"/>
          </a:p>
        </p:txBody>
      </p:sp>
      <p:graphicFrame>
        <p:nvGraphicFramePr>
          <p:cNvPr id="489" name="Google Shape;489;p67"/>
          <p:cNvGraphicFramePr/>
          <p:nvPr/>
        </p:nvGraphicFramePr>
        <p:xfrm>
          <a:off x="152400" y="819150"/>
          <a:ext cx="8610600" cy="4043420"/>
        </p:xfrm>
        <a:graphic>
          <a:graphicData uri="http://schemas.openxmlformats.org/drawingml/2006/table">
            <a:tbl>
              <a:tblPr firstRow="1" bandRow="1">
                <a:noFill/>
                <a:tableStyleId>{86C9FD08-304E-46DD-AACF-A1ECC8DBE7F4}</a:tableStyleId>
              </a:tblPr>
              <a:tblGrid>
                <a:gridCol w="1913475">
                  <a:extLst>
                    <a:ext uri="{9D8B030D-6E8A-4147-A177-3AD203B41FA5}">
                      <a16:colId xmlns:a16="http://schemas.microsoft.com/office/drawing/2014/main" val="20000"/>
                    </a:ext>
                  </a:extLst>
                </a:gridCol>
                <a:gridCol w="6697125">
                  <a:extLst>
                    <a:ext uri="{9D8B030D-6E8A-4147-A177-3AD203B41FA5}">
                      <a16:colId xmlns:a16="http://schemas.microsoft.com/office/drawing/2014/main" val="20001"/>
                    </a:ext>
                  </a:extLst>
                </a:gridCol>
              </a:tblGrid>
              <a:tr h="413800">
                <a:tc>
                  <a:txBody>
                    <a:bodyPr/>
                    <a:lstStyle/>
                    <a:p>
                      <a:pPr marL="536575" marR="332105" lvl="0" indent="-196850" algn="l" rtl="0">
                        <a:lnSpc>
                          <a:spcPct val="100000"/>
                        </a:lnSpc>
                        <a:spcBef>
                          <a:spcPts val="0"/>
                        </a:spcBef>
                        <a:spcAft>
                          <a:spcPts val="0"/>
                        </a:spcAft>
                        <a:buNone/>
                      </a:pPr>
                      <a:r>
                        <a:rPr lang="en" sz="1400" b="1" u="none" strike="noStrike" cap="none">
                          <a:solidFill>
                            <a:schemeClr val="lt1"/>
                          </a:solidFill>
                          <a:latin typeface="Arial"/>
                          <a:ea typeface="Arial"/>
                          <a:cs typeface="Arial"/>
                          <a:sym typeface="Arial"/>
                        </a:rPr>
                        <a:t>Government  Creates</a:t>
                      </a:r>
                      <a:endParaRPr sz="1400" u="none" strike="noStrike" cap="none">
                        <a:solidFill>
                          <a:schemeClr val="lt1"/>
                        </a:solidFill>
                        <a:latin typeface="Arial"/>
                        <a:ea typeface="Arial"/>
                        <a:cs typeface="Arial"/>
                        <a:sym typeface="Arial"/>
                      </a:endParaRPr>
                    </a:p>
                  </a:txBody>
                  <a:tcPr marL="0" marR="0" marT="3000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B5394"/>
                    </a:solidFill>
                  </a:tcPr>
                </a:tc>
                <a:tc>
                  <a:txBody>
                    <a:bodyPr/>
                    <a:lstStyle/>
                    <a:p>
                      <a:pPr marL="1270" marR="0" lvl="0" indent="0" algn="ctr" rtl="0">
                        <a:lnSpc>
                          <a:spcPct val="100000"/>
                        </a:lnSpc>
                        <a:spcBef>
                          <a:spcPts val="0"/>
                        </a:spcBef>
                        <a:spcAft>
                          <a:spcPts val="0"/>
                        </a:spcAft>
                        <a:buNone/>
                      </a:pPr>
                      <a:r>
                        <a:rPr lang="en" sz="1400" b="1" u="none" strike="noStrike" cap="none">
                          <a:solidFill>
                            <a:schemeClr val="lt1"/>
                          </a:solidFill>
                          <a:latin typeface="Arial"/>
                          <a:ea typeface="Arial"/>
                          <a:cs typeface="Arial"/>
                          <a:sym typeface="Arial"/>
                        </a:rPr>
                        <a:t>Vendor Proposal </a:t>
                      </a:r>
                      <a:endParaRPr/>
                    </a:p>
                    <a:p>
                      <a:pPr marL="1270" marR="0" lvl="0" indent="0" algn="ctr" rtl="0">
                        <a:lnSpc>
                          <a:spcPct val="100000"/>
                        </a:lnSpc>
                        <a:spcBef>
                          <a:spcPts val="315"/>
                        </a:spcBef>
                        <a:spcAft>
                          <a:spcPts val="0"/>
                        </a:spcAft>
                        <a:buNone/>
                      </a:pPr>
                      <a:r>
                        <a:rPr lang="en" sz="1400" b="1" u="none" strike="noStrike" cap="none">
                          <a:solidFill>
                            <a:schemeClr val="lt1"/>
                          </a:solidFill>
                          <a:latin typeface="Arial"/>
                          <a:ea typeface="Arial"/>
                          <a:cs typeface="Arial"/>
                          <a:sym typeface="Arial"/>
                        </a:rPr>
                        <a:t>Characteristics</a:t>
                      </a:r>
                      <a:endParaRPr sz="1400" u="none" strike="noStrike" cap="none">
                        <a:solidFill>
                          <a:schemeClr val="lt1"/>
                        </a:solidFill>
                        <a:latin typeface="Arial"/>
                        <a:ea typeface="Arial"/>
                        <a:cs typeface="Arial"/>
                        <a:sym typeface="Arial"/>
                      </a:endParaRPr>
                    </a:p>
                  </a:txBody>
                  <a:tcPr marL="0" marR="0" marT="3000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B5394"/>
                    </a:solidFill>
                  </a:tcPr>
                </a:tc>
                <a:extLst>
                  <a:ext uri="{0D108BD9-81ED-4DB2-BD59-A6C34878D82A}">
                    <a16:rowId xmlns:a16="http://schemas.microsoft.com/office/drawing/2014/main" val="10000"/>
                  </a:ext>
                </a:extLst>
              </a:tr>
              <a:tr h="979700">
                <a:tc>
                  <a:txBody>
                    <a:bodyPr/>
                    <a:lstStyle/>
                    <a:p>
                      <a:pPr marL="19050" marR="0" lvl="0" indent="0" algn="ctr" rtl="0">
                        <a:lnSpc>
                          <a:spcPct val="100000"/>
                        </a:lnSpc>
                        <a:spcBef>
                          <a:spcPts val="0"/>
                        </a:spcBef>
                        <a:spcAft>
                          <a:spcPts val="0"/>
                        </a:spcAft>
                        <a:buNone/>
                      </a:pPr>
                      <a:r>
                        <a:rPr lang="en" sz="3200" b="1" u="none" strike="noStrike" cap="none">
                          <a:latin typeface="Arial"/>
                          <a:ea typeface="Arial"/>
                          <a:cs typeface="Arial"/>
                          <a:sym typeface="Arial"/>
                        </a:rPr>
                        <a:t>SOW</a:t>
                      </a:r>
                      <a:endParaRPr/>
                    </a:p>
                  </a:txBody>
                  <a:tcPr marL="0" marR="0" marT="30950" marB="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34340" marR="0" lvl="0" indent="-343535" algn="l" rtl="0">
                        <a:lnSpc>
                          <a:spcPct val="100000"/>
                        </a:lnSpc>
                        <a:spcBef>
                          <a:spcPts val="0"/>
                        </a:spcBef>
                        <a:spcAft>
                          <a:spcPts val="0"/>
                        </a:spcAft>
                        <a:buSzPts val="1400"/>
                        <a:buFont typeface="Arial"/>
                        <a:buAutoNum type="arabicPeriod"/>
                      </a:pPr>
                      <a:r>
                        <a:rPr lang="en" sz="1400" u="none" strike="noStrike" cap="none">
                          <a:latin typeface="Arial"/>
                          <a:ea typeface="Arial"/>
                          <a:cs typeface="Arial"/>
                          <a:sym typeface="Arial"/>
                        </a:rPr>
                        <a:t>Technical Approach parrots the SOW</a:t>
                      </a:r>
                      <a:endParaRPr sz="1400" u="none" strike="noStrike" cap="none">
                        <a:latin typeface="Arial"/>
                        <a:ea typeface="Arial"/>
                        <a:cs typeface="Arial"/>
                        <a:sym typeface="Arial"/>
                      </a:endParaRPr>
                    </a:p>
                    <a:p>
                      <a:pPr marL="434340" marR="501015" lvl="0" indent="-342900" algn="l" rtl="0">
                        <a:lnSpc>
                          <a:spcPct val="100000"/>
                        </a:lnSpc>
                        <a:spcBef>
                          <a:spcPts val="0"/>
                        </a:spcBef>
                        <a:spcAft>
                          <a:spcPts val="0"/>
                        </a:spcAft>
                        <a:buSzPts val="1400"/>
                        <a:buFont typeface="Arial"/>
                        <a:buAutoNum type="arabicPeriod"/>
                      </a:pPr>
                      <a:r>
                        <a:rPr lang="en" sz="1400" u="none" strike="noStrike" cap="none">
                          <a:latin typeface="Arial"/>
                          <a:ea typeface="Arial"/>
                          <a:cs typeface="Arial"/>
                          <a:sym typeface="Arial"/>
                        </a:rPr>
                        <a:t>Reviewers may not be able to distinguish between experienced offerors and  opportunistic bidders</a:t>
                      </a:r>
                      <a:endParaRPr sz="1400" u="none" strike="noStrike" cap="none">
                        <a:latin typeface="Arial"/>
                        <a:ea typeface="Arial"/>
                        <a:cs typeface="Arial"/>
                        <a:sym typeface="Arial"/>
                      </a:endParaRPr>
                    </a:p>
                    <a:p>
                      <a:pPr marL="434340" marR="0" lvl="0" indent="-343535" algn="l" rtl="0">
                        <a:lnSpc>
                          <a:spcPct val="100000"/>
                        </a:lnSpc>
                        <a:spcBef>
                          <a:spcPts val="0"/>
                        </a:spcBef>
                        <a:spcAft>
                          <a:spcPts val="0"/>
                        </a:spcAft>
                        <a:buSzPts val="1400"/>
                        <a:buFont typeface="Arial"/>
                        <a:buAutoNum type="arabicPeriod"/>
                      </a:pPr>
                      <a:r>
                        <a:rPr lang="en" sz="1400" u="none" strike="noStrike" cap="none">
                          <a:latin typeface="Arial"/>
                          <a:ea typeface="Arial"/>
                          <a:cs typeface="Arial"/>
                          <a:sym typeface="Arial"/>
                        </a:rPr>
                        <a:t>Government will get exactly what it asks for good or bad.</a:t>
                      </a:r>
                      <a:endParaRPr/>
                    </a:p>
                  </a:txBody>
                  <a:tcPr marL="0" marR="0" marT="30950" marB="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284450">
                <a:tc>
                  <a:txBody>
                    <a:bodyPr/>
                    <a:lstStyle/>
                    <a:p>
                      <a:pPr marL="19050" marR="0" lvl="0" indent="0" algn="ctr" rtl="0">
                        <a:lnSpc>
                          <a:spcPct val="100000"/>
                        </a:lnSpc>
                        <a:spcBef>
                          <a:spcPts val="0"/>
                        </a:spcBef>
                        <a:spcAft>
                          <a:spcPts val="0"/>
                        </a:spcAft>
                        <a:buNone/>
                      </a:pPr>
                      <a:r>
                        <a:rPr lang="en" sz="3200" b="1" u="none" strike="noStrike" cap="none">
                          <a:latin typeface="Arial"/>
                          <a:ea typeface="Arial"/>
                          <a:cs typeface="Arial"/>
                          <a:sym typeface="Arial"/>
                        </a:rPr>
                        <a:t>PWS</a:t>
                      </a:r>
                      <a:endParaRPr sz="3200" b="1" u="none" strike="noStrike" cap="none">
                        <a:latin typeface="Arial"/>
                        <a:ea typeface="Arial"/>
                        <a:cs typeface="Arial"/>
                        <a:sym typeface="Arial"/>
                      </a:endParaRPr>
                    </a:p>
                  </a:txBody>
                  <a:tcPr marL="0" marR="0" marT="30950" marB="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33705" marR="304165" lvl="0" indent="-342900" algn="l" rtl="0">
                        <a:lnSpc>
                          <a:spcPct val="100000"/>
                        </a:lnSpc>
                        <a:spcBef>
                          <a:spcPts val="0"/>
                        </a:spcBef>
                        <a:spcAft>
                          <a:spcPts val="0"/>
                        </a:spcAft>
                        <a:buSzPts val="1400"/>
                        <a:buFont typeface="Arial"/>
                        <a:buAutoNum type="arabicPeriod"/>
                      </a:pPr>
                      <a:r>
                        <a:rPr lang="en" sz="1400" u="none" strike="noStrike" cap="none">
                          <a:latin typeface="Arial"/>
                          <a:ea typeface="Arial"/>
                          <a:cs typeface="Arial"/>
                          <a:sym typeface="Arial"/>
                        </a:rPr>
                        <a:t>Technical Approach tells gov’t how the offeror will perform the requirement and  meet the performance standards stated in the PWS.</a:t>
                      </a:r>
                      <a:endParaRPr sz="1400" u="none" strike="noStrike" cap="none">
                        <a:latin typeface="Arial"/>
                        <a:ea typeface="Arial"/>
                        <a:cs typeface="Arial"/>
                        <a:sym typeface="Arial"/>
                      </a:endParaRPr>
                    </a:p>
                    <a:p>
                      <a:pPr marL="433705" marR="302895" lvl="0" indent="-342900" algn="l" rtl="0">
                        <a:lnSpc>
                          <a:spcPct val="100000"/>
                        </a:lnSpc>
                        <a:spcBef>
                          <a:spcPts val="0"/>
                        </a:spcBef>
                        <a:spcAft>
                          <a:spcPts val="0"/>
                        </a:spcAft>
                        <a:buSzPts val="1400"/>
                        <a:buFont typeface="Arial"/>
                        <a:buAutoNum type="arabicPeriod"/>
                      </a:pPr>
                      <a:r>
                        <a:rPr lang="en" sz="1400" u="none" strike="noStrike" cap="none">
                          <a:latin typeface="Arial"/>
                          <a:ea typeface="Arial"/>
                          <a:cs typeface="Arial"/>
                          <a:sym typeface="Arial"/>
                        </a:rPr>
                        <a:t>Government may have completed a job analysis during pre-solicitation so it  knows what it wants, and how to get there. That knowledge may help reviewer  distinguish reasonable proposals from unfeasible ones.</a:t>
                      </a:r>
                      <a:endParaRPr sz="1400" u="none" strike="noStrike" cap="none">
                        <a:latin typeface="Arial"/>
                        <a:ea typeface="Arial"/>
                        <a:cs typeface="Arial"/>
                        <a:sym typeface="Arial"/>
                      </a:endParaRPr>
                    </a:p>
                  </a:txBody>
                  <a:tcPr marL="0" marR="0" marT="30950" marB="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284450">
                <a:tc>
                  <a:txBody>
                    <a:bodyPr/>
                    <a:lstStyle/>
                    <a:p>
                      <a:pPr marL="19050" marR="0" lvl="0" indent="0" algn="ctr" rtl="0">
                        <a:lnSpc>
                          <a:spcPct val="100000"/>
                        </a:lnSpc>
                        <a:spcBef>
                          <a:spcPts val="0"/>
                        </a:spcBef>
                        <a:spcAft>
                          <a:spcPts val="0"/>
                        </a:spcAft>
                        <a:buNone/>
                      </a:pPr>
                      <a:r>
                        <a:rPr lang="en" sz="3200" b="1" u="none" strike="noStrike" cap="none">
                          <a:latin typeface="Arial"/>
                          <a:ea typeface="Arial"/>
                          <a:cs typeface="Arial"/>
                          <a:sym typeface="Arial"/>
                        </a:rPr>
                        <a:t>SOO</a:t>
                      </a:r>
                      <a:endParaRPr/>
                    </a:p>
                  </a:txBody>
                  <a:tcPr marL="0" marR="0" marT="30950" marB="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33705" marR="194310" lvl="0" indent="-342900" algn="l" rtl="0">
                        <a:lnSpc>
                          <a:spcPct val="100000"/>
                        </a:lnSpc>
                        <a:spcBef>
                          <a:spcPts val="0"/>
                        </a:spcBef>
                        <a:spcAft>
                          <a:spcPts val="0"/>
                        </a:spcAft>
                        <a:buSzPts val="1400"/>
                        <a:buFont typeface="Arial"/>
                        <a:buAutoNum type="arabicPeriod"/>
                      </a:pPr>
                      <a:r>
                        <a:rPr lang="en" sz="1400" u="none" strike="noStrike" cap="none">
                          <a:latin typeface="Arial"/>
                          <a:ea typeface="Arial"/>
                          <a:cs typeface="Arial"/>
                          <a:sym typeface="Arial"/>
                        </a:rPr>
                        <a:t>Technical Approach gives every detail of What, how, when and by whom without  the government dictating to the Offeror</a:t>
                      </a:r>
                      <a:endParaRPr/>
                    </a:p>
                    <a:p>
                      <a:pPr marL="434340" marR="0" lvl="0" indent="-343535" algn="l" rtl="0">
                        <a:lnSpc>
                          <a:spcPct val="100000"/>
                        </a:lnSpc>
                        <a:spcBef>
                          <a:spcPts val="5"/>
                        </a:spcBef>
                        <a:spcAft>
                          <a:spcPts val="0"/>
                        </a:spcAft>
                        <a:buSzPts val="1400"/>
                        <a:buFont typeface="Arial"/>
                        <a:buAutoNum type="arabicPeriod"/>
                      </a:pPr>
                      <a:r>
                        <a:rPr lang="en" sz="1400" u="none" strike="noStrike" cap="none">
                          <a:latin typeface="Arial"/>
                          <a:ea typeface="Arial"/>
                          <a:cs typeface="Arial"/>
                          <a:sym typeface="Arial"/>
                        </a:rPr>
                        <a:t>Should result in innovative ideas applied to meeting government needs.</a:t>
                      </a:r>
                      <a:endParaRPr sz="1400" u="none" strike="noStrike" cap="none">
                        <a:latin typeface="Arial"/>
                        <a:ea typeface="Arial"/>
                        <a:cs typeface="Arial"/>
                        <a:sym typeface="Arial"/>
                      </a:endParaRPr>
                    </a:p>
                    <a:p>
                      <a:pPr marL="434340" marR="0" lvl="0" indent="-343535" algn="l" rtl="0">
                        <a:lnSpc>
                          <a:spcPct val="100000"/>
                        </a:lnSpc>
                        <a:spcBef>
                          <a:spcPts val="0"/>
                        </a:spcBef>
                        <a:spcAft>
                          <a:spcPts val="0"/>
                        </a:spcAft>
                        <a:buSzPts val="1400"/>
                        <a:buFont typeface="Arial"/>
                        <a:buAutoNum type="arabicPeriod"/>
                      </a:pPr>
                      <a:r>
                        <a:rPr lang="en" sz="1400" u="none" strike="noStrike" cap="none">
                          <a:latin typeface="Arial"/>
                          <a:ea typeface="Arial"/>
                          <a:cs typeface="Arial"/>
                          <a:sym typeface="Arial"/>
                        </a:rPr>
                        <a:t>Offerors use knowledge and experience to craft the most effective solution</a:t>
                      </a:r>
                      <a:endParaRPr sz="1400" u="none" strike="noStrike" cap="none">
                        <a:latin typeface="Arial"/>
                        <a:ea typeface="Arial"/>
                        <a:cs typeface="Arial"/>
                        <a:sym typeface="Arial"/>
                      </a:endParaRPr>
                    </a:p>
                  </a:txBody>
                  <a:tcPr marL="0" marR="0" marT="30475" marB="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88" name="Google Shape;488;p67"/>
          <p:cNvSpPr txBox="1">
            <a:spLocks noGrp="1"/>
          </p:cNvSpPr>
          <p:nvPr>
            <p:ph type="sldNum" idx="12"/>
          </p:nvPr>
        </p:nvSpPr>
        <p:spPr>
          <a:xfrm>
            <a:off x="8534400" y="4800004"/>
            <a:ext cx="433468" cy="133946"/>
          </a:xfrm>
          <a:prstGeom prst="rect">
            <a:avLst/>
          </a:prstGeom>
          <a:noFill/>
          <a:ln>
            <a:noFill/>
          </a:ln>
        </p:spPr>
        <p:txBody>
          <a:bodyPr spcFirstLastPara="1" wrap="square" lIns="0" tIns="0" rIns="0" bIns="0" anchor="t" anchorCtr="0">
            <a:normAutofit fontScale="92500"/>
          </a:bodyPr>
          <a:lstStyle/>
          <a:p>
            <a:pPr marL="38100" lvl="0" indent="0" algn="l"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8"/>
          <p:cNvSpPr txBox="1">
            <a:spLocks noGrp="1"/>
          </p:cNvSpPr>
          <p:nvPr>
            <p:ph type="title"/>
          </p:nvPr>
        </p:nvSpPr>
        <p:spPr>
          <a:xfrm>
            <a:off x="152400" y="2266950"/>
            <a:ext cx="7216140" cy="492443"/>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
                <a:solidFill>
                  <a:schemeClr val="lt1"/>
                </a:solidFill>
              </a:rPr>
              <a:t>Work Statement Writing Tips</a:t>
            </a:r>
            <a:endParaRPr>
              <a:solidFill>
                <a:schemeClr val="l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9"/>
        <p:cNvGrpSpPr/>
        <p:nvPr/>
      </p:nvGrpSpPr>
      <p:grpSpPr>
        <a:xfrm>
          <a:off x="0" y="0"/>
          <a:ext cx="0" cy="0"/>
          <a:chOff x="0" y="0"/>
          <a:chExt cx="0" cy="0"/>
        </a:xfrm>
      </p:grpSpPr>
      <p:sp>
        <p:nvSpPr>
          <p:cNvPr id="500" name="Google Shape;500;p69"/>
          <p:cNvSpPr txBox="1">
            <a:spLocks noGrp="1"/>
          </p:cNvSpPr>
          <p:nvPr>
            <p:ph type="title"/>
          </p:nvPr>
        </p:nvSpPr>
        <p:spPr>
          <a:xfrm>
            <a:off x="76200" y="57150"/>
            <a:ext cx="7216200" cy="492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Use the ARC Method</a:t>
            </a:r>
            <a:endParaRPr/>
          </a:p>
        </p:txBody>
      </p:sp>
      <p:sp>
        <p:nvSpPr>
          <p:cNvPr id="501" name="Google Shape;501;p69"/>
          <p:cNvSpPr txBox="1">
            <a:spLocks noGrp="1"/>
          </p:cNvSpPr>
          <p:nvPr>
            <p:ph type="body" idx="1"/>
          </p:nvPr>
        </p:nvSpPr>
        <p:spPr>
          <a:xfrm>
            <a:off x="81317" y="742950"/>
            <a:ext cx="7297500" cy="246300"/>
          </a:xfrm>
          <a:prstGeom prst="rect">
            <a:avLst/>
          </a:prstGeom>
        </p:spPr>
        <p:txBody>
          <a:bodyPr spcFirstLastPara="1" wrap="square" lIns="0" tIns="0" rIns="0" bIns="0" anchor="t" anchorCtr="0">
            <a:normAutofit fontScale="40000" lnSpcReduction="20000"/>
          </a:bodyPr>
          <a:lstStyle/>
          <a:p>
            <a:pPr marL="0" lvl="0" indent="0" algn="l" rtl="0">
              <a:spcBef>
                <a:spcPts val="0"/>
              </a:spcBef>
              <a:spcAft>
                <a:spcPts val="1200"/>
              </a:spcAft>
              <a:buNone/>
            </a:pPr>
            <a:r>
              <a:rPr lang="en"/>
              <a:t>Work as a collaborative team!</a:t>
            </a:r>
            <a:endParaRPr/>
          </a:p>
        </p:txBody>
      </p:sp>
      <p:pic>
        <p:nvPicPr>
          <p:cNvPr id="503" name="Google Shape;503;p69" descr="Overview of Action, Result, Context"/>
          <p:cNvPicPr preferRelativeResize="0"/>
          <p:nvPr/>
        </p:nvPicPr>
        <p:blipFill>
          <a:blip r:embed="rId3">
            <a:alphaModFix/>
          </a:blip>
          <a:stretch>
            <a:fillRect/>
          </a:stretch>
        </p:blipFill>
        <p:spPr>
          <a:xfrm>
            <a:off x="176100" y="1042251"/>
            <a:ext cx="8524502" cy="4101249"/>
          </a:xfrm>
          <a:prstGeom prst="rect">
            <a:avLst/>
          </a:prstGeom>
          <a:noFill/>
          <a:ln>
            <a:noFill/>
          </a:ln>
        </p:spPr>
      </p:pic>
      <p:sp>
        <p:nvSpPr>
          <p:cNvPr id="502" name="Google Shape;502;p69"/>
          <p:cNvSpPr txBox="1">
            <a:spLocks noGrp="1"/>
          </p:cNvSpPr>
          <p:nvPr>
            <p:ph type="sldNum" idx="12"/>
          </p:nvPr>
        </p:nvSpPr>
        <p:spPr>
          <a:xfrm>
            <a:off x="8534400" y="4800004"/>
            <a:ext cx="433500" cy="133800"/>
          </a:xfrm>
          <a:prstGeom prst="rect">
            <a:avLst/>
          </a:prstGeom>
        </p:spPr>
        <p:txBody>
          <a:bodyPr spcFirstLastPara="1" wrap="square" lIns="0" tIns="0" rIns="0" bIns="0" anchor="t" anchorCtr="0">
            <a:normAutofit fontScale="92500"/>
          </a:bodyPr>
          <a:lstStyle/>
          <a:p>
            <a:pPr marL="38100" lvl="0" indent="0" algn="l"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7"/>
        <p:cNvGrpSpPr/>
        <p:nvPr/>
      </p:nvGrpSpPr>
      <p:grpSpPr>
        <a:xfrm>
          <a:off x="0" y="0"/>
          <a:ext cx="0" cy="0"/>
          <a:chOff x="0" y="0"/>
          <a:chExt cx="0" cy="0"/>
        </a:xfrm>
      </p:grpSpPr>
      <p:sp>
        <p:nvSpPr>
          <p:cNvPr id="509" name="Google Shape;509;p70"/>
          <p:cNvSpPr txBox="1">
            <a:spLocks noGrp="1"/>
          </p:cNvSpPr>
          <p:nvPr>
            <p:ph type="title"/>
          </p:nvPr>
        </p:nvSpPr>
        <p:spPr>
          <a:xfrm>
            <a:off x="0" y="87304"/>
            <a:ext cx="8520600" cy="578400"/>
          </a:xfrm>
          <a:prstGeom prst="rect">
            <a:avLst/>
          </a:prstGeom>
          <a:noFill/>
          <a:ln>
            <a:noFill/>
          </a:ln>
        </p:spPr>
        <p:txBody>
          <a:bodyPr spcFirstLastPara="1" wrap="square" lIns="91350" tIns="91350" rIns="91350" bIns="91350" anchor="t" anchorCtr="0">
            <a:noAutofit/>
          </a:bodyPr>
          <a:lstStyle/>
          <a:p>
            <a:pPr marL="0" lvl="0" indent="0" algn="l" rtl="0">
              <a:lnSpc>
                <a:spcPct val="90000"/>
              </a:lnSpc>
              <a:spcBef>
                <a:spcPts val="0"/>
              </a:spcBef>
              <a:spcAft>
                <a:spcPts val="0"/>
              </a:spcAft>
              <a:buClr>
                <a:srgbClr val="FFFFFF"/>
              </a:buClr>
              <a:buSzPts val="2100"/>
              <a:buFont typeface="Helvetica Neue"/>
              <a:buNone/>
            </a:pPr>
            <a:r>
              <a:rPr lang="en"/>
              <a:t>ACTION – RESULT – CONTEXT</a:t>
            </a:r>
            <a:endParaRPr/>
          </a:p>
        </p:txBody>
      </p:sp>
      <p:graphicFrame>
        <p:nvGraphicFramePr>
          <p:cNvPr id="508" name="Google Shape;508;p70" descr="Table with three header columns labeled &quot;action, result, context&quot; respectively. " title="Table"/>
          <p:cNvGraphicFramePr/>
          <p:nvPr/>
        </p:nvGraphicFramePr>
        <p:xfrm>
          <a:off x="118251" y="752953"/>
          <a:ext cx="8835825" cy="4159755"/>
        </p:xfrm>
        <a:graphic>
          <a:graphicData uri="http://schemas.openxmlformats.org/drawingml/2006/table">
            <a:tbl>
              <a:tblPr firstRow="1" bandRow="1">
                <a:noFill/>
                <a:tableStyleId>{66A45492-E01C-4047-BCD5-8B533AD70B9E}</a:tableStyleId>
              </a:tblPr>
              <a:tblGrid>
                <a:gridCol w="2945275">
                  <a:extLst>
                    <a:ext uri="{9D8B030D-6E8A-4147-A177-3AD203B41FA5}">
                      <a16:colId xmlns:a16="http://schemas.microsoft.com/office/drawing/2014/main" val="20000"/>
                    </a:ext>
                  </a:extLst>
                </a:gridCol>
                <a:gridCol w="2945275">
                  <a:extLst>
                    <a:ext uri="{9D8B030D-6E8A-4147-A177-3AD203B41FA5}">
                      <a16:colId xmlns:a16="http://schemas.microsoft.com/office/drawing/2014/main" val="20001"/>
                    </a:ext>
                  </a:extLst>
                </a:gridCol>
                <a:gridCol w="2945275">
                  <a:extLst>
                    <a:ext uri="{9D8B030D-6E8A-4147-A177-3AD203B41FA5}">
                      <a16:colId xmlns:a16="http://schemas.microsoft.com/office/drawing/2014/main" val="20002"/>
                    </a:ext>
                  </a:extLst>
                </a:gridCol>
              </a:tblGrid>
              <a:tr h="768650">
                <a:tc>
                  <a:txBody>
                    <a:bodyPr/>
                    <a:lstStyle/>
                    <a:p>
                      <a:pPr marL="0" marR="0" lvl="0" indent="0" algn="ctr" rtl="0">
                        <a:lnSpc>
                          <a:spcPct val="100000"/>
                        </a:lnSpc>
                        <a:spcBef>
                          <a:spcPts val="0"/>
                        </a:spcBef>
                        <a:spcAft>
                          <a:spcPts val="0"/>
                        </a:spcAft>
                        <a:buClr>
                          <a:srgbClr val="000000"/>
                        </a:buClr>
                        <a:buSzPts val="1400"/>
                        <a:buFont typeface="Arial"/>
                        <a:buNone/>
                      </a:pPr>
                      <a:r>
                        <a:rPr lang="en" sz="1400" u="sng" strike="noStrike" cap="none"/>
                        <a:t>ACTION</a:t>
                      </a:r>
                      <a:r>
                        <a:rPr lang="en" sz="1400" u="none" strike="noStrike" cap="none"/>
                        <a:t>: </a:t>
                      </a:r>
                      <a:endParaRPr sz="1100" u="none" strike="noStrike" cap="none"/>
                    </a:p>
                    <a:p>
                      <a:pPr marL="0" marR="0" lvl="0" indent="0" algn="ctr" rtl="0">
                        <a:lnSpc>
                          <a:spcPct val="100000"/>
                        </a:lnSpc>
                        <a:spcBef>
                          <a:spcPts val="0"/>
                        </a:spcBef>
                        <a:spcAft>
                          <a:spcPts val="0"/>
                        </a:spcAft>
                        <a:buClr>
                          <a:srgbClr val="000000"/>
                        </a:buClr>
                        <a:buSzPts val="1400"/>
                        <a:buFont typeface="Arial"/>
                        <a:buNone/>
                      </a:pPr>
                      <a:r>
                        <a:rPr lang="en" sz="1400" u="none" strike="noStrike" cap="none"/>
                        <a:t>What do you want the contractor to do?</a:t>
                      </a:r>
                      <a:endParaRPr sz="1400" u="none" strike="noStrike" cap="none"/>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56A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sng" strike="noStrike" cap="none"/>
                        <a:t>RESULT</a:t>
                      </a:r>
                      <a:r>
                        <a:rPr lang="en" sz="1400" u="none" strike="noStrike" cap="none"/>
                        <a:t>:</a:t>
                      </a:r>
                      <a:endParaRPr sz="1100" u="none" strike="noStrike" cap="none"/>
                    </a:p>
                    <a:p>
                      <a:pPr marL="0" marR="0" lvl="0" indent="0" algn="ctr" rtl="0">
                        <a:lnSpc>
                          <a:spcPct val="100000"/>
                        </a:lnSpc>
                        <a:spcBef>
                          <a:spcPts val="0"/>
                        </a:spcBef>
                        <a:spcAft>
                          <a:spcPts val="0"/>
                        </a:spcAft>
                        <a:buClr>
                          <a:srgbClr val="000000"/>
                        </a:buClr>
                        <a:buSzPts val="1400"/>
                        <a:buFont typeface="Arial"/>
                        <a:buNone/>
                      </a:pPr>
                      <a:r>
                        <a:rPr lang="en" sz="1400" u="none" strike="noStrike" cap="none"/>
                        <a:t>What result or outcome do you want?</a:t>
                      </a:r>
                      <a:endParaRPr sz="1400" u="none" strike="noStrike" cap="none"/>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F85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CONTEXT:</a:t>
                      </a:r>
                      <a:endParaRPr sz="1100" u="none" strike="noStrike" cap="none"/>
                    </a:p>
                    <a:p>
                      <a:pPr marL="0" marR="0" lvl="0" indent="0" algn="ctr" rtl="0">
                        <a:lnSpc>
                          <a:spcPct val="100000"/>
                        </a:lnSpc>
                        <a:spcBef>
                          <a:spcPts val="0"/>
                        </a:spcBef>
                        <a:spcAft>
                          <a:spcPts val="0"/>
                        </a:spcAft>
                        <a:buClr>
                          <a:srgbClr val="000000"/>
                        </a:buClr>
                        <a:buSzPts val="1400"/>
                        <a:buFont typeface="Arial"/>
                        <a:buNone/>
                      </a:pPr>
                      <a:r>
                        <a:rPr lang="en" sz="1400" u="none" strike="noStrike" cap="none"/>
                        <a:t>What is it for? What mission? What program?</a:t>
                      </a:r>
                      <a:endParaRPr sz="1400" u="none" strike="noStrike" cap="none"/>
                    </a:p>
                  </a:txBody>
                  <a:tcPr marL="68600" marR="68600" marT="34300" marB="34300">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solidFill>
                      <a:srgbClr val="6F3B55"/>
                    </a:solidFill>
                  </a:tcPr>
                </a:tc>
                <a:extLst>
                  <a:ext uri="{0D108BD9-81ED-4DB2-BD59-A6C34878D82A}">
                    <a16:rowId xmlns:a16="http://schemas.microsoft.com/office/drawing/2014/main" val="10000"/>
                  </a:ext>
                </a:extLst>
              </a:tr>
              <a:tr h="378625">
                <a:tc gridSpan="3">
                  <a:txBody>
                    <a:bodyPr/>
                    <a:lstStyle/>
                    <a:p>
                      <a:pPr marL="0" marR="0" lvl="0" indent="0" algn="l" rtl="0">
                        <a:lnSpc>
                          <a:spcPct val="100000"/>
                        </a:lnSpc>
                        <a:spcBef>
                          <a:spcPts val="0"/>
                        </a:spcBef>
                        <a:spcAft>
                          <a:spcPts val="0"/>
                        </a:spcAft>
                        <a:buNone/>
                      </a:pPr>
                      <a:r>
                        <a:rPr lang="en" sz="1400" i="1"/>
                        <a:t>The Contractor shall develop [A] meeting materials [R] for public safety stakeholder engagements. [C]</a:t>
                      </a:r>
                      <a:endParaRPr sz="1400" i="1"/>
                    </a:p>
                    <a:p>
                      <a:pPr marL="342900" marR="0" lvl="0" indent="-254000" algn="l" rtl="0">
                        <a:lnSpc>
                          <a:spcPct val="100000"/>
                        </a:lnSpc>
                        <a:spcBef>
                          <a:spcPts val="800"/>
                        </a:spcBef>
                        <a:spcAft>
                          <a:spcPts val="0"/>
                        </a:spcAft>
                        <a:buSzPts val="1400"/>
                        <a:buChar char="●"/>
                      </a:pPr>
                      <a:r>
                        <a:rPr lang="en" sz="1400" i="1"/>
                        <a:t>Historically meeting materials have included agendas, presentations, talking points, and facilitator guides.</a:t>
                      </a:r>
                      <a:endParaRPr sz="1400" i="1"/>
                    </a:p>
                    <a:p>
                      <a:pPr marL="0" marR="0" lvl="0" indent="0" algn="l" rtl="0">
                        <a:lnSpc>
                          <a:spcPct val="100000"/>
                        </a:lnSpc>
                        <a:spcBef>
                          <a:spcPts val="0"/>
                        </a:spcBef>
                        <a:spcAft>
                          <a:spcPts val="0"/>
                        </a:spcAft>
                        <a:buNone/>
                      </a:pPr>
                      <a:endParaRPr sz="1400" i="1"/>
                    </a:p>
                    <a:p>
                      <a:pPr marL="0" marR="0" lvl="0" indent="0" algn="l" rtl="0">
                        <a:lnSpc>
                          <a:spcPct val="100000"/>
                        </a:lnSpc>
                        <a:spcBef>
                          <a:spcPts val="0"/>
                        </a:spcBef>
                        <a:spcAft>
                          <a:spcPts val="0"/>
                        </a:spcAft>
                        <a:buNone/>
                      </a:pPr>
                      <a:r>
                        <a:rPr lang="en" sz="1400" i="1"/>
                        <a:t>This ARC statement has a clear action, result and context. The context may be limiting for other business units to be able to use it, is that ok?</a:t>
                      </a:r>
                      <a:endParaRPr sz="1400" i="1"/>
                    </a:p>
                  </a:txBody>
                  <a:tcPr marL="68600" marR="6860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8625">
                <a:tc gridSpan="3">
                  <a:txBody>
                    <a:bodyPr/>
                    <a:lstStyle/>
                    <a:p>
                      <a:pPr marL="0" marR="0" lvl="0" indent="0" algn="l" rtl="0">
                        <a:lnSpc>
                          <a:spcPct val="100000"/>
                        </a:lnSpc>
                        <a:spcBef>
                          <a:spcPts val="0"/>
                        </a:spcBef>
                        <a:spcAft>
                          <a:spcPts val="0"/>
                        </a:spcAft>
                        <a:buClr>
                          <a:srgbClr val="000000"/>
                        </a:buClr>
                        <a:buSzPts val="1400"/>
                        <a:buFont typeface="Arial"/>
                        <a:buNone/>
                      </a:pPr>
                      <a:r>
                        <a:rPr lang="en" sz="1400" b="1" i="1"/>
                        <a:t>Consider creating separate tasks with the “approved” dependency…</a:t>
                      </a:r>
                      <a:endParaRPr sz="1400" b="1" i="1"/>
                    </a:p>
                    <a:p>
                      <a:pPr marL="0" marR="0" lvl="0" indent="0" algn="l" rtl="0">
                        <a:lnSpc>
                          <a:spcPct val="100000"/>
                        </a:lnSpc>
                        <a:spcBef>
                          <a:spcPts val="0"/>
                        </a:spcBef>
                        <a:spcAft>
                          <a:spcPts val="0"/>
                        </a:spcAft>
                        <a:buClr>
                          <a:srgbClr val="000000"/>
                        </a:buClr>
                        <a:buSzPts val="1400"/>
                        <a:buFont typeface="Arial"/>
                        <a:buNone/>
                      </a:pPr>
                      <a:r>
                        <a:rPr lang="en" sz="1400" i="1"/>
                        <a:t>Original: </a:t>
                      </a:r>
                      <a:endParaRPr sz="1400" i="1"/>
                    </a:p>
                    <a:p>
                      <a:pPr marL="0" marR="0" lvl="0" indent="0" algn="l" rtl="0">
                        <a:lnSpc>
                          <a:spcPct val="100000"/>
                        </a:lnSpc>
                        <a:spcBef>
                          <a:spcPts val="0"/>
                        </a:spcBef>
                        <a:spcAft>
                          <a:spcPts val="0"/>
                        </a:spcAft>
                        <a:buClr>
                          <a:srgbClr val="000000"/>
                        </a:buClr>
                        <a:buSzPts val="1400"/>
                        <a:buFont typeface="Arial"/>
                        <a:buNone/>
                      </a:pPr>
                      <a:r>
                        <a:rPr lang="en" sz="1400" i="1"/>
                        <a:t>The contractor shall create and execute a ___ plan for ___</a:t>
                      </a:r>
                      <a:endParaRPr sz="1400" i="1"/>
                    </a:p>
                    <a:p>
                      <a:pPr marL="0" marR="0" lvl="0" indent="0" algn="l" rtl="0">
                        <a:lnSpc>
                          <a:spcPct val="100000"/>
                        </a:lnSpc>
                        <a:spcBef>
                          <a:spcPts val="0"/>
                        </a:spcBef>
                        <a:spcAft>
                          <a:spcPts val="0"/>
                        </a:spcAft>
                        <a:buClr>
                          <a:srgbClr val="000000"/>
                        </a:buClr>
                        <a:buSzPts val="1400"/>
                        <a:buFont typeface="Arial"/>
                        <a:buNone/>
                      </a:pPr>
                      <a:endParaRPr sz="1400" i="1"/>
                    </a:p>
                    <a:p>
                      <a:pPr marL="0" marR="0" lvl="0" indent="0" algn="l" rtl="0">
                        <a:lnSpc>
                          <a:spcPct val="100000"/>
                        </a:lnSpc>
                        <a:spcBef>
                          <a:spcPts val="0"/>
                        </a:spcBef>
                        <a:spcAft>
                          <a:spcPts val="0"/>
                        </a:spcAft>
                        <a:buClr>
                          <a:srgbClr val="000000"/>
                        </a:buClr>
                        <a:buSzPts val="1400"/>
                        <a:buFont typeface="Arial"/>
                        <a:buNone/>
                      </a:pPr>
                      <a:r>
                        <a:rPr lang="en" sz="1400" i="1"/>
                        <a:t>Revision</a:t>
                      </a:r>
                      <a:endParaRPr sz="1400" i="1"/>
                    </a:p>
                    <a:p>
                      <a:pPr marL="0" marR="0" lvl="0" indent="0" algn="l" rtl="0">
                        <a:lnSpc>
                          <a:spcPct val="100000"/>
                        </a:lnSpc>
                        <a:spcBef>
                          <a:spcPts val="0"/>
                        </a:spcBef>
                        <a:spcAft>
                          <a:spcPts val="0"/>
                        </a:spcAft>
                        <a:buClr>
                          <a:srgbClr val="000000"/>
                        </a:buClr>
                        <a:buSzPts val="1400"/>
                        <a:buFont typeface="Arial"/>
                        <a:buNone/>
                      </a:pPr>
                      <a:r>
                        <a:rPr lang="en" sz="1400" i="1"/>
                        <a:t>The contractor shall create a ____ plan for _____</a:t>
                      </a:r>
                      <a:endParaRPr sz="1400" i="1"/>
                    </a:p>
                    <a:p>
                      <a:pPr marL="0" marR="0" lvl="0" indent="0" algn="l" rtl="0">
                        <a:lnSpc>
                          <a:spcPct val="100000"/>
                        </a:lnSpc>
                        <a:spcBef>
                          <a:spcPts val="0"/>
                        </a:spcBef>
                        <a:spcAft>
                          <a:spcPts val="0"/>
                        </a:spcAft>
                        <a:buClr>
                          <a:srgbClr val="000000"/>
                        </a:buClr>
                        <a:buSzPts val="1400"/>
                        <a:buFont typeface="Arial"/>
                        <a:buNone/>
                      </a:pPr>
                      <a:r>
                        <a:rPr lang="en" sz="1400" i="1"/>
                        <a:t>The contractor shall execute an approved ____ plan so that ____</a:t>
                      </a:r>
                      <a:endParaRPr sz="1400" i="1"/>
                    </a:p>
                    <a:p>
                      <a:pPr marL="0" marR="0" lvl="0" indent="0" algn="l" rtl="0">
                        <a:lnSpc>
                          <a:spcPct val="100000"/>
                        </a:lnSpc>
                        <a:spcBef>
                          <a:spcPts val="0"/>
                        </a:spcBef>
                        <a:spcAft>
                          <a:spcPts val="0"/>
                        </a:spcAft>
                        <a:buClr>
                          <a:srgbClr val="000000"/>
                        </a:buClr>
                        <a:buSzPts val="1400"/>
                        <a:buFont typeface="Arial"/>
                        <a:buNone/>
                      </a:pPr>
                      <a:endParaRPr sz="1400" i="1"/>
                    </a:p>
                  </a:txBody>
                  <a:tcPr marL="68600" marR="6860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8625">
                <a:tc gridSpan="3">
                  <a:txBody>
                    <a:bodyPr/>
                    <a:lstStyle/>
                    <a:p>
                      <a:pPr marL="0" marR="0" lvl="0" indent="0" algn="l" rtl="0">
                        <a:lnSpc>
                          <a:spcPct val="100000"/>
                        </a:lnSpc>
                        <a:spcBef>
                          <a:spcPts val="0"/>
                        </a:spcBef>
                        <a:spcAft>
                          <a:spcPts val="0"/>
                        </a:spcAft>
                        <a:buClr>
                          <a:srgbClr val="000000"/>
                        </a:buClr>
                        <a:buSzPts val="1400"/>
                        <a:buFont typeface="Arial"/>
                        <a:buNone/>
                      </a:pPr>
                      <a:r>
                        <a:rPr lang="en" sz="1400" b="1" i="1" dirty="0"/>
                        <a:t>WARNING:</a:t>
                      </a:r>
                      <a:r>
                        <a:rPr lang="en" sz="1400" i="1" dirty="0"/>
                        <a:t> “at the direction of ___” , “as requested by ____”</a:t>
                      </a:r>
                      <a:endParaRPr sz="1400" i="1" u="none" strike="noStrike" cap="none" dirty="0"/>
                    </a:p>
                  </a:txBody>
                  <a:tcPr marL="68600" marR="6860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3"/>
        <p:cNvGrpSpPr/>
        <p:nvPr/>
      </p:nvGrpSpPr>
      <p:grpSpPr>
        <a:xfrm>
          <a:off x="0" y="0"/>
          <a:ext cx="0" cy="0"/>
          <a:chOff x="0" y="0"/>
          <a:chExt cx="0" cy="0"/>
        </a:xfrm>
      </p:grpSpPr>
      <p:sp>
        <p:nvSpPr>
          <p:cNvPr id="515" name="Google Shape;515;p71"/>
          <p:cNvSpPr txBox="1">
            <a:spLocks noGrp="1"/>
          </p:cNvSpPr>
          <p:nvPr>
            <p:ph type="title"/>
          </p:nvPr>
        </p:nvSpPr>
        <p:spPr>
          <a:xfrm>
            <a:off x="5250" y="6511"/>
            <a:ext cx="8520600" cy="578400"/>
          </a:xfrm>
          <a:prstGeom prst="rect">
            <a:avLst/>
          </a:prstGeom>
          <a:noFill/>
          <a:ln>
            <a:noFill/>
          </a:ln>
        </p:spPr>
        <p:txBody>
          <a:bodyPr spcFirstLastPara="1" wrap="square" lIns="91350" tIns="91350" rIns="91350" bIns="91350" anchor="t" anchorCtr="0">
            <a:normAutofit/>
          </a:bodyPr>
          <a:lstStyle/>
          <a:p>
            <a:pPr marL="0" lvl="0" indent="0" algn="l" rtl="0">
              <a:lnSpc>
                <a:spcPct val="90000"/>
              </a:lnSpc>
              <a:spcBef>
                <a:spcPts val="0"/>
              </a:spcBef>
              <a:spcAft>
                <a:spcPts val="0"/>
              </a:spcAft>
              <a:buClr>
                <a:srgbClr val="FFFFFF"/>
              </a:buClr>
              <a:buSzPts val="2100"/>
              <a:buFont typeface="Helvetica Neue"/>
              <a:buNone/>
            </a:pPr>
            <a:r>
              <a:rPr lang="en" dirty="0"/>
              <a:t>ACTION – RESULT – CONTEXT</a:t>
            </a:r>
            <a:endParaRPr dirty="0"/>
          </a:p>
        </p:txBody>
      </p:sp>
      <p:graphicFrame>
        <p:nvGraphicFramePr>
          <p:cNvPr id="514" name="Google Shape;514;p71" descr="Table with three header columns labeled &quot;action, result, context&quot; respectively. " title="Table"/>
          <p:cNvGraphicFramePr/>
          <p:nvPr/>
        </p:nvGraphicFramePr>
        <p:xfrm>
          <a:off x="118251" y="752953"/>
          <a:ext cx="8835825" cy="4129170"/>
        </p:xfrm>
        <a:graphic>
          <a:graphicData uri="http://schemas.openxmlformats.org/drawingml/2006/table">
            <a:tbl>
              <a:tblPr firstRow="1" bandRow="1">
                <a:noFill/>
                <a:tableStyleId>{66A45492-E01C-4047-BCD5-8B533AD70B9E}</a:tableStyleId>
              </a:tblPr>
              <a:tblGrid>
                <a:gridCol w="2945275">
                  <a:extLst>
                    <a:ext uri="{9D8B030D-6E8A-4147-A177-3AD203B41FA5}">
                      <a16:colId xmlns:a16="http://schemas.microsoft.com/office/drawing/2014/main" val="20000"/>
                    </a:ext>
                  </a:extLst>
                </a:gridCol>
                <a:gridCol w="2945275">
                  <a:extLst>
                    <a:ext uri="{9D8B030D-6E8A-4147-A177-3AD203B41FA5}">
                      <a16:colId xmlns:a16="http://schemas.microsoft.com/office/drawing/2014/main" val="20001"/>
                    </a:ext>
                  </a:extLst>
                </a:gridCol>
                <a:gridCol w="2945275">
                  <a:extLst>
                    <a:ext uri="{9D8B030D-6E8A-4147-A177-3AD203B41FA5}">
                      <a16:colId xmlns:a16="http://schemas.microsoft.com/office/drawing/2014/main" val="20002"/>
                    </a:ext>
                  </a:extLst>
                </a:gridCol>
              </a:tblGrid>
              <a:tr h="768650">
                <a:tc>
                  <a:txBody>
                    <a:bodyPr/>
                    <a:lstStyle/>
                    <a:p>
                      <a:pPr marL="0" marR="0" lvl="0" indent="0" algn="ctr" rtl="0">
                        <a:lnSpc>
                          <a:spcPct val="100000"/>
                        </a:lnSpc>
                        <a:spcBef>
                          <a:spcPts val="0"/>
                        </a:spcBef>
                        <a:spcAft>
                          <a:spcPts val="0"/>
                        </a:spcAft>
                        <a:buClr>
                          <a:srgbClr val="000000"/>
                        </a:buClr>
                        <a:buSzPts val="1400"/>
                        <a:buFont typeface="Arial"/>
                        <a:buNone/>
                      </a:pPr>
                      <a:r>
                        <a:rPr lang="en" sz="1400" u="sng" strike="noStrike" cap="none"/>
                        <a:t>ACTION</a:t>
                      </a:r>
                      <a:r>
                        <a:rPr lang="en" sz="1400" u="none" strike="noStrike" cap="none"/>
                        <a:t>: </a:t>
                      </a:r>
                      <a:endParaRPr sz="1100" u="none" strike="noStrike" cap="none"/>
                    </a:p>
                    <a:p>
                      <a:pPr marL="0" marR="0" lvl="0" indent="0" algn="ctr" rtl="0">
                        <a:lnSpc>
                          <a:spcPct val="100000"/>
                        </a:lnSpc>
                        <a:spcBef>
                          <a:spcPts val="0"/>
                        </a:spcBef>
                        <a:spcAft>
                          <a:spcPts val="0"/>
                        </a:spcAft>
                        <a:buClr>
                          <a:srgbClr val="000000"/>
                        </a:buClr>
                        <a:buSzPts val="1400"/>
                        <a:buFont typeface="Arial"/>
                        <a:buNone/>
                      </a:pPr>
                      <a:r>
                        <a:rPr lang="en" sz="1400" u="none" strike="noStrike" cap="none"/>
                        <a:t>What do you want the contractor to do? - verb</a:t>
                      </a:r>
                      <a:endParaRPr sz="1400" u="none" strike="noStrike" cap="none"/>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56A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sng" strike="noStrike" cap="none"/>
                        <a:t>RESULT</a:t>
                      </a:r>
                      <a:r>
                        <a:rPr lang="en" sz="1400" u="none" strike="noStrike" cap="none"/>
                        <a:t>:</a:t>
                      </a:r>
                      <a:endParaRPr sz="1100" u="none" strike="noStrike" cap="none"/>
                    </a:p>
                    <a:p>
                      <a:pPr marL="0" marR="0" lvl="0" indent="0" algn="ctr" rtl="0">
                        <a:lnSpc>
                          <a:spcPct val="100000"/>
                        </a:lnSpc>
                        <a:spcBef>
                          <a:spcPts val="0"/>
                        </a:spcBef>
                        <a:spcAft>
                          <a:spcPts val="0"/>
                        </a:spcAft>
                        <a:buClr>
                          <a:srgbClr val="000000"/>
                        </a:buClr>
                        <a:buSzPts val="1400"/>
                        <a:buFont typeface="Arial"/>
                        <a:buNone/>
                      </a:pPr>
                      <a:r>
                        <a:rPr lang="en" sz="1400" u="none" strike="noStrike" cap="none"/>
                        <a:t>What result or outcome do you want?</a:t>
                      </a:r>
                      <a:endParaRPr sz="1400" u="none" strike="noStrike" cap="none"/>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F85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CONTEXT:</a:t>
                      </a:r>
                      <a:endParaRPr sz="1100" u="none" strike="noStrike" cap="none"/>
                    </a:p>
                    <a:p>
                      <a:pPr marL="0" marR="0" lvl="0" indent="0" algn="ctr" rtl="0">
                        <a:lnSpc>
                          <a:spcPct val="100000"/>
                        </a:lnSpc>
                        <a:spcBef>
                          <a:spcPts val="0"/>
                        </a:spcBef>
                        <a:spcAft>
                          <a:spcPts val="0"/>
                        </a:spcAft>
                        <a:buClr>
                          <a:srgbClr val="000000"/>
                        </a:buClr>
                        <a:buSzPts val="1400"/>
                        <a:buFont typeface="Arial"/>
                        <a:buNone/>
                      </a:pPr>
                      <a:r>
                        <a:rPr lang="en" sz="1400" u="none" strike="noStrike" cap="none"/>
                        <a:t>What is it for? What mission? What program?</a:t>
                      </a:r>
                      <a:endParaRPr sz="1400" u="none" strike="noStrike" cap="none"/>
                    </a:p>
                  </a:txBody>
                  <a:tcPr marL="68600" marR="68600" marT="34300" marB="34300">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solidFill>
                      <a:srgbClr val="6F3B55"/>
                    </a:solidFill>
                  </a:tcPr>
                </a:tc>
                <a:extLst>
                  <a:ext uri="{0D108BD9-81ED-4DB2-BD59-A6C34878D82A}">
                    <a16:rowId xmlns:a16="http://schemas.microsoft.com/office/drawing/2014/main" val="10000"/>
                  </a:ext>
                </a:extLst>
              </a:tr>
              <a:tr h="378625">
                <a:tc gridSpan="3">
                  <a:txBody>
                    <a:bodyPr/>
                    <a:lstStyle/>
                    <a:p>
                      <a:pPr marL="0" marR="0" lvl="0" indent="0" algn="l" rtl="0">
                        <a:lnSpc>
                          <a:spcPct val="100000"/>
                        </a:lnSpc>
                        <a:spcBef>
                          <a:spcPts val="0"/>
                        </a:spcBef>
                        <a:spcAft>
                          <a:spcPts val="0"/>
                        </a:spcAft>
                        <a:buClr>
                          <a:srgbClr val="000000"/>
                        </a:buClr>
                        <a:buSzPts val="1400"/>
                        <a:buFont typeface="Arial"/>
                        <a:buNone/>
                      </a:pPr>
                      <a:r>
                        <a:rPr lang="en" sz="1400" b="1" i="1"/>
                        <a:t>ORIGINAL:</a:t>
                      </a:r>
                      <a:r>
                        <a:rPr lang="en" sz="1400" i="1"/>
                        <a:t> The contractor shall be required to create or implement approaches to gather internal or external agency data through data collection, surveys, or questionnaires.</a:t>
                      </a:r>
                      <a:endParaRPr sz="1400" i="1" u="none" strike="noStrike" cap="none"/>
                    </a:p>
                  </a:txBody>
                  <a:tcPr marL="68600" marR="6860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8625">
                <a:tc gridSpan="3">
                  <a:txBody>
                    <a:bodyPr/>
                    <a:lstStyle/>
                    <a:p>
                      <a:pPr marL="0" marR="0" lvl="0" indent="0" algn="l" rtl="0">
                        <a:lnSpc>
                          <a:spcPct val="100000"/>
                        </a:lnSpc>
                        <a:spcBef>
                          <a:spcPts val="0"/>
                        </a:spcBef>
                        <a:spcAft>
                          <a:spcPts val="0"/>
                        </a:spcAft>
                        <a:buClr>
                          <a:srgbClr val="000000"/>
                        </a:buClr>
                        <a:buSzPts val="1400"/>
                        <a:buFont typeface="Arial"/>
                        <a:buNone/>
                      </a:pPr>
                      <a:r>
                        <a:rPr lang="en" sz="1400" b="1" i="1"/>
                        <a:t>REVISION:</a:t>
                      </a:r>
                      <a:r>
                        <a:rPr lang="en" sz="1400" i="1"/>
                        <a:t> The contractor shall create (A) data collection methodologies (R) for internal or external data used in support of Agency Projects and Programs.</a:t>
                      </a:r>
                      <a:endParaRPr sz="1400" i="1"/>
                    </a:p>
                    <a:p>
                      <a:pPr marL="0" marR="0" lvl="0" indent="0" algn="l" rtl="0">
                        <a:lnSpc>
                          <a:spcPct val="100000"/>
                        </a:lnSpc>
                        <a:spcBef>
                          <a:spcPts val="0"/>
                        </a:spcBef>
                        <a:spcAft>
                          <a:spcPts val="0"/>
                        </a:spcAft>
                        <a:buClr>
                          <a:srgbClr val="000000"/>
                        </a:buClr>
                        <a:buSzPts val="1400"/>
                        <a:buFont typeface="Arial"/>
                        <a:buNone/>
                      </a:pPr>
                      <a:endParaRPr sz="1100" i="1"/>
                    </a:p>
                    <a:p>
                      <a:pPr marL="0" lvl="0" indent="0" algn="l" rtl="0">
                        <a:spcBef>
                          <a:spcPts val="0"/>
                        </a:spcBef>
                        <a:spcAft>
                          <a:spcPts val="0"/>
                        </a:spcAft>
                        <a:buClr>
                          <a:srgbClr val="000000"/>
                        </a:buClr>
                        <a:buSzPts val="1400"/>
                        <a:buFont typeface="Arial"/>
                        <a:buNone/>
                      </a:pPr>
                      <a:r>
                        <a:rPr lang="en" sz="1400" i="1"/>
                        <a:t>The contractor shall gather (A) data (R) from internal or external sources using approved data collection methodologies.</a:t>
                      </a:r>
                      <a:endParaRPr sz="1400" i="1"/>
                    </a:p>
                  </a:txBody>
                  <a:tcPr marL="68600" marR="6860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01125">
                <a:tc gridSpan="3">
                  <a:txBody>
                    <a:bodyPr/>
                    <a:lstStyle/>
                    <a:p>
                      <a:pPr marL="0" marR="0" lvl="0" indent="0" algn="l" rtl="0">
                        <a:lnSpc>
                          <a:spcPct val="100000"/>
                        </a:lnSpc>
                        <a:spcBef>
                          <a:spcPts val="0"/>
                        </a:spcBef>
                        <a:spcAft>
                          <a:spcPts val="0"/>
                        </a:spcAft>
                        <a:buClr>
                          <a:srgbClr val="000000"/>
                        </a:buClr>
                        <a:buSzPts val="1400"/>
                        <a:buFont typeface="Arial"/>
                        <a:buNone/>
                      </a:pPr>
                      <a:endParaRPr sz="1100" i="1" u="none" strike="noStrike" cap="none"/>
                    </a:p>
                  </a:txBody>
                  <a:tcPr marL="68600" marR="6860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8625">
                <a:tc gridSpan="3">
                  <a:txBody>
                    <a:bodyPr/>
                    <a:lstStyle/>
                    <a:p>
                      <a:pPr marL="0" marR="0" lvl="0" indent="0" algn="l" rtl="0">
                        <a:lnSpc>
                          <a:spcPct val="100000"/>
                        </a:lnSpc>
                        <a:spcBef>
                          <a:spcPts val="0"/>
                        </a:spcBef>
                        <a:spcAft>
                          <a:spcPts val="0"/>
                        </a:spcAft>
                        <a:buClr>
                          <a:srgbClr val="000000"/>
                        </a:buClr>
                        <a:buSzPts val="1400"/>
                        <a:buFont typeface="Arial"/>
                        <a:buNone/>
                      </a:pPr>
                      <a:r>
                        <a:rPr lang="en" sz="1400" b="1" i="1"/>
                        <a:t>ORIGINAL: </a:t>
                      </a:r>
                      <a:r>
                        <a:rPr lang="en" sz="1400" i="1"/>
                        <a:t>The contractor shall utilize the appropriate data collection or management approaches to prepare, process, and manage internal or external data utilized in analysis/modeling efforts. The contractor may utilize data collection equipment, such as Profile Analysis &amp; Monitoring Systems (PAMS) and Portable Emissions Measurement Systems (PEMS), or database management systems (DBMS). The contractor may be responsible for data storage and reporting of all information utilized in the task area.</a:t>
                      </a:r>
                      <a:endParaRPr sz="1400" i="1" u="none" strike="noStrike" cap="none"/>
                    </a:p>
                  </a:txBody>
                  <a:tcPr marL="68600" marR="6860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78625">
                <a:tc gridSpan="3">
                  <a:txBody>
                    <a:bodyPr/>
                    <a:lstStyle/>
                    <a:p>
                      <a:pPr marL="0" lvl="0" indent="0" algn="l" rtl="0">
                        <a:spcBef>
                          <a:spcPts val="0"/>
                        </a:spcBef>
                        <a:spcAft>
                          <a:spcPts val="0"/>
                        </a:spcAft>
                        <a:buNone/>
                      </a:pPr>
                      <a:r>
                        <a:rPr lang="en" sz="1400" b="1" i="1" dirty="0"/>
                        <a:t>REVISION:</a:t>
                      </a:r>
                      <a:r>
                        <a:rPr lang="en" sz="1400" i="1" dirty="0"/>
                        <a:t> The contractor shall prepare, process and manage (A) internal and/or external data (R) using approved data collection and management methods to support analysis and modeling efforts. (C)</a:t>
                      </a:r>
                      <a:endParaRPr sz="1400" i="1" dirty="0"/>
                    </a:p>
                    <a:p>
                      <a:pPr marL="0" lvl="0" indent="0" algn="l" rtl="0">
                        <a:spcBef>
                          <a:spcPts val="0"/>
                        </a:spcBef>
                        <a:spcAft>
                          <a:spcPts val="0"/>
                        </a:spcAft>
                        <a:buNone/>
                      </a:pPr>
                      <a:endParaRPr sz="800" i="1" dirty="0"/>
                    </a:p>
                  </a:txBody>
                  <a:tcPr marL="68600" marR="6860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0"/>
        <p:cNvGrpSpPr/>
        <p:nvPr/>
      </p:nvGrpSpPr>
      <p:grpSpPr>
        <a:xfrm>
          <a:off x="0" y="0"/>
          <a:ext cx="0" cy="0"/>
          <a:chOff x="0" y="0"/>
          <a:chExt cx="0" cy="0"/>
        </a:xfrm>
      </p:grpSpPr>
      <p:sp>
        <p:nvSpPr>
          <p:cNvPr id="521" name="Google Shape;521;p72"/>
          <p:cNvSpPr txBox="1">
            <a:spLocks noGrp="1"/>
          </p:cNvSpPr>
          <p:nvPr>
            <p:ph type="title"/>
          </p:nvPr>
        </p:nvSpPr>
        <p:spPr>
          <a:xfrm>
            <a:off x="76200" y="57150"/>
            <a:ext cx="7216200" cy="49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Agile Scrum Development Example</a:t>
            </a:r>
            <a:endParaRPr/>
          </a:p>
        </p:txBody>
      </p:sp>
      <p:sp>
        <p:nvSpPr>
          <p:cNvPr id="522" name="Google Shape;522;p72"/>
          <p:cNvSpPr txBox="1">
            <a:spLocks noGrp="1"/>
          </p:cNvSpPr>
          <p:nvPr>
            <p:ph type="body" idx="1"/>
          </p:nvPr>
        </p:nvSpPr>
        <p:spPr>
          <a:xfrm>
            <a:off x="81319" y="742950"/>
            <a:ext cx="7412700" cy="4342200"/>
          </a:xfrm>
          <a:prstGeom prst="rect">
            <a:avLst/>
          </a:prstGeom>
        </p:spPr>
        <p:txBody>
          <a:bodyPr spcFirstLastPara="1" wrap="square" lIns="0" tIns="0" rIns="0" bIns="0" anchor="t" anchorCtr="0">
            <a:noAutofit/>
          </a:bodyPr>
          <a:lstStyle/>
          <a:p>
            <a:pPr marL="685800" lvl="1" indent="-241300" algn="l" rtl="0">
              <a:lnSpc>
                <a:spcPct val="100000"/>
              </a:lnSpc>
              <a:spcBef>
                <a:spcPts val="0"/>
              </a:spcBef>
              <a:spcAft>
                <a:spcPts val="0"/>
              </a:spcAft>
              <a:buSzPts val="1200"/>
              <a:buFont typeface="Calibri"/>
              <a:buAutoNum type="arabicPeriod"/>
            </a:pPr>
            <a:r>
              <a:rPr lang="en" sz="1200">
                <a:latin typeface="Calibri"/>
                <a:ea typeface="Calibri"/>
                <a:cs typeface="Calibri"/>
                <a:sym typeface="Calibri"/>
              </a:rPr>
              <a:t>The Contractor shall conduct Agile Sprints, including all Scrum ceremonies to produce demonstrable “incremental deliveries” of working software. </a:t>
            </a:r>
            <a:endParaRPr sz="1200">
              <a:latin typeface="Calibri"/>
              <a:ea typeface="Calibri"/>
              <a:cs typeface="Calibri"/>
              <a:sym typeface="Calibri"/>
            </a:endParaRPr>
          </a:p>
          <a:p>
            <a:pPr marL="1028700" lvl="0" indent="-241300" algn="l" rtl="0">
              <a:lnSpc>
                <a:spcPct val="100000"/>
              </a:lnSpc>
              <a:spcBef>
                <a:spcPts val="0"/>
              </a:spcBef>
              <a:spcAft>
                <a:spcPts val="0"/>
              </a:spcAft>
              <a:buSzPts val="1200"/>
              <a:buFont typeface="Calibri"/>
              <a:buChar char="●"/>
            </a:pPr>
            <a:r>
              <a:rPr lang="en" sz="1200" b="0">
                <a:solidFill>
                  <a:srgbClr val="000000"/>
                </a:solidFill>
                <a:latin typeface="Calibri"/>
                <a:ea typeface="Calibri"/>
                <a:cs typeface="Calibri"/>
                <a:sym typeface="Calibri"/>
              </a:rPr>
              <a:t>As determined by the Agency PO, these deliveries of capabilities may or may not be fielded to the operational community. </a:t>
            </a:r>
            <a:endParaRPr sz="1200" b="0">
              <a:solidFill>
                <a:srgbClr val="000000"/>
              </a:solidFill>
              <a:latin typeface="Calibri"/>
              <a:ea typeface="Calibri"/>
              <a:cs typeface="Calibri"/>
              <a:sym typeface="Calibri"/>
            </a:endParaRPr>
          </a:p>
          <a:p>
            <a:pPr marL="1028700" lvl="0" indent="-241300" algn="l" rtl="0">
              <a:lnSpc>
                <a:spcPct val="100000"/>
              </a:lnSpc>
              <a:spcBef>
                <a:spcPts val="0"/>
              </a:spcBef>
              <a:spcAft>
                <a:spcPts val="0"/>
              </a:spcAft>
              <a:buSzPts val="1200"/>
              <a:buFont typeface="Calibri"/>
              <a:buChar char="●"/>
            </a:pPr>
            <a:r>
              <a:rPr lang="en" sz="1200" b="0">
                <a:solidFill>
                  <a:srgbClr val="000000"/>
                </a:solidFill>
                <a:latin typeface="Calibri"/>
                <a:ea typeface="Calibri"/>
                <a:cs typeface="Calibri"/>
                <a:sym typeface="Calibri"/>
              </a:rPr>
              <a:t>Each iteration/sprint should be time boxed, that is the iteration/sprint should have a fixed duration (2 weeks). </a:t>
            </a:r>
            <a:endParaRPr sz="1200" b="0">
              <a:solidFill>
                <a:srgbClr val="000000"/>
              </a:solidFill>
              <a:latin typeface="Calibri"/>
              <a:ea typeface="Calibri"/>
              <a:cs typeface="Calibri"/>
              <a:sym typeface="Calibri"/>
            </a:endParaRPr>
          </a:p>
          <a:p>
            <a:pPr marL="685800" lvl="1" indent="-241300" algn="l" rtl="0">
              <a:lnSpc>
                <a:spcPct val="100000"/>
              </a:lnSpc>
              <a:spcBef>
                <a:spcPts val="800"/>
              </a:spcBef>
              <a:spcAft>
                <a:spcPts val="0"/>
              </a:spcAft>
              <a:buSzPts val="1200"/>
              <a:buFont typeface="Calibri"/>
              <a:buAutoNum type="arabicPeriod"/>
            </a:pPr>
            <a:r>
              <a:rPr lang="en" sz="1200">
                <a:latin typeface="Calibri"/>
                <a:ea typeface="Calibri"/>
                <a:cs typeface="Calibri"/>
                <a:sym typeface="Calibri"/>
              </a:rPr>
              <a:t>The Contractor shall virtually conduct Sprint Planning Sessions during which they will commit to completing a set of user stories from the product backlog up to their capacity (this may be done using story points and average velocity).</a:t>
            </a:r>
            <a:endParaRPr sz="1200">
              <a:latin typeface="Calibri"/>
              <a:ea typeface="Calibri"/>
              <a:cs typeface="Calibri"/>
              <a:sym typeface="Calibri"/>
            </a:endParaRPr>
          </a:p>
          <a:p>
            <a:pPr marL="685800" lvl="1" indent="-241300" algn="l" rtl="0">
              <a:lnSpc>
                <a:spcPct val="100000"/>
              </a:lnSpc>
              <a:spcBef>
                <a:spcPts val="800"/>
              </a:spcBef>
              <a:spcAft>
                <a:spcPts val="0"/>
              </a:spcAft>
              <a:buSzPts val="1200"/>
              <a:buFont typeface="Calibri"/>
              <a:buAutoNum type="arabicPeriod"/>
            </a:pPr>
            <a:r>
              <a:rPr lang="en" sz="1200">
                <a:latin typeface="Calibri"/>
                <a:ea typeface="Calibri"/>
                <a:cs typeface="Calibri"/>
                <a:sym typeface="Calibri"/>
              </a:rPr>
              <a:t>The Contractor shall virtually conduct a Sprint Demo at the conclusion of each sprint that demonstrates the successful completion of user story acceptance criteria for each story and that the sprint has met the Sprint Definition of Done.</a:t>
            </a:r>
            <a:endParaRPr sz="1200">
              <a:latin typeface="Calibri"/>
              <a:ea typeface="Calibri"/>
              <a:cs typeface="Calibri"/>
              <a:sym typeface="Calibri"/>
            </a:endParaRPr>
          </a:p>
          <a:p>
            <a:pPr marL="685800" lvl="1" indent="-241300" algn="l" rtl="0">
              <a:lnSpc>
                <a:spcPct val="100000"/>
              </a:lnSpc>
              <a:spcBef>
                <a:spcPts val="800"/>
              </a:spcBef>
              <a:spcAft>
                <a:spcPts val="0"/>
              </a:spcAft>
              <a:buSzPts val="1200"/>
              <a:buFont typeface="Calibri"/>
              <a:buAutoNum type="arabicPeriod"/>
            </a:pPr>
            <a:r>
              <a:rPr lang="en" sz="1200">
                <a:latin typeface="Calibri"/>
                <a:ea typeface="Calibri"/>
                <a:cs typeface="Calibri"/>
                <a:sym typeface="Calibri"/>
              </a:rPr>
              <a:t>The Contractor shall make daily Sprint Backlog updates in the approved Agile scrum project management tool, including user story percent complete and user story status. </a:t>
            </a:r>
            <a:endParaRPr sz="1200">
              <a:latin typeface="Calibri"/>
              <a:ea typeface="Calibri"/>
              <a:cs typeface="Calibri"/>
              <a:sym typeface="Calibri"/>
            </a:endParaRPr>
          </a:p>
          <a:p>
            <a:pPr marL="685800" lvl="1" indent="-241300" algn="l" rtl="0">
              <a:lnSpc>
                <a:spcPct val="100000"/>
              </a:lnSpc>
              <a:spcBef>
                <a:spcPts val="800"/>
              </a:spcBef>
              <a:spcAft>
                <a:spcPts val="0"/>
              </a:spcAft>
              <a:buSzPts val="1200"/>
              <a:buFont typeface="Calibri"/>
              <a:buAutoNum type="arabicPeriod"/>
            </a:pPr>
            <a:r>
              <a:rPr lang="en" sz="1200">
                <a:latin typeface="Calibri"/>
                <a:ea typeface="Calibri"/>
                <a:cs typeface="Calibri"/>
                <a:sym typeface="Calibri"/>
              </a:rPr>
              <a:t>The Contractor shall virtually conduct Daily Scrum sessions with the Development Team, Scrum Master, and the Agency PO to identify and clear impediments and roadblocks.</a:t>
            </a:r>
            <a:endParaRPr sz="1200">
              <a:latin typeface="Calibri"/>
              <a:ea typeface="Calibri"/>
              <a:cs typeface="Calibri"/>
              <a:sym typeface="Calibri"/>
            </a:endParaRPr>
          </a:p>
          <a:p>
            <a:pPr marL="685800" lvl="1" indent="-241300" algn="l" rtl="0">
              <a:lnSpc>
                <a:spcPct val="100000"/>
              </a:lnSpc>
              <a:spcBef>
                <a:spcPts val="800"/>
              </a:spcBef>
              <a:spcAft>
                <a:spcPts val="0"/>
              </a:spcAft>
              <a:buSzPts val="1200"/>
              <a:buFont typeface="Calibri"/>
              <a:buAutoNum type="arabicPeriod"/>
            </a:pPr>
            <a:r>
              <a:rPr lang="en" sz="1200">
                <a:latin typeface="Calibri"/>
                <a:ea typeface="Calibri"/>
                <a:cs typeface="Calibri"/>
                <a:sym typeface="Calibri"/>
              </a:rPr>
              <a:t>The Contractor shall virtually conduct and document Sprint Retrospectives at the conclusion of each sprint.</a:t>
            </a:r>
            <a:endParaRPr sz="1200">
              <a:latin typeface="Calibri"/>
              <a:ea typeface="Calibri"/>
              <a:cs typeface="Calibri"/>
              <a:sym typeface="Calibri"/>
            </a:endParaRPr>
          </a:p>
          <a:p>
            <a:pPr marL="685800" lvl="1" indent="-241300" algn="l" rtl="0">
              <a:lnSpc>
                <a:spcPct val="100000"/>
              </a:lnSpc>
              <a:spcBef>
                <a:spcPts val="800"/>
              </a:spcBef>
              <a:spcAft>
                <a:spcPts val="800"/>
              </a:spcAft>
              <a:buSzPts val="1200"/>
              <a:buFont typeface="Calibri"/>
              <a:buAutoNum type="arabicPeriod"/>
            </a:pPr>
            <a:r>
              <a:rPr lang="en" sz="1200">
                <a:latin typeface="Calibri"/>
                <a:ea typeface="Calibri"/>
                <a:cs typeface="Calibri"/>
                <a:sym typeface="Calibri"/>
              </a:rPr>
              <a:t>The Contractor shall virtually conduct a Backlog Refinement Session to discuss the product backlog of user stories, establish acceptance criteria, and to ensure the Dev Team fully understands the objectives of all user stories eligible for inclusion in the next Sprint cycle.</a:t>
            </a:r>
            <a:endParaRPr sz="120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526"/>
        <p:cNvGrpSpPr/>
        <p:nvPr/>
      </p:nvGrpSpPr>
      <p:grpSpPr>
        <a:xfrm>
          <a:off x="0" y="0"/>
          <a:ext cx="0" cy="0"/>
          <a:chOff x="0" y="0"/>
          <a:chExt cx="0" cy="0"/>
        </a:xfrm>
      </p:grpSpPr>
      <p:sp>
        <p:nvSpPr>
          <p:cNvPr id="527" name="Google Shape;527;p73"/>
          <p:cNvSpPr txBox="1">
            <a:spLocks noGrp="1"/>
          </p:cNvSpPr>
          <p:nvPr>
            <p:ph type="ctrTitle"/>
          </p:nvPr>
        </p:nvSpPr>
        <p:spPr>
          <a:xfrm>
            <a:off x="88675" y="89825"/>
            <a:ext cx="74667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FFFFFF"/>
                </a:solidFill>
              </a:rPr>
              <a:t>NO GIANT PARAGRAPHS</a:t>
            </a:r>
            <a:endParaRPr>
              <a:solidFill>
                <a:srgbClr val="FFFFFF"/>
              </a:solidFill>
            </a:endParaRPr>
          </a:p>
        </p:txBody>
      </p:sp>
      <p:sp>
        <p:nvSpPr>
          <p:cNvPr id="528" name="Google Shape;528;p73"/>
          <p:cNvSpPr txBox="1">
            <a:spLocks noGrp="1"/>
          </p:cNvSpPr>
          <p:nvPr>
            <p:ph type="body" idx="1"/>
          </p:nvPr>
        </p:nvSpPr>
        <p:spPr>
          <a:xfrm>
            <a:off x="137775" y="951394"/>
            <a:ext cx="3768600" cy="3463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Char char="●"/>
            </a:pPr>
            <a:r>
              <a:rPr lang="en" sz="1400">
                <a:solidFill>
                  <a:srgbClr val="FFFFFF"/>
                </a:solidFill>
              </a:rPr>
              <a:t>Use</a:t>
            </a:r>
            <a:endParaRPr sz="1400">
              <a:solidFill>
                <a:srgbClr val="FFFFFF"/>
              </a:solidFill>
            </a:endParaRPr>
          </a:p>
          <a:p>
            <a:pPr marL="914400" lvl="1" indent="-317500" algn="l" rtl="0">
              <a:spcBef>
                <a:spcPts val="0"/>
              </a:spcBef>
              <a:spcAft>
                <a:spcPts val="0"/>
              </a:spcAft>
              <a:buClr>
                <a:srgbClr val="FFFFFF"/>
              </a:buClr>
              <a:buSzPts val="1400"/>
              <a:buChar char="○"/>
            </a:pPr>
            <a:r>
              <a:rPr lang="en">
                <a:solidFill>
                  <a:srgbClr val="FFFFFF"/>
                </a:solidFill>
              </a:rPr>
              <a:t>Short sentences &amp; bullets</a:t>
            </a:r>
            <a:endParaRPr>
              <a:solidFill>
                <a:srgbClr val="FFFFFF"/>
              </a:solidFill>
            </a:endParaRPr>
          </a:p>
          <a:p>
            <a:pPr marL="914400" lvl="1" indent="-317500" algn="l" rtl="0">
              <a:spcBef>
                <a:spcPts val="0"/>
              </a:spcBef>
              <a:spcAft>
                <a:spcPts val="0"/>
              </a:spcAft>
              <a:buClr>
                <a:srgbClr val="FFFFFF"/>
              </a:buClr>
              <a:buSzPts val="1400"/>
              <a:buChar char="○"/>
            </a:pPr>
            <a:r>
              <a:rPr lang="en">
                <a:solidFill>
                  <a:srgbClr val="FFFFFF"/>
                </a:solidFill>
              </a:rPr>
              <a:t>Lists</a:t>
            </a:r>
            <a:endParaRPr>
              <a:solidFill>
                <a:srgbClr val="FFFFFF"/>
              </a:solidFill>
            </a:endParaRPr>
          </a:p>
          <a:p>
            <a:pPr marL="914400" lvl="1" indent="-317500" algn="l" rtl="0">
              <a:spcBef>
                <a:spcPts val="0"/>
              </a:spcBef>
              <a:spcAft>
                <a:spcPts val="0"/>
              </a:spcAft>
              <a:buClr>
                <a:srgbClr val="FFFFFF"/>
              </a:buClr>
              <a:buSzPts val="1400"/>
              <a:buChar char="○"/>
            </a:pPr>
            <a:r>
              <a:rPr lang="en">
                <a:solidFill>
                  <a:srgbClr val="FFFFFF"/>
                </a:solidFill>
              </a:rPr>
              <a:t>Tables</a:t>
            </a:r>
            <a:endParaRPr>
              <a:solidFill>
                <a:srgbClr val="FFFFFF"/>
              </a:solidFill>
            </a:endParaRPr>
          </a:p>
          <a:p>
            <a:pPr marL="914400" lvl="1" indent="-317500" algn="l" rtl="0">
              <a:spcBef>
                <a:spcPts val="0"/>
              </a:spcBef>
              <a:spcAft>
                <a:spcPts val="0"/>
              </a:spcAft>
              <a:buClr>
                <a:srgbClr val="FFFFFF"/>
              </a:buClr>
              <a:buSzPts val="1400"/>
              <a:buChar char="○"/>
            </a:pPr>
            <a:r>
              <a:rPr lang="en">
                <a:solidFill>
                  <a:srgbClr val="FFFFFF"/>
                </a:solidFill>
              </a:rPr>
              <a:t>Bold, Italics, Underline</a:t>
            </a:r>
            <a:endParaRPr>
              <a:solidFill>
                <a:srgbClr val="FFFFFF"/>
              </a:solidFill>
            </a:endParaRPr>
          </a:p>
          <a:p>
            <a:pPr marL="457200" lvl="0" indent="-317500" algn="l" rtl="0">
              <a:spcBef>
                <a:spcPts val="800"/>
              </a:spcBef>
              <a:spcAft>
                <a:spcPts val="0"/>
              </a:spcAft>
              <a:buClr>
                <a:srgbClr val="FFFFFF"/>
              </a:buClr>
              <a:buSzPts val="1400"/>
              <a:buChar char="●"/>
            </a:pPr>
            <a:r>
              <a:rPr lang="en" sz="1400">
                <a:solidFill>
                  <a:srgbClr val="FFFFFF"/>
                </a:solidFill>
              </a:rPr>
              <a:t>Write for your specific audience</a:t>
            </a:r>
            <a:endParaRPr sz="1400">
              <a:solidFill>
                <a:srgbClr val="FFFFFF"/>
              </a:solidFill>
            </a:endParaRPr>
          </a:p>
          <a:p>
            <a:pPr marL="914400" lvl="1" indent="-317500" algn="l" rtl="0">
              <a:spcBef>
                <a:spcPts val="0"/>
              </a:spcBef>
              <a:spcAft>
                <a:spcPts val="0"/>
              </a:spcAft>
              <a:buClr>
                <a:srgbClr val="FFFFFF"/>
              </a:buClr>
              <a:buSzPts val="1400"/>
              <a:buChar char="○"/>
            </a:pPr>
            <a:r>
              <a:rPr lang="en">
                <a:solidFill>
                  <a:srgbClr val="FFFFFF"/>
                </a:solidFill>
              </a:rPr>
              <a:t>Balance technical and plain language </a:t>
            </a:r>
            <a:endParaRPr>
              <a:solidFill>
                <a:srgbClr val="FFFFFF"/>
              </a:solidFill>
            </a:endParaRPr>
          </a:p>
          <a:p>
            <a:pPr marL="914400" lvl="1" indent="-317500" algn="l" rtl="0">
              <a:spcBef>
                <a:spcPts val="0"/>
              </a:spcBef>
              <a:spcAft>
                <a:spcPts val="0"/>
              </a:spcAft>
              <a:buClr>
                <a:srgbClr val="FFFFFF"/>
              </a:buClr>
              <a:buSzPts val="1400"/>
              <a:buChar char="○"/>
            </a:pPr>
            <a:r>
              <a:rPr lang="en" b="1" i="1" u="sng">
                <a:solidFill>
                  <a:srgbClr val="FFFFFF"/>
                </a:solidFill>
              </a:rPr>
              <a:t>Write for the vendor you’ve never worked with before</a:t>
            </a:r>
            <a:endParaRPr b="1" i="1" u="sng">
              <a:solidFill>
                <a:srgbClr val="FFFFFF"/>
              </a:solidFill>
            </a:endParaRPr>
          </a:p>
          <a:p>
            <a:pPr marL="457200" lvl="0" indent="-342900" algn="l" rtl="0">
              <a:spcBef>
                <a:spcPts val="800"/>
              </a:spcBef>
              <a:spcAft>
                <a:spcPts val="0"/>
              </a:spcAft>
              <a:buClr>
                <a:srgbClr val="FFFFFF"/>
              </a:buClr>
              <a:buSzPts val="1800"/>
              <a:buChar char="●"/>
            </a:pPr>
            <a:r>
              <a:rPr lang="en">
                <a:solidFill>
                  <a:srgbClr val="FFFFFF"/>
                </a:solidFill>
              </a:rPr>
              <a:t>Stop using government jargon!</a:t>
            </a:r>
            <a:endParaRPr>
              <a:solidFill>
                <a:srgbClr val="FFFFFF"/>
              </a:solidFill>
            </a:endParaRPr>
          </a:p>
          <a:p>
            <a:pPr marL="914400" lvl="0" indent="0" algn="l" rtl="0">
              <a:spcBef>
                <a:spcPts val="1200"/>
              </a:spcBef>
              <a:spcAft>
                <a:spcPts val="0"/>
              </a:spcAft>
              <a:buNone/>
            </a:pPr>
            <a:br>
              <a:rPr lang="en" sz="1400" b="1">
                <a:solidFill>
                  <a:srgbClr val="FFFFFF"/>
                </a:solidFill>
              </a:rPr>
            </a:br>
            <a:endParaRPr sz="1400" b="1">
              <a:solidFill>
                <a:srgbClr val="FFFFFF"/>
              </a:solidFill>
            </a:endParaRPr>
          </a:p>
          <a:p>
            <a:pPr marL="914400" lvl="0" indent="0" algn="l" rtl="0">
              <a:spcBef>
                <a:spcPts val="1200"/>
              </a:spcBef>
              <a:spcAft>
                <a:spcPts val="1200"/>
              </a:spcAft>
              <a:buNone/>
            </a:pPr>
            <a:endParaRPr sz="1400">
              <a:solidFill>
                <a:srgbClr val="FFFFFF"/>
              </a:solidFill>
            </a:endParaRPr>
          </a:p>
        </p:txBody>
      </p:sp>
      <p:pic>
        <p:nvPicPr>
          <p:cNvPr id="529" name="Google Shape;529;p73" descr="Example of a Scope of Work"/>
          <p:cNvPicPr preferRelativeResize="0"/>
          <p:nvPr/>
        </p:nvPicPr>
        <p:blipFill>
          <a:blip r:embed="rId3">
            <a:alphaModFix/>
          </a:blip>
          <a:stretch>
            <a:fillRect/>
          </a:stretch>
        </p:blipFill>
        <p:spPr>
          <a:xfrm>
            <a:off x="4259210" y="-1669"/>
            <a:ext cx="4884791" cy="5143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3"/>
        <p:cNvGrpSpPr/>
        <p:nvPr/>
      </p:nvGrpSpPr>
      <p:grpSpPr>
        <a:xfrm>
          <a:off x="0" y="0"/>
          <a:ext cx="0" cy="0"/>
          <a:chOff x="0" y="0"/>
          <a:chExt cx="0" cy="0"/>
        </a:xfrm>
      </p:grpSpPr>
      <p:sp>
        <p:nvSpPr>
          <p:cNvPr id="535" name="Google Shape;535;p74"/>
          <p:cNvSpPr txBox="1">
            <a:spLocks noGrp="1"/>
          </p:cNvSpPr>
          <p:nvPr>
            <p:ph type="title"/>
          </p:nvPr>
        </p:nvSpPr>
        <p:spPr>
          <a:xfrm>
            <a:off x="76200" y="32200"/>
            <a:ext cx="4495165" cy="566822"/>
          </a:xfrm>
          <a:prstGeom prst="rect">
            <a:avLst/>
          </a:prstGeom>
          <a:noFill/>
          <a:ln>
            <a:noFill/>
          </a:ln>
        </p:spPr>
        <p:txBody>
          <a:bodyPr spcFirstLastPara="1" wrap="square" lIns="0" tIns="12700" rIns="0" bIns="0" anchor="t" anchorCtr="0">
            <a:normAutofit/>
          </a:bodyPr>
          <a:lstStyle/>
          <a:p>
            <a:pPr marL="12700" lvl="0" indent="0" algn="l" rtl="0">
              <a:lnSpc>
                <a:spcPct val="100000"/>
              </a:lnSpc>
              <a:spcBef>
                <a:spcPts val="0"/>
              </a:spcBef>
              <a:spcAft>
                <a:spcPts val="0"/>
              </a:spcAft>
              <a:buNone/>
            </a:pPr>
            <a:r>
              <a:rPr lang="en" sz="3600"/>
              <a:t>Ambiguity in Writing</a:t>
            </a:r>
            <a:endParaRPr sz="3600"/>
          </a:p>
        </p:txBody>
      </p:sp>
      <p:sp>
        <p:nvSpPr>
          <p:cNvPr id="534" name="Google Shape;534;p74">
            <a:extLst>
              <a:ext uri="{C183D7F6-B498-43B3-948B-1728B52AA6E4}">
                <adec:decorative xmlns:adec="http://schemas.microsoft.com/office/drawing/2017/decorative" val="1"/>
              </a:ext>
            </a:extLst>
          </p:cNvPr>
          <p:cNvSpPr/>
          <p:nvPr/>
        </p:nvSpPr>
        <p:spPr>
          <a:xfrm>
            <a:off x="-554025" y="895350"/>
            <a:ext cx="9393300" cy="3790200"/>
          </a:xfrm>
          <a:prstGeom prst="roundRect">
            <a:avLst>
              <a:gd name="adj" fmla="val 4450"/>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7" name="Google Shape;537;p74"/>
          <p:cNvSpPr txBox="1"/>
          <p:nvPr/>
        </p:nvSpPr>
        <p:spPr>
          <a:xfrm>
            <a:off x="152400" y="1047750"/>
            <a:ext cx="8534400" cy="3236142"/>
          </a:xfrm>
          <a:prstGeom prst="rect">
            <a:avLst/>
          </a:prstGeom>
          <a:noFill/>
          <a:ln>
            <a:noFill/>
          </a:ln>
        </p:spPr>
        <p:txBody>
          <a:bodyPr spcFirstLastPara="1" wrap="square" lIns="0" tIns="12050" rIns="0" bIns="0" anchor="t" anchorCtr="0">
            <a:noAutofit/>
          </a:bodyPr>
          <a:lstStyle/>
          <a:p>
            <a:pPr marL="355600" marR="406400" lvl="0" indent="-342900" algn="l" rtl="0">
              <a:lnSpc>
                <a:spcPct val="100000"/>
              </a:lnSpc>
              <a:spcBef>
                <a:spcPts val="0"/>
              </a:spcBef>
              <a:spcAft>
                <a:spcPts val="0"/>
              </a:spcAft>
              <a:buClr>
                <a:schemeClr val="lt1"/>
              </a:buClr>
              <a:buSzPts val="1800"/>
              <a:buFont typeface="Arial"/>
              <a:buChar char="●"/>
            </a:pPr>
            <a:r>
              <a:rPr lang="en" sz="1600" dirty="0">
                <a:solidFill>
                  <a:schemeClr val="lt1"/>
                </a:solidFill>
                <a:latin typeface="Arial"/>
                <a:ea typeface="Arial"/>
                <a:cs typeface="Arial"/>
                <a:sym typeface="Arial"/>
              </a:rPr>
              <a:t>Ambiguity is the use of vague, indefinite, uncertain terms and words with  double meanings.</a:t>
            </a:r>
            <a:endParaRPr sz="1600" dirty="0">
              <a:solidFill>
                <a:schemeClr val="lt1"/>
              </a:solidFill>
              <a:latin typeface="Arial"/>
              <a:ea typeface="Arial"/>
              <a:cs typeface="Arial"/>
              <a:sym typeface="Arial"/>
            </a:endParaRPr>
          </a:p>
          <a:p>
            <a:pPr marL="0" marR="0" lvl="0" indent="0" algn="l" rtl="0">
              <a:lnSpc>
                <a:spcPct val="100000"/>
              </a:lnSpc>
              <a:spcBef>
                <a:spcPts val="20"/>
              </a:spcBef>
              <a:spcAft>
                <a:spcPts val="0"/>
              </a:spcAft>
              <a:buClr>
                <a:schemeClr val="dk1"/>
              </a:buClr>
              <a:buSzPts val="1650"/>
              <a:buFont typeface="Arial"/>
              <a:buNone/>
            </a:pPr>
            <a:endParaRPr sz="1650" dirty="0">
              <a:solidFill>
                <a:schemeClr val="lt1"/>
              </a:solidFill>
              <a:latin typeface="Arial"/>
              <a:ea typeface="Arial"/>
              <a:cs typeface="Arial"/>
              <a:sym typeface="Arial"/>
            </a:endParaRPr>
          </a:p>
          <a:p>
            <a:pPr marL="355600" marR="5080" lvl="0" indent="-342900" algn="l" rtl="0">
              <a:lnSpc>
                <a:spcPct val="100000"/>
              </a:lnSpc>
              <a:spcBef>
                <a:spcPts val="0"/>
              </a:spcBef>
              <a:spcAft>
                <a:spcPts val="0"/>
              </a:spcAft>
              <a:buClr>
                <a:schemeClr val="lt1"/>
              </a:buClr>
              <a:buSzPts val="1800"/>
              <a:buFont typeface="Arial"/>
              <a:buChar char="●"/>
            </a:pPr>
            <a:r>
              <a:rPr lang="en" sz="1600" dirty="0">
                <a:solidFill>
                  <a:schemeClr val="lt1"/>
                </a:solidFill>
                <a:latin typeface="Arial"/>
                <a:ea typeface="Arial"/>
                <a:cs typeface="Arial"/>
                <a:sym typeface="Arial"/>
              </a:rPr>
              <a:t>Examples of some ambiguous words and phrases include “</a:t>
            </a:r>
            <a:r>
              <a:rPr lang="en" sz="1600" dirty="0">
                <a:solidFill>
                  <a:schemeClr val="lt1"/>
                </a:solidFill>
              </a:rPr>
              <a:t>provide assistance,” “support,” “manage all aspects of…,” </a:t>
            </a:r>
            <a:endParaRPr sz="1600" dirty="0">
              <a:solidFill>
                <a:schemeClr val="lt1"/>
              </a:solidFill>
              <a:latin typeface="Arial"/>
              <a:ea typeface="Arial"/>
              <a:cs typeface="Arial"/>
              <a:sym typeface="Arial"/>
            </a:endParaRPr>
          </a:p>
          <a:p>
            <a:pPr marL="0" marR="0" lvl="0" indent="0" algn="l" rtl="0">
              <a:lnSpc>
                <a:spcPct val="100000"/>
              </a:lnSpc>
              <a:spcBef>
                <a:spcPts val="25"/>
              </a:spcBef>
              <a:spcAft>
                <a:spcPts val="0"/>
              </a:spcAft>
              <a:buClr>
                <a:schemeClr val="dk1"/>
              </a:buClr>
              <a:buSzPts val="1650"/>
              <a:buFont typeface="Arial"/>
              <a:buNone/>
            </a:pPr>
            <a:endParaRPr sz="1650" dirty="0">
              <a:solidFill>
                <a:schemeClr val="lt1"/>
              </a:solidFill>
              <a:latin typeface="Arial"/>
              <a:ea typeface="Arial"/>
              <a:cs typeface="Arial"/>
              <a:sym typeface="Arial"/>
            </a:endParaRPr>
          </a:p>
          <a:p>
            <a:pPr marL="355600" marR="34290" lvl="0" indent="-342900" algn="l" rtl="0">
              <a:lnSpc>
                <a:spcPct val="100000"/>
              </a:lnSpc>
              <a:spcBef>
                <a:spcPts val="0"/>
              </a:spcBef>
              <a:spcAft>
                <a:spcPts val="0"/>
              </a:spcAft>
              <a:buClr>
                <a:schemeClr val="lt1"/>
              </a:buClr>
              <a:buSzPts val="1800"/>
              <a:buFont typeface="Arial"/>
              <a:buChar char="●"/>
            </a:pPr>
            <a:r>
              <a:rPr lang="en" sz="1600" dirty="0">
                <a:solidFill>
                  <a:schemeClr val="lt1"/>
                </a:solidFill>
                <a:latin typeface="Arial"/>
                <a:ea typeface="Arial"/>
                <a:cs typeface="Arial"/>
                <a:sym typeface="Arial"/>
              </a:rPr>
              <a:t>They are ambiguous because one can’t quantify, precisely measure, or state  objectively what these phrases mean.</a:t>
            </a:r>
            <a:endParaRPr sz="1600" dirty="0">
              <a:solidFill>
                <a:schemeClr val="lt1"/>
              </a:solidFill>
              <a:latin typeface="Arial"/>
              <a:ea typeface="Arial"/>
              <a:cs typeface="Arial"/>
              <a:sym typeface="Arial"/>
            </a:endParaRPr>
          </a:p>
          <a:p>
            <a:pPr marL="0" marR="0" lvl="0" indent="0" algn="l" rtl="0">
              <a:lnSpc>
                <a:spcPct val="100000"/>
              </a:lnSpc>
              <a:spcBef>
                <a:spcPts val="20"/>
              </a:spcBef>
              <a:spcAft>
                <a:spcPts val="0"/>
              </a:spcAft>
              <a:buClr>
                <a:schemeClr val="dk1"/>
              </a:buClr>
              <a:buSzPts val="1650"/>
              <a:buFont typeface="Arial"/>
              <a:buNone/>
            </a:pPr>
            <a:endParaRPr sz="1650" dirty="0">
              <a:solidFill>
                <a:schemeClr val="lt1"/>
              </a:solidFill>
              <a:latin typeface="Arial"/>
              <a:ea typeface="Arial"/>
              <a:cs typeface="Arial"/>
              <a:sym typeface="Arial"/>
            </a:endParaRPr>
          </a:p>
          <a:p>
            <a:pPr marL="355600" marR="175260" lvl="0" indent="-342900" algn="l" rtl="0">
              <a:lnSpc>
                <a:spcPct val="100000"/>
              </a:lnSpc>
              <a:spcBef>
                <a:spcPts val="0"/>
              </a:spcBef>
              <a:spcAft>
                <a:spcPts val="0"/>
              </a:spcAft>
              <a:buClr>
                <a:schemeClr val="lt1"/>
              </a:buClr>
              <a:buSzPts val="1800"/>
              <a:buFont typeface="Arial"/>
              <a:buChar char="●"/>
            </a:pPr>
            <a:r>
              <a:rPr lang="en" sz="1600" dirty="0">
                <a:solidFill>
                  <a:schemeClr val="lt1"/>
                </a:solidFill>
                <a:latin typeface="Arial"/>
                <a:ea typeface="Arial"/>
                <a:cs typeface="Arial"/>
                <a:sym typeface="Arial"/>
              </a:rPr>
              <a:t>Avoid words that could suggest personal services as a result of detailed  supervision of contractor employees. Government staff don’t supervise any  contractor employees. We conduct contractor surveillance. Beware of  supervision, actual or implied:</a:t>
            </a:r>
            <a:endParaRPr sz="1600" dirty="0">
              <a:solidFill>
                <a:schemeClr val="lt1"/>
              </a:solidFill>
              <a:latin typeface="Arial"/>
              <a:ea typeface="Arial"/>
              <a:cs typeface="Arial"/>
              <a:sym typeface="Arial"/>
            </a:endParaRPr>
          </a:p>
          <a:p>
            <a:pPr marL="812800" marR="0" lvl="1" indent="-317500" algn="l" rtl="0">
              <a:lnSpc>
                <a:spcPct val="100000"/>
              </a:lnSpc>
              <a:spcBef>
                <a:spcPts val="0"/>
              </a:spcBef>
              <a:spcAft>
                <a:spcPts val="0"/>
              </a:spcAft>
              <a:buClr>
                <a:schemeClr val="lt1"/>
              </a:buClr>
              <a:buSzPts val="1400"/>
              <a:buFont typeface="Arial"/>
              <a:buChar char="○"/>
            </a:pPr>
            <a:r>
              <a:rPr lang="en" sz="1600" b="0" i="1" u="sng" strike="noStrike" cap="none" dirty="0">
                <a:solidFill>
                  <a:schemeClr val="lt1"/>
                </a:solidFill>
                <a:latin typeface="Arial"/>
                <a:ea typeface="Arial"/>
                <a:cs typeface="Arial"/>
                <a:sym typeface="Arial"/>
              </a:rPr>
              <a:t>Example: “as directed” [by a government employee]</a:t>
            </a:r>
            <a:endParaRPr sz="1600" b="0" i="0" u="none" strike="noStrike" cap="none" dirty="0">
              <a:solidFill>
                <a:schemeClr val="lt1"/>
              </a:solidFill>
              <a:latin typeface="Arial"/>
              <a:ea typeface="Arial"/>
              <a:cs typeface="Arial"/>
              <a:sym typeface="Arial"/>
            </a:endParaRPr>
          </a:p>
        </p:txBody>
      </p:sp>
      <p:sp>
        <p:nvSpPr>
          <p:cNvPr id="536" name="Google Shape;536;p74"/>
          <p:cNvSpPr txBox="1">
            <a:spLocks noGrp="1"/>
          </p:cNvSpPr>
          <p:nvPr>
            <p:ph type="sldNum" idx="12"/>
          </p:nvPr>
        </p:nvSpPr>
        <p:spPr>
          <a:xfrm>
            <a:off x="8534400" y="4800004"/>
            <a:ext cx="433468" cy="133946"/>
          </a:xfrm>
          <a:prstGeom prst="rect">
            <a:avLst/>
          </a:prstGeom>
          <a:noFill/>
          <a:ln>
            <a:noFill/>
          </a:ln>
        </p:spPr>
        <p:txBody>
          <a:bodyPr spcFirstLastPara="1" wrap="square" lIns="0" tIns="0" rIns="0" bIns="0" anchor="t" anchorCtr="0">
            <a:normAutofit fontScale="92500"/>
          </a:bodyPr>
          <a:lstStyle/>
          <a:p>
            <a:pPr marL="38100" lvl="0" indent="0" algn="l"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p75" descr="Sample of a Requirement Roadmap Worksheet"/>
          <p:cNvPicPr preferRelativeResize="0"/>
          <p:nvPr/>
        </p:nvPicPr>
        <p:blipFill>
          <a:blip r:embed="rId3">
            <a:alphaModFix/>
          </a:blip>
          <a:stretch>
            <a:fillRect/>
          </a:stretch>
        </p:blipFill>
        <p:spPr>
          <a:xfrm>
            <a:off x="180553" y="0"/>
            <a:ext cx="8782890" cy="5143500"/>
          </a:xfrm>
          <a:prstGeom prst="rect">
            <a:avLst/>
          </a:prstGeom>
          <a:noFill/>
          <a:ln>
            <a:noFill/>
          </a:ln>
        </p:spPr>
      </p:pic>
      <p:sp>
        <p:nvSpPr>
          <p:cNvPr id="2" name="Title 1">
            <a:extLst>
              <a:ext uri="{FF2B5EF4-FFF2-40B4-BE49-F238E27FC236}">
                <a16:creationId xmlns:a16="http://schemas.microsoft.com/office/drawing/2014/main" id="{BC294193-BB25-D4AF-F685-7DA5F067640B}"/>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r>
              <a:rPr lang="en-US" dirty="0"/>
              <a:t>Requirements Roadmap Worksheet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0"/>
          <p:cNvSpPr txBox="1">
            <a:spLocks noGrp="1"/>
          </p:cNvSpPr>
          <p:nvPr>
            <p:ph type="title"/>
          </p:nvPr>
        </p:nvSpPr>
        <p:spPr>
          <a:xfrm>
            <a:off x="228600" y="2286001"/>
            <a:ext cx="7216140" cy="492443"/>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
                <a:solidFill>
                  <a:schemeClr val="lt1"/>
                </a:solidFill>
              </a:rPr>
              <a:t>Performance Based Acquisition</a:t>
            </a:r>
            <a:endParaRPr>
              <a:solidFill>
                <a:schemeClr val="lt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76"/>
          <p:cNvSpPr txBox="1">
            <a:spLocks noGrp="1"/>
          </p:cNvSpPr>
          <p:nvPr>
            <p:ph type="title"/>
          </p:nvPr>
        </p:nvSpPr>
        <p:spPr>
          <a:xfrm>
            <a:off x="152400" y="2266950"/>
            <a:ext cx="7216140" cy="492443"/>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
                <a:solidFill>
                  <a:schemeClr val="lt1"/>
                </a:solidFill>
              </a:rPr>
              <a:t>Resources</a:t>
            </a:r>
            <a:endParaRPr>
              <a:solidFill>
                <a:schemeClr val="lt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553"/>
        <p:cNvGrpSpPr/>
        <p:nvPr/>
      </p:nvGrpSpPr>
      <p:grpSpPr>
        <a:xfrm>
          <a:off x="0" y="0"/>
          <a:ext cx="0" cy="0"/>
          <a:chOff x="0" y="0"/>
          <a:chExt cx="0" cy="0"/>
        </a:xfrm>
      </p:grpSpPr>
      <p:sp>
        <p:nvSpPr>
          <p:cNvPr id="555" name="Google Shape;555;p77"/>
          <p:cNvSpPr txBox="1">
            <a:spLocks noGrp="1"/>
          </p:cNvSpPr>
          <p:nvPr>
            <p:ph type="title"/>
          </p:nvPr>
        </p:nvSpPr>
        <p:spPr>
          <a:xfrm>
            <a:off x="0" y="3024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77777"/>
              <a:buNone/>
            </a:pPr>
            <a:r>
              <a:rPr lang="en" sz="3600" b="1">
                <a:solidFill>
                  <a:srgbClr val="FFFFFF"/>
                </a:solidFill>
              </a:rPr>
              <a:t>What is a Civilian SAW?</a:t>
            </a:r>
            <a:endParaRPr sz="3600" b="1">
              <a:solidFill>
                <a:srgbClr val="FFFFFF"/>
              </a:solidFill>
            </a:endParaRPr>
          </a:p>
        </p:txBody>
      </p:sp>
      <p:sp>
        <p:nvSpPr>
          <p:cNvPr id="556" name="Google Shape;556;p77"/>
          <p:cNvSpPr txBox="1"/>
          <p:nvPr/>
        </p:nvSpPr>
        <p:spPr>
          <a:xfrm>
            <a:off x="311700" y="895350"/>
            <a:ext cx="8520600" cy="2497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0000"/>
              </a:buClr>
              <a:buSzPts val="1100"/>
              <a:buFont typeface="Arial"/>
              <a:buNone/>
            </a:pPr>
            <a:r>
              <a:rPr lang="en" sz="2800" i="1">
                <a:solidFill>
                  <a:srgbClr val="FFFFFF"/>
                </a:solidFill>
                <a:latin typeface="Calibri"/>
                <a:ea typeface="Calibri"/>
                <a:cs typeface="Calibri"/>
                <a:sym typeface="Calibri"/>
              </a:rPr>
              <a:t>A Civilian Services Acquisition Workshop (CSAW) is a facilitated workshop built around a specific acquisition and its multi-functional integrated project team (IPT). The workshop facilitates the team through the performance-based acquisition (PBA) process from beginning to end.</a:t>
            </a:r>
            <a:endParaRPr sz="2800" i="1">
              <a:solidFill>
                <a:srgbClr val="FFFFFF"/>
              </a:solidFill>
              <a:latin typeface="Calibri"/>
              <a:ea typeface="Calibri"/>
              <a:cs typeface="Calibri"/>
              <a:sym typeface="Calibri"/>
            </a:endParaRPr>
          </a:p>
        </p:txBody>
      </p:sp>
      <p:sp>
        <p:nvSpPr>
          <p:cNvPr id="554" name="Google Shape;554;p77" descr="CSAW - Civilian Services Acquisition Workshops Logo"/>
          <p:cNvSpPr/>
          <p:nvPr/>
        </p:nvSpPr>
        <p:spPr>
          <a:xfrm>
            <a:off x="-208325" y="3828900"/>
            <a:ext cx="9475200" cy="1400700"/>
          </a:xfrm>
          <a:prstGeom prst="rect">
            <a:avLst/>
          </a:prstGeom>
          <a:gradFill>
            <a:gsLst>
              <a:gs pos="0">
                <a:srgbClr val="FFE599"/>
              </a:gs>
              <a:gs pos="100000">
                <a:srgbClr val="FFFFFF"/>
              </a:gs>
            </a:gsLst>
            <a:lin ang="16200038"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57" name="Google Shape;557;p77" descr="Logo for the Civilian Services Acquisition Workshop program" title="CSAW Logo"/>
          <p:cNvPicPr preferRelativeResize="0"/>
          <p:nvPr/>
        </p:nvPicPr>
        <p:blipFill rotWithShape="1">
          <a:blip r:embed="rId3">
            <a:alphaModFix/>
          </a:blip>
          <a:srcRect/>
          <a:stretch/>
        </p:blipFill>
        <p:spPr>
          <a:xfrm>
            <a:off x="2666256" y="3633125"/>
            <a:ext cx="3811488" cy="161719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2"/>
        <p:cNvGrpSpPr/>
        <p:nvPr/>
      </p:nvGrpSpPr>
      <p:grpSpPr>
        <a:xfrm>
          <a:off x="0" y="0"/>
          <a:ext cx="0" cy="0"/>
          <a:chOff x="0" y="0"/>
          <a:chExt cx="0" cy="0"/>
        </a:xfrm>
      </p:grpSpPr>
      <p:sp>
        <p:nvSpPr>
          <p:cNvPr id="565" name="Google Shape;565;p7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87500"/>
              <a:buNone/>
            </a:pPr>
            <a:r>
              <a:rPr lang="en" sz="3200" b="1">
                <a:solidFill>
                  <a:srgbClr val="003B70"/>
                </a:solidFill>
              </a:rPr>
              <a:t>Workshop Purpose &amp; Objectives</a:t>
            </a:r>
            <a:endParaRPr sz="3200" b="1">
              <a:solidFill>
                <a:srgbClr val="003B70"/>
              </a:solidFill>
            </a:endParaRPr>
          </a:p>
        </p:txBody>
      </p:sp>
      <p:sp>
        <p:nvSpPr>
          <p:cNvPr id="563" name="Google Shape;563;p78">
            <a:extLst>
              <a:ext uri="{C183D7F6-B498-43B3-948B-1728B52AA6E4}">
                <adec:decorative xmlns:adec="http://schemas.microsoft.com/office/drawing/2017/decorative" val="1"/>
              </a:ext>
            </a:extLst>
          </p:cNvPr>
          <p:cNvSpPr/>
          <p:nvPr/>
        </p:nvSpPr>
        <p:spPr>
          <a:xfrm>
            <a:off x="141475" y="948881"/>
            <a:ext cx="4335300" cy="4041300"/>
          </a:xfrm>
          <a:prstGeom prst="roundRect">
            <a:avLst>
              <a:gd name="adj" fmla="val 5941"/>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64" name="Google Shape;564;p78">
            <a:extLst>
              <a:ext uri="{C183D7F6-B498-43B3-948B-1728B52AA6E4}">
                <adec:decorative xmlns:adec="http://schemas.microsoft.com/office/drawing/2017/decorative" val="1"/>
              </a:ext>
            </a:extLst>
          </p:cNvPr>
          <p:cNvSpPr/>
          <p:nvPr/>
        </p:nvSpPr>
        <p:spPr>
          <a:xfrm>
            <a:off x="4648350" y="949519"/>
            <a:ext cx="4335300" cy="4041300"/>
          </a:xfrm>
          <a:prstGeom prst="roundRect">
            <a:avLst>
              <a:gd name="adj" fmla="val 5941"/>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67" name="Google Shape;567;p78"/>
          <p:cNvSpPr txBox="1"/>
          <p:nvPr/>
        </p:nvSpPr>
        <p:spPr>
          <a:xfrm>
            <a:off x="218200" y="1001869"/>
            <a:ext cx="4171800" cy="3945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3300" b="1" u="sng" dirty="0">
                <a:solidFill>
                  <a:srgbClr val="FFFFFF"/>
                </a:solidFill>
                <a:latin typeface="Calibri"/>
                <a:ea typeface="Calibri"/>
                <a:cs typeface="Calibri"/>
                <a:sym typeface="Calibri"/>
              </a:rPr>
              <a:t>PURPOSE</a:t>
            </a:r>
            <a:endParaRPr sz="2200" b="1" dirty="0">
              <a:solidFill>
                <a:srgbClr val="FFFFFF"/>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400"/>
              <a:buFont typeface="Arial"/>
              <a:buNone/>
            </a:pPr>
            <a:r>
              <a:rPr lang="en" sz="2400" dirty="0">
                <a:solidFill>
                  <a:srgbClr val="FFFFFF"/>
                </a:solidFill>
                <a:latin typeface="Trebuchet MS"/>
                <a:ea typeface="Trebuchet MS"/>
                <a:cs typeface="Trebuchet MS"/>
                <a:sym typeface="Trebuchet MS"/>
              </a:rPr>
              <a:t>Develop the mission, measurable objectives, requirements and performance-based strategies for the {Agency Requirement} and a roadmap to complete it.</a:t>
            </a:r>
            <a:endParaRPr sz="1400" dirty="0">
              <a:solidFill>
                <a:srgbClr val="FFFFFF"/>
              </a:solidFill>
              <a:latin typeface="Calibri"/>
              <a:ea typeface="Calibri"/>
              <a:cs typeface="Calibri"/>
              <a:sym typeface="Calibri"/>
            </a:endParaRPr>
          </a:p>
        </p:txBody>
      </p:sp>
      <p:sp>
        <p:nvSpPr>
          <p:cNvPr id="568" name="Google Shape;568;p78"/>
          <p:cNvSpPr txBox="1"/>
          <p:nvPr/>
        </p:nvSpPr>
        <p:spPr>
          <a:xfrm>
            <a:off x="4754000" y="1001869"/>
            <a:ext cx="4171800" cy="3945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3300" b="1" u="sng">
                <a:solidFill>
                  <a:srgbClr val="FFFFFF"/>
                </a:solidFill>
                <a:latin typeface="Calibri"/>
                <a:ea typeface="Calibri"/>
                <a:cs typeface="Calibri"/>
                <a:sym typeface="Calibri"/>
              </a:rPr>
              <a:t>OBJECTIVES</a:t>
            </a:r>
            <a:r>
              <a:rPr lang="en" sz="3300" b="1">
                <a:solidFill>
                  <a:srgbClr val="FFFFFF"/>
                </a:solidFill>
                <a:latin typeface="Calibri"/>
                <a:ea typeface="Calibri"/>
                <a:cs typeface="Calibri"/>
                <a:sym typeface="Calibri"/>
              </a:rPr>
              <a:t> </a:t>
            </a:r>
            <a:endParaRPr sz="3300" b="1">
              <a:solidFill>
                <a:srgbClr val="FFFFFF"/>
              </a:solidFill>
              <a:latin typeface="Calibri"/>
              <a:ea typeface="Calibri"/>
              <a:cs typeface="Calibri"/>
              <a:sym typeface="Calibri"/>
            </a:endParaRPr>
          </a:p>
          <a:p>
            <a:pPr marL="457200" marR="0" lvl="0" indent="-311150" algn="l" rtl="0">
              <a:lnSpc>
                <a:spcPct val="115000"/>
              </a:lnSpc>
              <a:spcBef>
                <a:spcPts val="0"/>
              </a:spcBef>
              <a:spcAft>
                <a:spcPts val="0"/>
              </a:spcAft>
              <a:buClr>
                <a:srgbClr val="FFFFFF"/>
              </a:buClr>
              <a:buSzPts val="1300"/>
              <a:buFont typeface="Calibri"/>
              <a:buChar char="●"/>
            </a:pPr>
            <a:r>
              <a:rPr lang="en" sz="1300" b="1">
                <a:solidFill>
                  <a:srgbClr val="FFFFFF"/>
                </a:solidFill>
                <a:latin typeface="Calibri"/>
                <a:ea typeface="Calibri"/>
                <a:cs typeface="Calibri"/>
                <a:sym typeface="Calibri"/>
              </a:rPr>
              <a:t>Understand and Apply</a:t>
            </a:r>
            <a:r>
              <a:rPr lang="en" sz="1300">
                <a:solidFill>
                  <a:srgbClr val="FFFFFF"/>
                </a:solidFill>
                <a:latin typeface="Calibri"/>
                <a:ea typeface="Calibri"/>
                <a:cs typeface="Calibri"/>
                <a:sym typeface="Calibri"/>
              </a:rPr>
              <a:t> the Performance-Based Acquisition (PBA) process and the Steps to PBA</a:t>
            </a:r>
            <a:endParaRPr sz="1300">
              <a:solidFill>
                <a:srgbClr val="FFFFFF"/>
              </a:solidFill>
              <a:latin typeface="Calibri"/>
              <a:ea typeface="Calibri"/>
              <a:cs typeface="Calibri"/>
              <a:sym typeface="Calibri"/>
            </a:endParaRPr>
          </a:p>
          <a:p>
            <a:pPr marL="457200" marR="0" lvl="0" indent="-311150" algn="l" rtl="0">
              <a:lnSpc>
                <a:spcPct val="115000"/>
              </a:lnSpc>
              <a:spcBef>
                <a:spcPts val="300"/>
              </a:spcBef>
              <a:spcAft>
                <a:spcPts val="0"/>
              </a:spcAft>
              <a:buClr>
                <a:srgbClr val="FFFFFF"/>
              </a:buClr>
              <a:buSzPts val="1300"/>
              <a:buFont typeface="Calibri"/>
              <a:buChar char="●"/>
            </a:pPr>
            <a:r>
              <a:rPr lang="en" sz="1300" b="1">
                <a:solidFill>
                  <a:srgbClr val="FFFFFF"/>
                </a:solidFill>
                <a:latin typeface="Calibri"/>
                <a:ea typeface="Calibri"/>
                <a:cs typeface="Calibri"/>
                <a:sym typeface="Calibri"/>
              </a:rPr>
              <a:t>Explore</a:t>
            </a:r>
            <a:r>
              <a:rPr lang="en" sz="1300">
                <a:solidFill>
                  <a:srgbClr val="FFFFFF"/>
                </a:solidFill>
                <a:latin typeface="Calibri"/>
                <a:ea typeface="Calibri"/>
                <a:cs typeface="Calibri"/>
                <a:sym typeface="Calibri"/>
              </a:rPr>
              <a:t> the tools, resources, techniques, innovations and best practices to successfully execute this requirement</a:t>
            </a:r>
            <a:endParaRPr sz="1300">
              <a:solidFill>
                <a:srgbClr val="FFFFFF"/>
              </a:solidFill>
              <a:latin typeface="Calibri"/>
              <a:ea typeface="Calibri"/>
              <a:cs typeface="Calibri"/>
              <a:sym typeface="Calibri"/>
            </a:endParaRPr>
          </a:p>
          <a:p>
            <a:pPr marL="457200" marR="0" lvl="0" indent="-311150" algn="l" rtl="0">
              <a:lnSpc>
                <a:spcPct val="115000"/>
              </a:lnSpc>
              <a:spcBef>
                <a:spcPts val="300"/>
              </a:spcBef>
              <a:spcAft>
                <a:spcPts val="0"/>
              </a:spcAft>
              <a:buClr>
                <a:srgbClr val="FFFFFF"/>
              </a:buClr>
              <a:buSzPts val="1300"/>
              <a:buFont typeface="Calibri"/>
              <a:buChar char="●"/>
            </a:pPr>
            <a:r>
              <a:rPr lang="en" sz="1300" b="1">
                <a:solidFill>
                  <a:srgbClr val="FFFFFF"/>
                </a:solidFill>
                <a:latin typeface="Calibri"/>
                <a:ea typeface="Calibri"/>
                <a:cs typeface="Calibri"/>
                <a:sym typeface="Calibri"/>
              </a:rPr>
              <a:t>Collaborate</a:t>
            </a:r>
            <a:r>
              <a:rPr lang="en" sz="1300">
                <a:solidFill>
                  <a:srgbClr val="FFFFFF"/>
                </a:solidFill>
                <a:latin typeface="Calibri"/>
                <a:ea typeface="Calibri"/>
                <a:cs typeface="Calibri"/>
                <a:sym typeface="Calibri"/>
              </a:rPr>
              <a:t> as a team through facilitated activities to develop draft documentation for this requirements</a:t>
            </a:r>
            <a:endParaRPr sz="1300">
              <a:solidFill>
                <a:srgbClr val="FFFFFF"/>
              </a:solidFill>
              <a:latin typeface="Calibri"/>
              <a:ea typeface="Calibri"/>
              <a:cs typeface="Calibri"/>
              <a:sym typeface="Calibri"/>
            </a:endParaRPr>
          </a:p>
          <a:p>
            <a:pPr marL="457200" marR="0" lvl="0" indent="-311150" algn="l" rtl="0">
              <a:lnSpc>
                <a:spcPct val="115000"/>
              </a:lnSpc>
              <a:spcBef>
                <a:spcPts val="300"/>
              </a:spcBef>
              <a:spcAft>
                <a:spcPts val="0"/>
              </a:spcAft>
              <a:buClr>
                <a:srgbClr val="FFFFFF"/>
              </a:buClr>
              <a:buSzPts val="1300"/>
              <a:buFont typeface="Calibri"/>
              <a:buChar char="●"/>
            </a:pPr>
            <a:r>
              <a:rPr lang="en" sz="1300" b="1">
                <a:solidFill>
                  <a:srgbClr val="FFFFFF"/>
                </a:solidFill>
                <a:latin typeface="Calibri"/>
                <a:ea typeface="Calibri"/>
                <a:cs typeface="Calibri"/>
                <a:sym typeface="Calibri"/>
              </a:rPr>
              <a:t>Develop</a:t>
            </a:r>
            <a:r>
              <a:rPr lang="en" sz="1300">
                <a:solidFill>
                  <a:srgbClr val="FFFFFF"/>
                </a:solidFill>
                <a:latin typeface="Calibri"/>
                <a:ea typeface="Calibri"/>
                <a:cs typeface="Calibri"/>
                <a:sym typeface="Calibri"/>
              </a:rPr>
              <a:t> a high-level roadmap for successful implementation of this performance-based acquisition</a:t>
            </a:r>
            <a:endParaRPr sz="1300">
              <a:solidFill>
                <a:srgbClr val="FFFFFF"/>
              </a:solidFill>
              <a:latin typeface="Calibri"/>
              <a:ea typeface="Calibri"/>
              <a:cs typeface="Calibri"/>
              <a:sym typeface="Calibri"/>
            </a:endParaRPr>
          </a:p>
          <a:p>
            <a:pPr marL="457200" marR="0" lvl="0" indent="-311150" algn="l" rtl="0">
              <a:lnSpc>
                <a:spcPct val="115000"/>
              </a:lnSpc>
              <a:spcBef>
                <a:spcPts val="300"/>
              </a:spcBef>
              <a:spcAft>
                <a:spcPts val="300"/>
              </a:spcAft>
              <a:buClr>
                <a:srgbClr val="FFFFFF"/>
              </a:buClr>
              <a:buSzPts val="1300"/>
              <a:buFont typeface="Calibri"/>
              <a:buChar char="●"/>
            </a:pPr>
            <a:r>
              <a:rPr lang="en" sz="1300" b="1">
                <a:solidFill>
                  <a:srgbClr val="FFFFFF"/>
                </a:solidFill>
                <a:latin typeface="Calibri"/>
                <a:ea typeface="Calibri"/>
                <a:cs typeface="Calibri"/>
                <a:sym typeface="Calibri"/>
              </a:rPr>
              <a:t>Gain</a:t>
            </a:r>
            <a:r>
              <a:rPr lang="en" sz="1300">
                <a:solidFill>
                  <a:srgbClr val="FFFFFF"/>
                </a:solidFill>
                <a:latin typeface="Calibri"/>
                <a:ea typeface="Calibri"/>
                <a:cs typeface="Calibri"/>
                <a:sym typeface="Calibri"/>
              </a:rPr>
              <a:t> consensus on critical decisions and the path ahead</a:t>
            </a:r>
            <a:endParaRPr sz="1300">
              <a:solidFill>
                <a:srgbClr val="FFFFFF"/>
              </a:solidFill>
              <a:latin typeface="Calibri"/>
              <a:ea typeface="Calibri"/>
              <a:cs typeface="Calibri"/>
              <a:sym typeface="Calibri"/>
            </a:endParaRPr>
          </a:p>
        </p:txBody>
      </p:sp>
      <p:pic>
        <p:nvPicPr>
          <p:cNvPr id="569" name="Google Shape;569;p78" descr="Logo for the Civilian Services Acquisition Workshop program" title="CSAW Logo"/>
          <p:cNvPicPr preferRelativeResize="0"/>
          <p:nvPr/>
        </p:nvPicPr>
        <p:blipFill rotWithShape="1">
          <a:blip r:embed="rId3">
            <a:alphaModFix/>
          </a:blip>
          <a:srcRect/>
          <a:stretch/>
        </p:blipFill>
        <p:spPr>
          <a:xfrm>
            <a:off x="1257589" y="4134362"/>
            <a:ext cx="2103072" cy="894431"/>
          </a:xfrm>
          <a:prstGeom prst="rect">
            <a:avLst/>
          </a:prstGeom>
          <a:noFill/>
          <a:ln>
            <a:noFill/>
          </a:ln>
        </p:spPr>
      </p:pic>
      <p:sp>
        <p:nvSpPr>
          <p:cNvPr id="566" name="Google Shape;566;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4"/>
        <p:cNvGrpSpPr/>
        <p:nvPr/>
      </p:nvGrpSpPr>
      <p:grpSpPr>
        <a:xfrm>
          <a:off x="0" y="0"/>
          <a:ext cx="0" cy="0"/>
          <a:chOff x="0" y="0"/>
          <a:chExt cx="0" cy="0"/>
        </a:xfrm>
      </p:grpSpPr>
      <p:sp>
        <p:nvSpPr>
          <p:cNvPr id="575" name="Google Shape;575;p79"/>
          <p:cNvSpPr txBox="1">
            <a:spLocks noGrp="1"/>
          </p:cNvSpPr>
          <p:nvPr>
            <p:ph type="title"/>
          </p:nvPr>
        </p:nvSpPr>
        <p:spPr>
          <a:xfrm>
            <a:off x="0" y="2464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77777"/>
              <a:buNone/>
            </a:pPr>
            <a:r>
              <a:rPr lang="en" sz="3600" b="1"/>
              <a:t>CSAW Benefits</a:t>
            </a:r>
            <a:endParaRPr sz="3600" b="1"/>
          </a:p>
        </p:txBody>
      </p:sp>
      <p:sp>
        <p:nvSpPr>
          <p:cNvPr id="576" name="Google Shape;576;p79"/>
          <p:cNvSpPr txBox="1">
            <a:spLocks noGrp="1"/>
          </p:cNvSpPr>
          <p:nvPr>
            <p:ph type="sldNum" idx="12"/>
          </p:nvPr>
        </p:nvSpPr>
        <p:spPr>
          <a:xfrm>
            <a:off x="6354343" y="3497413"/>
            <a:ext cx="411600" cy="295200"/>
          </a:xfrm>
          <a:prstGeom prst="rect">
            <a:avLst/>
          </a:prstGeom>
          <a:noFill/>
          <a:ln>
            <a:noFill/>
          </a:ln>
        </p:spPr>
        <p:txBody>
          <a:bodyPr spcFirstLastPara="1" wrap="square" lIns="91425" tIns="91425" rIns="91425" bIns="91425" anchor="ctr" anchorCtr="0">
            <a:normAutofit fontScale="85000" lnSpcReduction="20000"/>
          </a:bodyPr>
          <a:lstStyle/>
          <a:p>
            <a:pPr marL="0" lvl="0" indent="0" algn="r" rtl="0">
              <a:spcBef>
                <a:spcPts val="0"/>
              </a:spcBef>
              <a:spcAft>
                <a:spcPts val="0"/>
              </a:spcAft>
              <a:buNone/>
            </a:pPr>
            <a:fld id="{00000000-1234-1234-1234-123412341234}" type="slidenum">
              <a:rPr lang="en"/>
              <a:t>43</a:t>
            </a:fld>
            <a:endParaRPr/>
          </a:p>
        </p:txBody>
      </p:sp>
      <p:graphicFrame>
        <p:nvGraphicFramePr>
          <p:cNvPr id="577" name="Google Shape;577;p79"/>
          <p:cNvGraphicFramePr/>
          <p:nvPr>
            <p:extLst>
              <p:ext uri="{D42A27DB-BD31-4B8C-83A1-F6EECF244321}">
                <p14:modId xmlns:p14="http://schemas.microsoft.com/office/powerpoint/2010/main" val="864290470"/>
              </p:ext>
            </p:extLst>
          </p:nvPr>
        </p:nvGraphicFramePr>
        <p:xfrm>
          <a:off x="311725" y="1050847"/>
          <a:ext cx="8520525" cy="3872908"/>
        </p:xfrm>
        <a:graphic>
          <a:graphicData uri="http://schemas.openxmlformats.org/drawingml/2006/table">
            <a:tbl>
              <a:tblPr firstRow="1">
                <a:noFill/>
                <a:tableStyleId>{0AF1761C-C020-4026-A2A9-ABD0E8C11EB4}</a:tableStyleId>
              </a:tblPr>
              <a:tblGrid>
                <a:gridCol w="5876200">
                  <a:extLst>
                    <a:ext uri="{9D8B030D-6E8A-4147-A177-3AD203B41FA5}">
                      <a16:colId xmlns:a16="http://schemas.microsoft.com/office/drawing/2014/main" val="20000"/>
                    </a:ext>
                  </a:extLst>
                </a:gridCol>
                <a:gridCol w="2644325">
                  <a:extLst>
                    <a:ext uri="{9D8B030D-6E8A-4147-A177-3AD203B41FA5}">
                      <a16:colId xmlns:a16="http://schemas.microsoft.com/office/drawing/2014/main" val="20001"/>
                    </a:ext>
                  </a:extLst>
                </a:gridCol>
              </a:tblGrid>
              <a:tr h="292975">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chemeClr val="lt1"/>
                          </a:solidFill>
                          <a:latin typeface="Calibri"/>
                          <a:ea typeface="Calibri"/>
                          <a:cs typeface="Calibri"/>
                          <a:sym typeface="Calibri"/>
                        </a:rPr>
                        <a:t>What happens in a CSAW?</a:t>
                      </a:r>
                      <a:endParaRPr sz="1200" b="1" u="none" strike="noStrike" cap="none">
                        <a:solidFill>
                          <a:schemeClr val="lt1"/>
                        </a:solidFill>
                        <a:latin typeface="Calibri"/>
                        <a:ea typeface="Calibri"/>
                        <a:cs typeface="Calibri"/>
                        <a:sym typeface="Calibri"/>
                      </a:endParaRPr>
                    </a:p>
                  </a:txBody>
                  <a:tcPr marL="47625" marR="47625" marT="47625" marB="476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D9D9D9"/>
                      </a:solidFill>
                      <a:prstDash val="solid"/>
                      <a:round/>
                      <a:headEnd type="none" w="sm" len="sm"/>
                      <a:tailEnd type="none" w="sm" len="sm"/>
                    </a:lnB>
                    <a:solidFill>
                      <a:srgbClr val="0B5394"/>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chemeClr val="lt1"/>
                          </a:solidFill>
                          <a:latin typeface="Calibri"/>
                          <a:ea typeface="Calibri"/>
                          <a:cs typeface="Calibri"/>
                          <a:sym typeface="Calibri"/>
                        </a:rPr>
                        <a:t>Resulting in...</a:t>
                      </a:r>
                      <a:endParaRPr sz="1200" b="1" u="none" strike="noStrike" cap="none">
                        <a:solidFill>
                          <a:schemeClr val="lt1"/>
                        </a:solidFill>
                        <a:latin typeface="Calibri"/>
                        <a:ea typeface="Calibri"/>
                        <a:cs typeface="Calibri"/>
                        <a:sym typeface="Calibri"/>
                      </a:endParaRPr>
                    </a:p>
                  </a:txBody>
                  <a:tcPr marL="47625" marR="47625" marT="47625" marB="476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D9D9D9"/>
                      </a:solidFill>
                      <a:prstDash val="solid"/>
                      <a:round/>
                      <a:headEnd type="none" w="sm" len="sm"/>
                      <a:tailEnd type="none" w="sm" len="sm"/>
                    </a:lnB>
                    <a:solidFill>
                      <a:srgbClr val="0B5394"/>
                    </a:solidFill>
                  </a:tcPr>
                </a:tc>
                <a:extLst>
                  <a:ext uri="{0D108BD9-81ED-4DB2-BD59-A6C34878D82A}">
                    <a16:rowId xmlns:a16="http://schemas.microsoft.com/office/drawing/2014/main" val="10000"/>
                  </a:ext>
                </a:extLst>
              </a:tr>
              <a:tr h="470725">
                <a:tc>
                  <a:txBody>
                    <a:bodyPr/>
                    <a:lstStyle/>
                    <a:p>
                      <a:pPr marL="0" marR="0" lvl="0" indent="0" algn="l" rtl="0">
                        <a:lnSpc>
                          <a:spcPct val="115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Workshop brings the right team of people together based on pre-workshop engagement with executive sponsor(s) and project manager</a:t>
                      </a:r>
                      <a:endParaRPr sz="1100" u="none" strike="noStrike" cap="none">
                        <a:latin typeface="Calibri"/>
                        <a:ea typeface="Calibri"/>
                        <a:cs typeface="Calibri"/>
                        <a:sym typeface="Calibri"/>
                      </a:endParaRPr>
                    </a:p>
                  </a:txBody>
                  <a:tcPr marL="68575" marR="68575" marT="68575" marB="68575">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Reduced lead times and better team dynamics</a:t>
                      </a:r>
                      <a:endParaRPr sz="1100" u="none" strike="noStrike" cap="none">
                        <a:latin typeface="Calibri"/>
                        <a:ea typeface="Calibri"/>
                        <a:cs typeface="Calibri"/>
                        <a:sym typeface="Calibri"/>
                      </a:endParaRPr>
                    </a:p>
                  </a:txBody>
                  <a:tcPr marL="68575" marR="68575" marT="68575" marB="68575">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70725">
                <a:tc>
                  <a:txBody>
                    <a:bodyPr/>
                    <a:lstStyle/>
                    <a:p>
                      <a:pPr marL="0" marR="0" lvl="0" indent="0" algn="l" rtl="0">
                        <a:lnSpc>
                          <a:spcPct val="115000"/>
                        </a:lnSpc>
                        <a:spcBef>
                          <a:spcPts val="0"/>
                        </a:spcBef>
                        <a:spcAft>
                          <a:spcPts val="0"/>
                        </a:spcAft>
                        <a:buClr>
                          <a:srgbClr val="000000"/>
                        </a:buClr>
                        <a:buSzPts val="1100"/>
                        <a:buFont typeface="Arial"/>
                        <a:buNone/>
                      </a:pPr>
                      <a:r>
                        <a:rPr lang="en" sz="1100" u="none" strike="noStrike" cap="none" dirty="0">
                          <a:latin typeface="Calibri"/>
                          <a:ea typeface="Calibri"/>
                          <a:cs typeface="Calibri"/>
                          <a:sym typeface="Calibri"/>
                        </a:rPr>
                        <a:t>The highly structured, facilitated workshop is built around the specific needs of the team while walking them through all the steps in the </a:t>
                      </a:r>
                      <a:r>
                        <a:rPr lang="en" sz="1100" u="sng" strike="noStrike" cap="none" dirty="0">
                          <a:solidFill>
                            <a:srgbClr val="FF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PBA process</a:t>
                      </a:r>
                      <a:endParaRPr sz="1100" u="none" strike="noStrike" cap="none" dirty="0">
                        <a:solidFill>
                          <a:srgbClr val="FF0000"/>
                        </a:solidFill>
                        <a:latin typeface="Calibri"/>
                        <a:ea typeface="Calibri"/>
                        <a:cs typeface="Calibri"/>
                        <a:sym typeface="Calibri"/>
                      </a:endParaRPr>
                    </a:p>
                  </a:txBody>
                  <a:tcPr marL="68575" marR="68575" marT="68575" marB="68575">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Greater participation and accelerated team performance</a:t>
                      </a:r>
                      <a:endParaRPr sz="1100" b="1" u="none" strike="noStrike" cap="none">
                        <a:latin typeface="Calibri"/>
                        <a:ea typeface="Calibri"/>
                        <a:cs typeface="Calibri"/>
                        <a:sym typeface="Calibri"/>
                      </a:endParaRPr>
                    </a:p>
                  </a:txBody>
                  <a:tcPr marL="68575" marR="68575" marT="68575" marB="68575">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70725">
                <a:tc>
                  <a:txBody>
                    <a:bodyPr/>
                    <a:lstStyle/>
                    <a:p>
                      <a:pPr marL="0" marR="0" lvl="0" indent="0" algn="l" rtl="0">
                        <a:lnSpc>
                          <a:spcPct val="115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Teams collaborate to develop the mission, vision, high-level objectives, and team success factors</a:t>
                      </a:r>
                      <a:endParaRPr sz="1100" u="none" strike="noStrike" cap="none">
                        <a:latin typeface="Calibri"/>
                        <a:ea typeface="Calibri"/>
                        <a:cs typeface="Calibri"/>
                        <a:sym typeface="Calibri"/>
                      </a:endParaRPr>
                    </a:p>
                  </a:txBody>
                  <a:tcPr marL="68575" marR="68575" marT="68575" marB="68575">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Clarity of purpose that is shared among all members</a:t>
                      </a:r>
                      <a:endParaRPr sz="1100" b="1" u="none" strike="noStrike" cap="none">
                        <a:latin typeface="Calibri"/>
                        <a:ea typeface="Calibri"/>
                        <a:cs typeface="Calibri"/>
                        <a:sym typeface="Calibri"/>
                      </a:endParaRPr>
                    </a:p>
                  </a:txBody>
                  <a:tcPr marL="68575" marR="68575" marT="68575" marB="68575">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06875">
                <a:tc>
                  <a:txBody>
                    <a:bodyPr/>
                    <a:lstStyle/>
                    <a:p>
                      <a:pPr marL="0" marR="0" lvl="0" indent="0" algn="l" rtl="0">
                        <a:lnSpc>
                          <a:spcPct val="115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Teams identify market research needs, high-level risks, key stakeholders, and a high-level communications strategy</a:t>
                      </a:r>
                      <a:endParaRPr sz="1100" u="none" strike="noStrike" cap="none">
                        <a:latin typeface="Calibri"/>
                        <a:ea typeface="Calibri"/>
                        <a:cs typeface="Calibri"/>
                        <a:sym typeface="Calibri"/>
                      </a:endParaRPr>
                    </a:p>
                  </a:txBody>
                  <a:tcPr marL="68575" marR="68575" marT="68575" marB="68575">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Better overall project management</a:t>
                      </a:r>
                      <a:endParaRPr sz="1100" b="1" u="none" strike="noStrike" cap="none">
                        <a:latin typeface="Calibri"/>
                        <a:ea typeface="Calibri"/>
                        <a:cs typeface="Calibri"/>
                        <a:sym typeface="Calibri"/>
                      </a:endParaRPr>
                    </a:p>
                  </a:txBody>
                  <a:tcPr marL="68575" marR="68575" marT="68575" marB="68575">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70725">
                <a:tc>
                  <a:txBody>
                    <a:bodyPr/>
                    <a:lstStyle/>
                    <a:p>
                      <a:pPr marL="0" marR="0" lvl="0" indent="0" algn="l" rtl="0">
                        <a:lnSpc>
                          <a:spcPct val="115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Teams will identify and refine performance requirements with associated performance standards, AQLs, and quality assurance approach</a:t>
                      </a:r>
                      <a:endParaRPr sz="1100" u="none" strike="noStrike" cap="none">
                        <a:latin typeface="Calibri"/>
                        <a:ea typeface="Calibri"/>
                        <a:cs typeface="Calibri"/>
                        <a:sym typeface="Calibri"/>
                      </a:endParaRPr>
                    </a:p>
                  </a:txBody>
                  <a:tcPr marL="68575" marR="68575" marT="68575" marB="68575">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Better performance outcomes</a:t>
                      </a:r>
                      <a:endParaRPr sz="1100" b="1" u="none" strike="noStrike" cap="none">
                        <a:latin typeface="Calibri"/>
                        <a:ea typeface="Calibri"/>
                        <a:cs typeface="Calibri"/>
                        <a:sym typeface="Calibri"/>
                      </a:endParaRPr>
                    </a:p>
                  </a:txBody>
                  <a:tcPr marL="68575" marR="68575" marT="68575" marB="68575">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70725">
                <a:tc>
                  <a:txBody>
                    <a:bodyPr/>
                    <a:lstStyle/>
                    <a:p>
                      <a:pPr marL="0" marR="0" lvl="0" indent="0" algn="l" rtl="0">
                        <a:lnSpc>
                          <a:spcPct val="115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Teams work together on each step in the PBA process and document the additional actions that will need to be taken after the workshop  to complete each step</a:t>
                      </a:r>
                      <a:endParaRPr sz="1100" u="none" strike="noStrike" cap="none">
                        <a:latin typeface="Calibri"/>
                        <a:ea typeface="Calibri"/>
                        <a:cs typeface="Calibri"/>
                        <a:sym typeface="Calibri"/>
                      </a:endParaRPr>
                    </a:p>
                  </a:txBody>
                  <a:tcPr marL="68575" marR="68575" marT="68575" marB="68575">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A high-level roadmap for working together to accomplish the project</a:t>
                      </a:r>
                      <a:endParaRPr sz="1100" b="1" u="none" strike="noStrike" cap="none">
                        <a:latin typeface="Calibri"/>
                        <a:ea typeface="Calibri"/>
                        <a:cs typeface="Calibri"/>
                        <a:sym typeface="Calibri"/>
                      </a:endParaRPr>
                    </a:p>
                  </a:txBody>
                  <a:tcPr marL="68575" marR="68575" marT="68575" marB="68575">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06875">
                <a:tc>
                  <a:txBody>
                    <a:bodyPr/>
                    <a:lstStyle/>
                    <a:p>
                      <a:pPr marL="0" marR="0" lvl="0" indent="0" algn="l" rtl="0">
                        <a:lnSpc>
                          <a:spcPct val="115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Throughout the workshop, the team will gain consensus on their work products and path ahead</a:t>
                      </a:r>
                      <a:endParaRPr sz="1100" u="none" strike="noStrike" cap="none">
                        <a:latin typeface="Calibri"/>
                        <a:ea typeface="Calibri"/>
                        <a:cs typeface="Calibri"/>
                        <a:sym typeface="Calibri"/>
                      </a:endParaRPr>
                    </a:p>
                  </a:txBody>
                  <a:tcPr marL="68575" marR="68575" marT="68575" marB="68575">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 sz="1100" b="1" u="none" strike="noStrike" cap="none" dirty="0">
                          <a:latin typeface="Calibri"/>
                          <a:ea typeface="Calibri"/>
                          <a:cs typeface="Calibri"/>
                          <a:sym typeface="Calibri"/>
                        </a:rPr>
                        <a:t>Increased stakeholder buy-in the end product </a:t>
                      </a:r>
                      <a:endParaRPr sz="1100" b="1" u="none" strike="noStrike" cap="none" dirty="0">
                        <a:latin typeface="Calibri"/>
                        <a:ea typeface="Calibri"/>
                        <a:cs typeface="Calibri"/>
                        <a:sym typeface="Calibri"/>
                      </a:endParaRPr>
                    </a:p>
                  </a:txBody>
                  <a:tcPr marL="68575" marR="68575" marT="68575" marB="68575">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582"/>
        <p:cNvGrpSpPr/>
        <p:nvPr/>
      </p:nvGrpSpPr>
      <p:grpSpPr>
        <a:xfrm>
          <a:off x="0" y="0"/>
          <a:ext cx="0" cy="0"/>
          <a:chOff x="0" y="0"/>
          <a:chExt cx="0" cy="0"/>
        </a:xfrm>
      </p:grpSpPr>
      <p:cxnSp>
        <p:nvCxnSpPr>
          <p:cNvPr id="586" name="Google Shape;586;p80">
            <a:extLst>
              <a:ext uri="{C183D7F6-B498-43B3-948B-1728B52AA6E4}">
                <adec:decorative xmlns:adec="http://schemas.microsoft.com/office/drawing/2017/decorative" val="1"/>
              </a:ext>
            </a:extLst>
          </p:cNvPr>
          <p:cNvCxnSpPr/>
          <p:nvPr/>
        </p:nvCxnSpPr>
        <p:spPr>
          <a:xfrm>
            <a:off x="405750" y="480206"/>
            <a:ext cx="8332500" cy="0"/>
          </a:xfrm>
          <a:prstGeom prst="straightConnector1">
            <a:avLst/>
          </a:prstGeom>
          <a:noFill/>
          <a:ln w="38100" cap="flat" cmpd="sng">
            <a:solidFill>
              <a:srgbClr val="FFFFFF"/>
            </a:solidFill>
            <a:prstDash val="solid"/>
            <a:round/>
            <a:headEnd type="none" w="sm" len="sm"/>
            <a:tailEnd type="none" w="sm" len="sm"/>
          </a:ln>
        </p:spPr>
      </p:cxnSp>
      <p:sp>
        <p:nvSpPr>
          <p:cNvPr id="583" name="Google Shape;583;p80" descr="CSAW Logo"/>
          <p:cNvSpPr/>
          <p:nvPr/>
        </p:nvSpPr>
        <p:spPr>
          <a:xfrm>
            <a:off x="-100" y="1964288"/>
            <a:ext cx="9144000" cy="1411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pic>
        <p:nvPicPr>
          <p:cNvPr id="588" name="Google Shape;588;p80" descr="Logo for the Civilian Services Acquisition Workshop program" title="CSAW Logo">
            <a:hlinkClick r:id="rId3"/>
          </p:cNvPr>
          <p:cNvPicPr preferRelativeResize="0"/>
          <p:nvPr/>
        </p:nvPicPr>
        <p:blipFill rotWithShape="1">
          <a:blip r:embed="rId4">
            <a:alphaModFix/>
          </a:blip>
          <a:srcRect/>
          <a:stretch/>
        </p:blipFill>
        <p:spPr>
          <a:xfrm>
            <a:off x="1691901" y="1503281"/>
            <a:ext cx="5760187" cy="2444024"/>
          </a:xfrm>
          <a:prstGeom prst="rect">
            <a:avLst/>
          </a:prstGeom>
          <a:noFill/>
          <a:ln>
            <a:noFill/>
          </a:ln>
        </p:spPr>
      </p:pic>
      <p:sp>
        <p:nvSpPr>
          <p:cNvPr id="584" name="Google Shape;584;p8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75000"/>
              <a:buNone/>
            </a:pPr>
            <a:r>
              <a:rPr lang="en" sz="4800" b="1" dirty="0">
                <a:solidFill>
                  <a:srgbClr val="FFFFFF"/>
                </a:solidFill>
              </a:rPr>
              <a:t>Information on CSAWs</a:t>
            </a:r>
            <a:endParaRPr sz="4800" b="1" dirty="0">
              <a:solidFill>
                <a:srgbClr val="FFFFFF"/>
              </a:solidFill>
            </a:endParaRPr>
          </a:p>
          <a:p>
            <a:pPr marL="0" lvl="0" indent="0" algn="ctr" rtl="0">
              <a:lnSpc>
                <a:spcPct val="100000"/>
              </a:lnSpc>
              <a:spcBef>
                <a:spcPts val="0"/>
              </a:spcBef>
              <a:spcAft>
                <a:spcPts val="0"/>
              </a:spcAft>
              <a:buSzPct val="75000"/>
              <a:buNone/>
            </a:pPr>
            <a:endParaRPr sz="4800" b="1" dirty="0"/>
          </a:p>
          <a:p>
            <a:pPr marL="0" lvl="0" indent="0" algn="ctr" rtl="0">
              <a:lnSpc>
                <a:spcPct val="100000"/>
              </a:lnSpc>
              <a:spcBef>
                <a:spcPts val="0"/>
              </a:spcBef>
              <a:spcAft>
                <a:spcPts val="0"/>
              </a:spcAft>
              <a:buSzPct val="75000"/>
              <a:buNone/>
            </a:pPr>
            <a:endParaRPr sz="4800" b="1" dirty="0"/>
          </a:p>
          <a:p>
            <a:pPr marL="0" lvl="0" indent="0" algn="ctr" rtl="0">
              <a:lnSpc>
                <a:spcPct val="100000"/>
              </a:lnSpc>
              <a:spcBef>
                <a:spcPts val="0"/>
              </a:spcBef>
              <a:spcAft>
                <a:spcPts val="0"/>
              </a:spcAft>
              <a:buSzPct val="75000"/>
              <a:buNone/>
            </a:pPr>
            <a:endParaRPr sz="4800" b="1" dirty="0"/>
          </a:p>
          <a:p>
            <a:pPr marL="0" lvl="0" indent="0" algn="ctr" rtl="0">
              <a:lnSpc>
                <a:spcPct val="100000"/>
              </a:lnSpc>
              <a:spcBef>
                <a:spcPts val="0"/>
              </a:spcBef>
              <a:spcAft>
                <a:spcPts val="0"/>
              </a:spcAft>
              <a:buSzPct val="150000"/>
              <a:buNone/>
            </a:pPr>
            <a:endParaRPr sz="2400" dirty="0">
              <a:solidFill>
                <a:srgbClr val="FFFFFF"/>
              </a:solidFill>
            </a:endParaRPr>
          </a:p>
        </p:txBody>
      </p:sp>
      <p:cxnSp>
        <p:nvCxnSpPr>
          <p:cNvPr id="587" name="Google Shape;587;p80">
            <a:extLst>
              <a:ext uri="{C183D7F6-B498-43B3-948B-1728B52AA6E4}">
                <adec:decorative xmlns:adec="http://schemas.microsoft.com/office/drawing/2017/decorative" val="1"/>
              </a:ext>
            </a:extLst>
          </p:cNvPr>
          <p:cNvCxnSpPr/>
          <p:nvPr/>
        </p:nvCxnSpPr>
        <p:spPr>
          <a:xfrm>
            <a:off x="405750" y="4663219"/>
            <a:ext cx="8332500" cy="0"/>
          </a:xfrm>
          <a:prstGeom prst="straightConnector1">
            <a:avLst/>
          </a:prstGeom>
          <a:noFill/>
          <a:ln w="38100" cap="flat" cmpd="sng">
            <a:solidFill>
              <a:srgbClr val="FFFFFF"/>
            </a:solidFill>
            <a:prstDash val="solid"/>
            <a:round/>
            <a:headEnd type="none" w="sm" len="sm"/>
            <a:tailEnd type="none" w="sm" len="sm"/>
          </a:ln>
        </p:spPr>
      </p:cxnSp>
      <p:sp>
        <p:nvSpPr>
          <p:cNvPr id="585" name="Google Shape;585;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81">
            <a:extLst>
              <a:ext uri="{C183D7F6-B498-43B3-948B-1728B52AA6E4}">
                <adec:decorative xmlns:adec="http://schemas.microsoft.com/office/drawing/2017/decorative" val="1"/>
              </a:ext>
            </a:extLst>
          </p:cNvPr>
          <p:cNvSpPr/>
          <p:nvPr/>
        </p:nvSpPr>
        <p:spPr>
          <a:xfrm>
            <a:off x="0" y="0"/>
            <a:ext cx="9144000" cy="4283100"/>
          </a:xfrm>
          <a:prstGeom prst="rect">
            <a:avLst/>
          </a:prstGeom>
          <a:gradFill>
            <a:gsLst>
              <a:gs pos="0">
                <a:srgbClr val="0B5394"/>
              </a:gs>
              <a:gs pos="73000">
                <a:srgbClr val="0B5394"/>
              </a:gs>
              <a:gs pos="100000">
                <a:srgbClr val="FFFFFF"/>
              </a:gs>
            </a:gsLst>
            <a:lin ang="54007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01" name="Google Shape;601;p81"/>
          <p:cNvSpPr txBox="1"/>
          <p:nvPr/>
        </p:nvSpPr>
        <p:spPr>
          <a:xfrm>
            <a:off x="126075" y="285750"/>
            <a:ext cx="5587200" cy="489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 sz="3600" b="1" dirty="0">
                <a:solidFill>
                  <a:schemeClr val="lt1"/>
                </a:solidFill>
                <a:latin typeface="Helvetica Neue"/>
                <a:ea typeface="Helvetica Neue"/>
                <a:cs typeface="Helvetica Neue"/>
                <a:sym typeface="Helvetica Neue"/>
              </a:rPr>
              <a:t>Contact</a:t>
            </a:r>
            <a:endParaRPr sz="1800" b="1" dirty="0">
              <a:solidFill>
                <a:schemeClr val="dk1"/>
              </a:solidFill>
              <a:latin typeface="Calibri"/>
              <a:ea typeface="Calibri"/>
              <a:cs typeface="Calibri"/>
              <a:sym typeface="Calibri"/>
            </a:endParaRPr>
          </a:p>
        </p:txBody>
      </p:sp>
      <p:cxnSp>
        <p:nvCxnSpPr>
          <p:cNvPr id="600" name="Google Shape;600;p81">
            <a:extLst>
              <a:ext uri="{C183D7F6-B498-43B3-948B-1728B52AA6E4}">
                <adec:decorative xmlns:adec="http://schemas.microsoft.com/office/drawing/2017/decorative" val="1"/>
              </a:ext>
            </a:extLst>
          </p:cNvPr>
          <p:cNvCxnSpPr/>
          <p:nvPr/>
        </p:nvCxnSpPr>
        <p:spPr>
          <a:xfrm>
            <a:off x="-29100" y="902175"/>
            <a:ext cx="8767200" cy="0"/>
          </a:xfrm>
          <a:prstGeom prst="straightConnector1">
            <a:avLst/>
          </a:prstGeom>
          <a:noFill/>
          <a:ln w="38100" cap="flat" cmpd="sng">
            <a:solidFill>
              <a:srgbClr val="FFFFFF"/>
            </a:solidFill>
            <a:prstDash val="solid"/>
            <a:round/>
            <a:headEnd type="none" w="sm" len="sm"/>
            <a:tailEnd type="none" w="sm" len="sm"/>
          </a:ln>
        </p:spPr>
      </p:cxnSp>
      <p:sp>
        <p:nvSpPr>
          <p:cNvPr id="595" name="Google Shape;595;p81">
            <a:extLst>
              <a:ext uri="{C183D7F6-B498-43B3-948B-1728B52AA6E4}">
                <adec:decorative xmlns:adec="http://schemas.microsoft.com/office/drawing/2017/decorative" val="1"/>
              </a:ext>
            </a:extLst>
          </p:cNvPr>
          <p:cNvSpPr/>
          <p:nvPr/>
        </p:nvSpPr>
        <p:spPr>
          <a:xfrm>
            <a:off x="-222700" y="4283025"/>
            <a:ext cx="9475200" cy="876300"/>
          </a:xfrm>
          <a:prstGeom prst="rect">
            <a:avLst/>
          </a:prstGeom>
          <a:gradFill>
            <a:gsLst>
              <a:gs pos="0">
                <a:srgbClr val="FFE599"/>
              </a:gs>
              <a:gs pos="100000">
                <a:srgbClr val="FFFFFF"/>
              </a:gs>
            </a:gsLst>
            <a:lin ang="16200038"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99" name="Google Shape;599;p81" descr="Presenter Headshot&#10;&#10;Headshot of presenter, Jonathan Evans of GSA" title="Presenter Headshot"/>
          <p:cNvPicPr preferRelativeResize="0"/>
          <p:nvPr/>
        </p:nvPicPr>
        <p:blipFill rotWithShape="1">
          <a:blip r:embed="rId3">
            <a:alphaModFix/>
          </a:blip>
          <a:srcRect l="7409" r="7418"/>
          <a:stretch/>
        </p:blipFill>
        <p:spPr>
          <a:xfrm>
            <a:off x="1347121" y="1980675"/>
            <a:ext cx="1100400" cy="1236000"/>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
        <p:nvSpPr>
          <p:cNvPr id="597" name="Google Shape;597;p81"/>
          <p:cNvSpPr txBox="1"/>
          <p:nvPr/>
        </p:nvSpPr>
        <p:spPr>
          <a:xfrm>
            <a:off x="2668925" y="1867350"/>
            <a:ext cx="4121700" cy="1532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F46524"/>
              </a:buClr>
              <a:buSzPts val="2200"/>
              <a:buFont typeface="Arial"/>
              <a:buNone/>
            </a:pPr>
            <a:r>
              <a:rPr lang="en" sz="1800" b="1" dirty="0">
                <a:solidFill>
                  <a:schemeClr val="lt1"/>
                </a:solidFill>
                <a:latin typeface="Helvetica Neue"/>
                <a:ea typeface="Helvetica Neue"/>
                <a:cs typeface="Helvetica Neue"/>
                <a:sym typeface="Helvetica Neue"/>
              </a:rPr>
              <a:t>Jonathan Evans</a:t>
            </a:r>
            <a:endParaRPr sz="1800" b="1" dirty="0">
              <a:solidFill>
                <a:schemeClr val="lt1"/>
              </a:solidFill>
              <a:latin typeface="Helvetica Neue"/>
              <a:ea typeface="Helvetica Neue"/>
              <a:cs typeface="Helvetica Neue"/>
              <a:sym typeface="Helvetica Neue"/>
            </a:endParaRPr>
          </a:p>
          <a:p>
            <a:pPr marL="0" marR="0" lvl="0" indent="0" algn="l" rtl="0">
              <a:spcBef>
                <a:spcPts val="640"/>
              </a:spcBef>
              <a:spcAft>
                <a:spcPts val="0"/>
              </a:spcAft>
              <a:buClr>
                <a:srgbClr val="F46524"/>
              </a:buClr>
              <a:buSzPts val="1600"/>
              <a:buFont typeface="Arial"/>
              <a:buNone/>
            </a:pPr>
            <a:r>
              <a:rPr lang="en" sz="1100" b="1" i="1" dirty="0">
                <a:solidFill>
                  <a:srgbClr val="FBFAF8"/>
                </a:solidFill>
                <a:latin typeface="Helvetica Neue"/>
                <a:ea typeface="Helvetica Neue"/>
                <a:cs typeface="Helvetica Neue"/>
                <a:sym typeface="Helvetica Neue"/>
              </a:rPr>
              <a:t>CSAW Program Manager &amp; Senior Facilitator</a:t>
            </a:r>
            <a:endParaRPr sz="1100" b="1" i="1" dirty="0">
              <a:solidFill>
                <a:srgbClr val="FBFAF8"/>
              </a:solidFill>
              <a:latin typeface="Helvetica Neue"/>
              <a:ea typeface="Helvetica Neue"/>
              <a:cs typeface="Helvetica Neue"/>
              <a:sym typeface="Helvetica Neue"/>
            </a:endParaRPr>
          </a:p>
          <a:p>
            <a:pPr marL="0" marR="0" lvl="0" indent="0" algn="l" rtl="0">
              <a:spcBef>
                <a:spcPts val="640"/>
              </a:spcBef>
              <a:spcAft>
                <a:spcPts val="0"/>
              </a:spcAft>
              <a:buClr>
                <a:srgbClr val="F46524"/>
              </a:buClr>
              <a:buSzPts val="1600"/>
              <a:buFont typeface="Arial"/>
              <a:buNone/>
            </a:pPr>
            <a:r>
              <a:rPr lang="en" sz="1100" b="1" dirty="0">
                <a:solidFill>
                  <a:srgbClr val="FBFAF8"/>
                </a:solidFill>
                <a:latin typeface="Helvetica Neue"/>
                <a:ea typeface="Helvetica Neue"/>
                <a:cs typeface="Helvetica Neue"/>
                <a:sym typeface="Helvetica Neue"/>
              </a:rPr>
              <a:t>Office of Professional Services &amp; Human Capital Categories</a:t>
            </a:r>
            <a:endParaRPr sz="1100" b="1" dirty="0">
              <a:solidFill>
                <a:srgbClr val="FBFAF8"/>
              </a:solidFill>
              <a:latin typeface="Helvetica Neue"/>
              <a:ea typeface="Helvetica Neue"/>
              <a:cs typeface="Helvetica Neue"/>
              <a:sym typeface="Helvetica Neue"/>
            </a:endParaRPr>
          </a:p>
          <a:p>
            <a:pPr marL="0" marR="0" lvl="0" indent="0" algn="l" rtl="0">
              <a:spcBef>
                <a:spcPts val="640"/>
              </a:spcBef>
              <a:spcAft>
                <a:spcPts val="0"/>
              </a:spcAft>
              <a:buClr>
                <a:srgbClr val="F46524"/>
              </a:buClr>
              <a:buSzPts val="1600"/>
              <a:buFont typeface="Arial"/>
              <a:buNone/>
            </a:pPr>
            <a:r>
              <a:rPr lang="en" sz="1100" b="1" dirty="0">
                <a:solidFill>
                  <a:srgbClr val="FBFAF8"/>
                </a:solidFill>
                <a:latin typeface="Helvetica Neue"/>
                <a:ea typeface="Helvetica Neue"/>
                <a:cs typeface="Helvetica Neue"/>
                <a:sym typeface="Helvetica Neue"/>
              </a:rPr>
              <a:t>GSA Federal Acquisition Service</a:t>
            </a:r>
            <a:endParaRPr sz="1100" b="1" dirty="0">
              <a:solidFill>
                <a:srgbClr val="FBFAF8"/>
              </a:solidFill>
              <a:latin typeface="Helvetica Neue"/>
              <a:ea typeface="Helvetica Neue"/>
              <a:cs typeface="Helvetica Neue"/>
              <a:sym typeface="Helvetica Neue"/>
            </a:endParaRPr>
          </a:p>
        </p:txBody>
      </p:sp>
      <p:pic>
        <p:nvPicPr>
          <p:cNvPr id="602" name="Google Shape;602;p81" descr="GSA Starmark Logo"/>
          <p:cNvPicPr preferRelativeResize="0"/>
          <p:nvPr/>
        </p:nvPicPr>
        <p:blipFill>
          <a:blip r:embed="rId4">
            <a:alphaModFix/>
          </a:blip>
          <a:stretch>
            <a:fillRect/>
          </a:stretch>
        </p:blipFill>
        <p:spPr>
          <a:xfrm>
            <a:off x="7136351" y="1946013"/>
            <a:ext cx="1217524" cy="1099075"/>
          </a:xfrm>
          <a:prstGeom prst="rect">
            <a:avLst/>
          </a:prstGeom>
          <a:noFill/>
          <a:ln>
            <a:noFill/>
          </a:ln>
        </p:spPr>
      </p:pic>
      <p:sp>
        <p:nvSpPr>
          <p:cNvPr id="598" name="Google Shape;598;p81"/>
          <p:cNvSpPr txBox="1"/>
          <p:nvPr/>
        </p:nvSpPr>
        <p:spPr>
          <a:xfrm>
            <a:off x="200100" y="4492650"/>
            <a:ext cx="8743800" cy="3651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2000"/>
              <a:buFont typeface="Calibri"/>
              <a:buNone/>
            </a:pPr>
            <a:r>
              <a:rPr lang="en" sz="2000" b="1" dirty="0">
                <a:solidFill>
                  <a:schemeClr val="dk1"/>
                </a:solidFill>
                <a:latin typeface="Calibri"/>
                <a:ea typeface="Calibri"/>
                <a:cs typeface="Calibri"/>
                <a:sym typeface="Calibri"/>
              </a:rPr>
              <a:t>Send Questions or Feedback to:</a:t>
            </a:r>
            <a:r>
              <a:rPr lang="en" sz="2000" dirty="0">
                <a:solidFill>
                  <a:schemeClr val="dk1"/>
                </a:solidFill>
                <a:latin typeface="Calibri"/>
                <a:ea typeface="Calibri"/>
                <a:cs typeface="Calibri"/>
                <a:sym typeface="Calibri"/>
              </a:rPr>
              <a:t> </a:t>
            </a:r>
            <a:r>
              <a:rPr lang="en" sz="2000" b="1" u="sng" dirty="0">
                <a:solidFill>
                  <a:schemeClr val="hlink"/>
                </a:solidFill>
                <a:latin typeface="Calibri"/>
                <a:ea typeface="Calibri"/>
                <a:cs typeface="Calibri"/>
                <a:sym typeface="Calibri"/>
                <a:hlinkClick r:id="rId5"/>
              </a:rPr>
              <a:t>csaw</a:t>
            </a:r>
            <a:r>
              <a:rPr lang="en" sz="2000" b="1" u="sng" dirty="0">
                <a:solidFill>
                  <a:schemeClr val="hlink"/>
                </a:solidFill>
                <a:latin typeface="Calibri"/>
                <a:ea typeface="Calibri"/>
                <a:cs typeface="Calibri"/>
                <a:sym typeface="Calibri"/>
                <a:hlinkClick r:id="rId5"/>
              </a:rPr>
              <a:t>@gsa.gov</a:t>
            </a:r>
            <a:endParaRPr sz="2000" b="1" dirty="0">
              <a:solidFill>
                <a:srgbClr val="0B5394"/>
              </a:solidFill>
              <a:latin typeface="Calibri"/>
              <a:ea typeface="Calibri"/>
              <a:cs typeface="Calibri"/>
              <a:sym typeface="Calibri"/>
            </a:endParaRPr>
          </a:p>
        </p:txBody>
      </p:sp>
      <p:sp>
        <p:nvSpPr>
          <p:cNvPr id="596" name="Google Shape;596;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45</a:t>
            </a:fld>
            <a:endParaRPr/>
          </a:p>
        </p:txBody>
      </p:sp>
      <p:sp>
        <p:nvSpPr>
          <p:cNvPr id="2" name="Title 1">
            <a:extLst>
              <a:ext uri="{FF2B5EF4-FFF2-40B4-BE49-F238E27FC236}">
                <a16:creationId xmlns:a16="http://schemas.microsoft.com/office/drawing/2014/main" id="{4C98B2EB-7CD9-FA32-536F-2A79F3EC847E}"/>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US" dirty="0"/>
              <a:t>Contact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6"/>
        <p:cNvGrpSpPr/>
        <p:nvPr/>
      </p:nvGrpSpPr>
      <p:grpSpPr>
        <a:xfrm>
          <a:off x="0" y="0"/>
          <a:ext cx="0" cy="0"/>
          <a:chOff x="0" y="0"/>
          <a:chExt cx="0" cy="0"/>
        </a:xfrm>
      </p:grpSpPr>
      <p:sp>
        <p:nvSpPr>
          <p:cNvPr id="3" name="Title 2">
            <a:extLst>
              <a:ext uri="{FF2B5EF4-FFF2-40B4-BE49-F238E27FC236}">
                <a16:creationId xmlns:a16="http://schemas.microsoft.com/office/drawing/2014/main" id="{771AA33D-093E-C5A2-7B87-ADA8857F25A6}"/>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r>
              <a:rPr lang="en-US" dirty="0"/>
              <a:t>GSA Starmark Logo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83"/>
          <p:cNvSpPr txBox="1">
            <a:spLocks noGrp="1"/>
          </p:cNvSpPr>
          <p:nvPr>
            <p:ph type="title"/>
          </p:nvPr>
        </p:nvSpPr>
        <p:spPr>
          <a:xfrm>
            <a:off x="877798" y="1216152"/>
            <a:ext cx="7388400" cy="2889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solidFill>
                  <a:srgbClr val="38761D"/>
                </a:solidFill>
                <a:latin typeface="Helvetica Neue"/>
                <a:ea typeface="Helvetica Neue"/>
                <a:cs typeface="Helvetica Neue"/>
                <a:sym typeface="Helvetica Neue"/>
              </a:rPr>
              <a:t>Questions?</a:t>
            </a:r>
            <a:endParaRPr b="1">
              <a:solidFill>
                <a:srgbClr val="38761D"/>
              </a:solidFill>
              <a:latin typeface="Helvetica Neue"/>
              <a:ea typeface="Helvetica Neue"/>
              <a:cs typeface="Helvetica Neue"/>
              <a:sym typeface="Helvetica Neue"/>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8" name="Google Shape;618;p84"/>
          <p:cNvSpPr txBox="1">
            <a:spLocks noGrp="1"/>
          </p:cNvSpPr>
          <p:nvPr>
            <p:ph type="subTitle" idx="2"/>
          </p:nvPr>
        </p:nvSpPr>
        <p:spPr>
          <a:xfrm>
            <a:off x="872800" y="531855"/>
            <a:ext cx="2736000" cy="261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523"/>
              <a:buNone/>
            </a:pPr>
            <a:r>
              <a:rPr lang="en" sz="822">
                <a:solidFill>
                  <a:srgbClr val="38761D"/>
                </a:solidFill>
              </a:rPr>
              <a:t>Office of Integrated Marketing</a:t>
            </a:r>
            <a:endParaRPr sz="822">
              <a:solidFill>
                <a:srgbClr val="38761D"/>
              </a:solidFill>
            </a:endParaRPr>
          </a:p>
        </p:txBody>
      </p:sp>
      <p:sp>
        <p:nvSpPr>
          <p:cNvPr id="617" name="Google Shape;617;p84"/>
          <p:cNvSpPr txBox="1">
            <a:spLocks noGrp="1"/>
          </p:cNvSpPr>
          <p:nvPr>
            <p:ph type="ctrTitle"/>
          </p:nvPr>
        </p:nvSpPr>
        <p:spPr>
          <a:xfrm>
            <a:off x="254676" y="1726025"/>
            <a:ext cx="4164600" cy="92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900">
                <a:solidFill>
                  <a:srgbClr val="38761D"/>
                </a:solidFill>
                <a:highlight>
                  <a:srgbClr val="FFE599"/>
                </a:highlight>
                <a:latin typeface="Helvetica Neue"/>
                <a:ea typeface="Helvetica Neue"/>
                <a:cs typeface="Helvetica Neue"/>
                <a:sym typeface="Helvetica Neue"/>
              </a:rPr>
              <a:t>ThankYou!</a:t>
            </a:r>
            <a:endParaRPr sz="5900">
              <a:solidFill>
                <a:srgbClr val="38761D"/>
              </a:solidFill>
              <a:highlight>
                <a:srgbClr val="FFE599"/>
              </a:highlight>
              <a:latin typeface="Helvetica Neue"/>
              <a:ea typeface="Helvetica Neue"/>
              <a:cs typeface="Helvetica Neue"/>
              <a:sym typeface="Helvetica Neue"/>
            </a:endParaRPr>
          </a:p>
        </p:txBody>
      </p:sp>
      <p:pic>
        <p:nvPicPr>
          <p:cNvPr id="619" name="Google Shape;619;p84" descr="acquisition training for the real world logo" title="ATRW logo"/>
          <p:cNvPicPr preferRelativeResize="0"/>
          <p:nvPr/>
        </p:nvPicPr>
        <p:blipFill>
          <a:blip r:embed="rId3">
            <a:alphaModFix/>
          </a:blip>
          <a:stretch>
            <a:fillRect/>
          </a:stretch>
        </p:blipFill>
        <p:spPr>
          <a:xfrm>
            <a:off x="88675" y="4293625"/>
            <a:ext cx="1641225" cy="739000"/>
          </a:xfrm>
          <a:prstGeom prst="rect">
            <a:avLst/>
          </a:prstGeom>
          <a:noFill/>
          <a:ln>
            <a:noFill/>
          </a:ln>
        </p:spPr>
      </p:pic>
      <p:pic>
        <p:nvPicPr>
          <p:cNvPr id="620" name="Google Shape;620;p84" descr="Summer Camp Welcome Logo.  Sunrise above an outdoorsy camping theme - cartoon-style"/>
          <p:cNvPicPr preferRelativeResize="0"/>
          <p:nvPr/>
        </p:nvPicPr>
        <p:blipFill>
          <a:blip r:embed="rId4">
            <a:alphaModFix/>
          </a:blip>
          <a:stretch>
            <a:fillRect/>
          </a:stretch>
        </p:blipFill>
        <p:spPr>
          <a:xfrm>
            <a:off x="4479800" y="0"/>
            <a:ext cx="4664202" cy="51435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9"/>
        <p:cNvGrpSpPr/>
        <p:nvPr/>
      </p:nvGrpSpPr>
      <p:grpSpPr>
        <a:xfrm>
          <a:off x="0" y="0"/>
          <a:ext cx="0" cy="0"/>
          <a:chOff x="0" y="0"/>
          <a:chExt cx="0" cy="0"/>
        </a:xfrm>
      </p:grpSpPr>
      <p:sp>
        <p:nvSpPr>
          <p:cNvPr id="251" name="Google Shape;251;p41"/>
          <p:cNvSpPr txBox="1">
            <a:spLocks noGrp="1"/>
          </p:cNvSpPr>
          <p:nvPr>
            <p:ph type="title"/>
          </p:nvPr>
        </p:nvSpPr>
        <p:spPr>
          <a:xfrm>
            <a:off x="0" y="2095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77777"/>
              <a:buNone/>
            </a:pPr>
            <a:r>
              <a:rPr lang="en" sz="3600" b="1"/>
              <a:t>What is PBA?</a:t>
            </a:r>
            <a:endParaRPr sz="3600" b="1"/>
          </a:p>
        </p:txBody>
      </p:sp>
      <p:sp>
        <p:nvSpPr>
          <p:cNvPr id="250" name="Google Shape;250;p41" descr="Definition of Performance-based Acquisition:  an acquisition structured around the results to be achieved as opposed to the manner by which the work is to be performed. (FAR 2.101)"/>
          <p:cNvSpPr/>
          <p:nvPr/>
        </p:nvSpPr>
        <p:spPr>
          <a:xfrm>
            <a:off x="-616270" y="1123950"/>
            <a:ext cx="9431037" cy="35253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 name="Google Shape;253;p41"/>
          <p:cNvSpPr txBox="1"/>
          <p:nvPr/>
        </p:nvSpPr>
        <p:spPr>
          <a:xfrm>
            <a:off x="294167" y="1200150"/>
            <a:ext cx="8520600" cy="3449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3600" i="1">
                <a:solidFill>
                  <a:srgbClr val="FFFFFF"/>
                </a:solidFill>
                <a:latin typeface="Calibri"/>
                <a:ea typeface="Calibri"/>
                <a:cs typeface="Calibri"/>
                <a:sym typeface="Calibri"/>
              </a:rPr>
              <a:t>"Performance-based Acquisition" (PBA) means an acquisition structured around the results to be achieved as opposed to the manner by which the work is to be performed. - </a:t>
            </a:r>
            <a:r>
              <a:rPr lang="en" sz="3600" u="sng">
                <a:solidFill>
                  <a:srgbClr val="FFD96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FAR 2.101</a:t>
            </a:r>
            <a:endParaRPr sz="2800">
              <a:solidFill>
                <a:srgbClr val="FFFFFF"/>
              </a:solidFill>
              <a:latin typeface="Calibri"/>
              <a:ea typeface="Calibri"/>
              <a:cs typeface="Calibri"/>
              <a:sym typeface="Calibri"/>
            </a:endParaRPr>
          </a:p>
          <a:p>
            <a:pPr marL="0" marR="0" lvl="0" indent="0" algn="l"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252" name="Google Shape;252;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9" name="Google Shape;259;p42" descr="decorative image showing a number of words clumped together" title="image"/>
          <p:cNvPicPr preferRelativeResize="0"/>
          <p:nvPr/>
        </p:nvPicPr>
        <p:blipFill rotWithShape="1">
          <a:blip r:embed="rId3">
            <a:alphaModFix/>
          </a:blip>
          <a:srcRect/>
          <a:stretch/>
        </p:blipFill>
        <p:spPr>
          <a:xfrm>
            <a:off x="22" y="0"/>
            <a:ext cx="9144001" cy="3732247"/>
          </a:xfrm>
          <a:prstGeom prst="rect">
            <a:avLst/>
          </a:prstGeom>
          <a:noFill/>
          <a:ln>
            <a:noFill/>
          </a:ln>
        </p:spPr>
      </p:pic>
      <p:sp>
        <p:nvSpPr>
          <p:cNvPr id="258" name="Google Shape;258;p42" descr="PBA is the preferred method for acquiring services&#10;Agencies must use PBA methods to the maximum extent practicable.&#10;FAR 37.102(a)(1)"/>
          <p:cNvSpPr/>
          <p:nvPr/>
        </p:nvSpPr>
        <p:spPr>
          <a:xfrm>
            <a:off x="152400" y="3803463"/>
            <a:ext cx="8839200" cy="1473386"/>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60" name="Google Shape;260;p42"/>
          <p:cNvSpPr txBox="1"/>
          <p:nvPr/>
        </p:nvSpPr>
        <p:spPr>
          <a:xfrm>
            <a:off x="396050" y="3867150"/>
            <a:ext cx="8520600" cy="949500"/>
          </a:xfrm>
          <a:prstGeom prst="rect">
            <a:avLst/>
          </a:prstGeom>
          <a:noFill/>
          <a:ln>
            <a:noFill/>
          </a:ln>
        </p:spPr>
        <p:txBody>
          <a:bodyPr spcFirstLastPara="1" wrap="square" lIns="91425" tIns="45700" rIns="91425" bIns="45700" anchor="t" anchorCtr="0">
            <a:noAutofit/>
          </a:bodyPr>
          <a:lstStyle/>
          <a:p>
            <a:pPr marL="444399" marR="0" lvl="0" indent="-311150" algn="l" rtl="0">
              <a:lnSpc>
                <a:spcPct val="90000"/>
              </a:lnSpc>
              <a:spcBef>
                <a:spcPts val="0"/>
              </a:spcBef>
              <a:spcAft>
                <a:spcPts val="0"/>
              </a:spcAft>
              <a:buClr>
                <a:schemeClr val="lt1"/>
              </a:buClr>
              <a:buSzPts val="1500"/>
              <a:buFont typeface="Noto Sans Symbols"/>
              <a:buChar char="❑"/>
            </a:pPr>
            <a:r>
              <a:rPr lang="en" sz="1900" b="1" i="1">
                <a:solidFill>
                  <a:schemeClr val="lt1"/>
                </a:solidFill>
                <a:latin typeface="Calibri"/>
                <a:ea typeface="Calibri"/>
                <a:cs typeface="Calibri"/>
                <a:sym typeface="Calibri"/>
              </a:rPr>
              <a:t>Performance Based Acquisition </a:t>
            </a:r>
            <a:r>
              <a:rPr lang="en" sz="1900" i="1">
                <a:solidFill>
                  <a:schemeClr val="lt1"/>
                </a:solidFill>
                <a:latin typeface="Calibri"/>
                <a:ea typeface="Calibri"/>
                <a:cs typeface="Calibri"/>
                <a:sym typeface="Calibri"/>
              </a:rPr>
              <a:t>is the preferred method for acquiring services </a:t>
            </a:r>
            <a:endParaRPr sz="900">
              <a:solidFill>
                <a:schemeClr val="lt1"/>
              </a:solidFill>
              <a:latin typeface="Arial"/>
              <a:ea typeface="Arial"/>
              <a:cs typeface="Arial"/>
              <a:sym typeface="Arial"/>
            </a:endParaRPr>
          </a:p>
          <a:p>
            <a:pPr marL="444399" marR="0" lvl="0" indent="-311150" algn="l" rtl="0">
              <a:lnSpc>
                <a:spcPct val="90000"/>
              </a:lnSpc>
              <a:spcBef>
                <a:spcPts val="1000"/>
              </a:spcBef>
              <a:spcAft>
                <a:spcPts val="0"/>
              </a:spcAft>
              <a:buClr>
                <a:schemeClr val="lt1"/>
              </a:buClr>
              <a:buSzPts val="1500"/>
              <a:buFont typeface="Noto Sans Symbols"/>
              <a:buChar char="❑"/>
            </a:pPr>
            <a:r>
              <a:rPr lang="en" sz="1900" i="1">
                <a:solidFill>
                  <a:schemeClr val="lt1"/>
                </a:solidFill>
                <a:latin typeface="Calibri"/>
                <a:ea typeface="Calibri"/>
                <a:cs typeface="Calibri"/>
                <a:sym typeface="Calibri"/>
              </a:rPr>
              <a:t>Agencies </a:t>
            </a:r>
            <a:r>
              <a:rPr lang="en" sz="1900" b="1" i="1">
                <a:solidFill>
                  <a:schemeClr val="lt1"/>
                </a:solidFill>
                <a:latin typeface="Calibri"/>
                <a:ea typeface="Calibri"/>
                <a:cs typeface="Calibri"/>
                <a:sym typeface="Calibri"/>
              </a:rPr>
              <a:t>must</a:t>
            </a:r>
            <a:r>
              <a:rPr lang="en" sz="1900" b="1">
                <a:solidFill>
                  <a:schemeClr val="lt1"/>
                </a:solidFill>
                <a:latin typeface="Calibri"/>
                <a:ea typeface="Calibri"/>
                <a:cs typeface="Calibri"/>
                <a:sym typeface="Calibri"/>
              </a:rPr>
              <a:t> </a:t>
            </a:r>
            <a:r>
              <a:rPr lang="en" sz="1900" b="1" i="1">
                <a:solidFill>
                  <a:schemeClr val="lt1"/>
                </a:solidFill>
                <a:latin typeface="Calibri"/>
                <a:ea typeface="Calibri"/>
                <a:cs typeface="Calibri"/>
                <a:sym typeface="Calibri"/>
              </a:rPr>
              <a:t>use PBA methods </a:t>
            </a:r>
            <a:r>
              <a:rPr lang="en" sz="1900" i="1">
                <a:solidFill>
                  <a:schemeClr val="lt1"/>
                </a:solidFill>
                <a:latin typeface="Calibri"/>
                <a:ea typeface="Calibri"/>
                <a:cs typeface="Calibri"/>
                <a:sym typeface="Calibri"/>
              </a:rPr>
              <a:t>to the maximum extent practicable</a:t>
            </a:r>
            <a:endParaRPr sz="900">
              <a:solidFill>
                <a:schemeClr val="lt1"/>
              </a:solidFill>
              <a:latin typeface="Arial"/>
              <a:ea typeface="Arial"/>
              <a:cs typeface="Arial"/>
              <a:sym typeface="Arial"/>
            </a:endParaRPr>
          </a:p>
          <a:p>
            <a:pPr marL="0" marR="0" lvl="0" indent="0" algn="ctr" rtl="0">
              <a:spcBef>
                <a:spcPts val="1000"/>
              </a:spcBef>
              <a:spcAft>
                <a:spcPts val="0"/>
              </a:spcAft>
              <a:buClr>
                <a:srgbClr val="2E7A40"/>
              </a:buClr>
              <a:buSzPts val="2400"/>
              <a:buFont typeface="Arial"/>
              <a:buNone/>
            </a:pPr>
            <a:r>
              <a:rPr lang="en" sz="1900" i="1"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FAR 37.102(a)(1)</a:t>
            </a:r>
            <a:endParaRPr sz="1900" i="1">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AD370C8B-FA9D-F8BF-A869-4EBB4517999E}"/>
              </a:ext>
            </a:extLst>
          </p:cNvPr>
          <p:cNvSpPr>
            <a:spLocks noGrp="1"/>
          </p:cNvSpPr>
          <p:nvPr>
            <p:ph type="title"/>
          </p:nvPr>
        </p:nvSpPr>
        <p:spPr>
          <a:xfrm>
            <a:off x="311700" y="-572700"/>
            <a:ext cx="8520600" cy="572700"/>
          </a:xfrm>
        </p:spPr>
        <p:txBody>
          <a:bodyPr spcFirstLastPara="1" wrap="square" lIns="91425" tIns="45700" rIns="91425" bIns="0" anchor="b" anchorCtr="0">
            <a:normAutofit/>
          </a:bodyPr>
          <a:lstStyle/>
          <a:p>
            <a:r>
              <a:rPr lang="en-US" dirty="0"/>
              <a:t>Compliance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73" name="Google Shape;273;p43" descr="Circle with the number 1"/>
          <p:cNvPicPr preferRelativeResize="0"/>
          <p:nvPr/>
        </p:nvPicPr>
        <p:blipFill rotWithShape="1">
          <a:blip r:embed="rId3">
            <a:alphaModFix/>
          </a:blip>
          <a:srcRect/>
          <a:stretch/>
        </p:blipFill>
        <p:spPr>
          <a:xfrm>
            <a:off x="172300" y="207007"/>
            <a:ext cx="429525" cy="429525"/>
          </a:xfrm>
          <a:prstGeom prst="rect">
            <a:avLst/>
          </a:prstGeom>
          <a:noFill/>
          <a:ln>
            <a:noFill/>
          </a:ln>
          <a:effectLst>
            <a:outerShdw blurRad="57150" dist="28575" dir="2760001" algn="bl" rotWithShape="0">
              <a:srgbClr val="000000">
                <a:alpha val="66666"/>
              </a:srgbClr>
            </a:outerShdw>
          </a:effectLst>
        </p:spPr>
      </p:pic>
      <p:sp>
        <p:nvSpPr>
          <p:cNvPr id="268" name="Google Shape;268;p43" descr="Uses a Performance Work Statement (PWS) or Statement of Objectives (SOO)&#10;"/>
          <p:cNvSpPr/>
          <p:nvPr/>
        </p:nvSpPr>
        <p:spPr>
          <a:xfrm>
            <a:off x="24700" y="112875"/>
            <a:ext cx="4482900" cy="24417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69" name="Google Shape;269;p43" descr="Uses a Performance Work Statement (PWS) or Statement of Objectives (SOO)&#10;"/>
          <p:cNvSpPr txBox="1"/>
          <p:nvPr/>
        </p:nvSpPr>
        <p:spPr>
          <a:xfrm>
            <a:off x="894075" y="337894"/>
            <a:ext cx="3406200" cy="1827000"/>
          </a:xfrm>
          <a:prstGeom prst="rect">
            <a:avLst/>
          </a:prstGeom>
          <a:noFill/>
          <a:ln>
            <a:noFill/>
          </a:ln>
        </p:spPr>
        <p:txBody>
          <a:bodyPr spcFirstLastPara="1" wrap="square" lIns="91350" tIns="91350" rIns="91350" bIns="91350" anchor="ctr" anchorCtr="0">
            <a:noAutofit/>
          </a:bodyPr>
          <a:lstStyle/>
          <a:p>
            <a:pPr marL="0" marR="0" lvl="0" indent="0" algn="l" rtl="0">
              <a:lnSpc>
                <a:spcPct val="115000"/>
              </a:lnSpc>
              <a:spcBef>
                <a:spcPts val="0"/>
              </a:spcBef>
              <a:spcAft>
                <a:spcPts val="0"/>
              </a:spcAft>
              <a:buClr>
                <a:srgbClr val="FFFFFF"/>
              </a:buClr>
              <a:buSzPts val="2000"/>
              <a:buFont typeface="Calibri"/>
              <a:buNone/>
            </a:pPr>
            <a:r>
              <a:rPr lang="en" sz="2000" dirty="0">
                <a:solidFill>
                  <a:srgbClr val="FFFFFF"/>
                </a:solidFill>
                <a:latin typeface="Calibri"/>
                <a:ea typeface="Calibri"/>
                <a:cs typeface="Calibri"/>
                <a:sym typeface="Calibri"/>
              </a:rPr>
              <a:t>Uses a Performance Work Statement (PWS) or Statement of Objectives (SOO)</a:t>
            </a:r>
            <a:endParaRPr sz="2000" dirty="0">
              <a:solidFill>
                <a:srgbClr val="FFFFFF"/>
              </a:solidFill>
              <a:latin typeface="Calibri"/>
              <a:ea typeface="Calibri"/>
              <a:cs typeface="Calibri"/>
              <a:sym typeface="Calibri"/>
            </a:endParaRPr>
          </a:p>
        </p:txBody>
      </p:sp>
      <p:pic>
        <p:nvPicPr>
          <p:cNvPr id="274" name="Google Shape;274;p43" descr="Circle with the number 2"/>
          <p:cNvPicPr preferRelativeResize="0"/>
          <p:nvPr/>
        </p:nvPicPr>
        <p:blipFill rotWithShape="1">
          <a:blip r:embed="rId4">
            <a:alphaModFix/>
          </a:blip>
          <a:srcRect/>
          <a:stretch/>
        </p:blipFill>
        <p:spPr>
          <a:xfrm>
            <a:off x="8340875" y="207007"/>
            <a:ext cx="429525" cy="429525"/>
          </a:xfrm>
          <a:prstGeom prst="rect">
            <a:avLst/>
          </a:prstGeom>
          <a:noFill/>
          <a:ln>
            <a:noFill/>
          </a:ln>
          <a:effectLst>
            <a:outerShdw blurRad="57150" dist="28575" dir="2760001" algn="bl" rotWithShape="0">
              <a:srgbClr val="000000">
                <a:alpha val="66666"/>
              </a:srgbClr>
            </a:outerShdw>
          </a:effectLst>
        </p:spPr>
      </p:pic>
      <p:sp>
        <p:nvSpPr>
          <p:cNvPr id="267" name="Google Shape;267;p43" descr="Includes measurable performance standards for all performance requirements&#10;"/>
          <p:cNvSpPr/>
          <p:nvPr/>
        </p:nvSpPr>
        <p:spPr>
          <a:xfrm>
            <a:off x="4591600" y="112875"/>
            <a:ext cx="4482900" cy="24417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70" name="Google Shape;270;p43"/>
          <p:cNvSpPr txBox="1"/>
          <p:nvPr/>
        </p:nvSpPr>
        <p:spPr>
          <a:xfrm>
            <a:off x="4900775" y="337894"/>
            <a:ext cx="3406200" cy="1827000"/>
          </a:xfrm>
          <a:prstGeom prst="rect">
            <a:avLst/>
          </a:prstGeom>
          <a:noFill/>
          <a:ln>
            <a:noFill/>
          </a:ln>
        </p:spPr>
        <p:txBody>
          <a:bodyPr spcFirstLastPara="1" wrap="square" lIns="91350" tIns="91350" rIns="91350" bIns="91350" anchor="ctr" anchorCtr="0">
            <a:noAutofit/>
          </a:bodyPr>
          <a:lstStyle/>
          <a:p>
            <a:pPr marL="0" marR="0" lvl="0" indent="0" algn="l" rtl="0">
              <a:lnSpc>
                <a:spcPct val="115000"/>
              </a:lnSpc>
              <a:spcBef>
                <a:spcPts val="0"/>
              </a:spcBef>
              <a:spcAft>
                <a:spcPts val="0"/>
              </a:spcAft>
              <a:buClr>
                <a:srgbClr val="FFFFFF"/>
              </a:buClr>
              <a:buSzPts val="2000"/>
              <a:buFont typeface="Calibri"/>
              <a:buNone/>
            </a:pPr>
            <a:r>
              <a:rPr lang="en" sz="2000" dirty="0">
                <a:solidFill>
                  <a:srgbClr val="FFFFFF"/>
                </a:solidFill>
                <a:latin typeface="Calibri"/>
                <a:ea typeface="Calibri"/>
                <a:cs typeface="Calibri"/>
                <a:sym typeface="Calibri"/>
              </a:rPr>
              <a:t>Includes measurable performance standards for all performance requirements</a:t>
            </a:r>
            <a:endParaRPr sz="2000" dirty="0">
              <a:solidFill>
                <a:schemeClr val="dk1"/>
              </a:solidFill>
              <a:latin typeface="Calibri"/>
              <a:ea typeface="Calibri"/>
              <a:cs typeface="Calibri"/>
              <a:sym typeface="Calibri"/>
            </a:endParaRPr>
          </a:p>
        </p:txBody>
      </p:sp>
      <p:pic>
        <p:nvPicPr>
          <p:cNvPr id="275" name="Google Shape;275;p43" descr="Circle with the number 3"/>
          <p:cNvPicPr preferRelativeResize="0"/>
          <p:nvPr/>
        </p:nvPicPr>
        <p:blipFill rotWithShape="1">
          <a:blip r:embed="rId5">
            <a:alphaModFix/>
          </a:blip>
          <a:srcRect/>
          <a:stretch/>
        </p:blipFill>
        <p:spPr>
          <a:xfrm>
            <a:off x="172300" y="2708092"/>
            <a:ext cx="429525" cy="429525"/>
          </a:xfrm>
          <a:prstGeom prst="rect">
            <a:avLst/>
          </a:prstGeom>
          <a:noFill/>
          <a:ln>
            <a:noFill/>
          </a:ln>
          <a:effectLst>
            <a:outerShdw blurRad="57150" dist="28575" dir="2760001" algn="bl" rotWithShape="0">
              <a:srgbClr val="000000">
                <a:alpha val="66666"/>
              </a:srgbClr>
            </a:outerShdw>
          </a:effectLst>
        </p:spPr>
      </p:pic>
      <p:sp>
        <p:nvSpPr>
          <p:cNvPr id="265" name="Google Shape;265;p43" descr="3. Provides appropriate incentives to drive higher performance and/or promote innovation"/>
          <p:cNvSpPr/>
          <p:nvPr/>
        </p:nvSpPr>
        <p:spPr>
          <a:xfrm>
            <a:off x="24700" y="2622169"/>
            <a:ext cx="4482900" cy="24417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71" name="Google Shape;271;p43"/>
          <p:cNvSpPr txBox="1"/>
          <p:nvPr/>
        </p:nvSpPr>
        <p:spPr>
          <a:xfrm>
            <a:off x="764625" y="3055445"/>
            <a:ext cx="3535800" cy="1630800"/>
          </a:xfrm>
          <a:prstGeom prst="rect">
            <a:avLst/>
          </a:prstGeom>
          <a:noFill/>
          <a:ln>
            <a:noFill/>
          </a:ln>
        </p:spPr>
        <p:txBody>
          <a:bodyPr spcFirstLastPara="1" wrap="square" lIns="91350" tIns="91350" rIns="91350" bIns="91350" anchor="ctr" anchorCtr="0">
            <a:noAutofit/>
          </a:bodyPr>
          <a:lstStyle/>
          <a:p>
            <a:pPr marL="0" marR="0" lvl="0" indent="0" algn="l" rtl="0">
              <a:lnSpc>
                <a:spcPct val="115000"/>
              </a:lnSpc>
              <a:spcBef>
                <a:spcPts val="0"/>
              </a:spcBef>
              <a:spcAft>
                <a:spcPts val="0"/>
              </a:spcAft>
              <a:buClr>
                <a:srgbClr val="FFFFFF"/>
              </a:buClr>
              <a:buSzPts val="2000"/>
              <a:buFont typeface="Calibri"/>
              <a:buNone/>
            </a:pPr>
            <a:r>
              <a:rPr lang="en" sz="2000">
                <a:solidFill>
                  <a:srgbClr val="FFFFFF"/>
                </a:solidFill>
                <a:latin typeface="Calibri"/>
                <a:ea typeface="Calibri"/>
                <a:cs typeface="Calibri"/>
                <a:sym typeface="Calibri"/>
              </a:rPr>
              <a:t>Provides appropriate incentives to drive higher performance and/or promote innovation</a:t>
            </a:r>
            <a:endParaRPr sz="2000">
              <a:solidFill>
                <a:schemeClr val="dk1"/>
              </a:solidFill>
              <a:latin typeface="Calibri"/>
              <a:ea typeface="Calibri"/>
              <a:cs typeface="Calibri"/>
              <a:sym typeface="Calibri"/>
            </a:endParaRPr>
          </a:p>
        </p:txBody>
      </p:sp>
      <p:pic>
        <p:nvPicPr>
          <p:cNvPr id="276" name="Google Shape;276;p43" descr="Circle with the number 4"/>
          <p:cNvPicPr preferRelativeResize="0"/>
          <p:nvPr/>
        </p:nvPicPr>
        <p:blipFill rotWithShape="1">
          <a:blip r:embed="rId6">
            <a:alphaModFix/>
          </a:blip>
          <a:srcRect/>
          <a:stretch/>
        </p:blipFill>
        <p:spPr>
          <a:xfrm>
            <a:off x="8340875" y="2708092"/>
            <a:ext cx="429525" cy="429525"/>
          </a:xfrm>
          <a:prstGeom prst="rect">
            <a:avLst/>
          </a:prstGeom>
          <a:noFill/>
          <a:ln>
            <a:noFill/>
          </a:ln>
          <a:effectLst>
            <a:outerShdw blurRad="57150" dist="28575" dir="2760001" algn="bl" rotWithShape="0">
              <a:srgbClr val="000000">
                <a:alpha val="66666"/>
              </a:srgbClr>
            </a:outerShdw>
          </a:effectLst>
        </p:spPr>
      </p:pic>
      <p:sp>
        <p:nvSpPr>
          <p:cNvPr id="266" name="Google Shape;266;p43" descr="Utilizes a Quality Assurance Surveillance Plan (QASP) to define how the contract will be monitored (see FAR 46.4)&#10;"/>
          <p:cNvSpPr/>
          <p:nvPr/>
        </p:nvSpPr>
        <p:spPr>
          <a:xfrm>
            <a:off x="4591600" y="2622169"/>
            <a:ext cx="4482900" cy="24417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72" name="Google Shape;272;p43"/>
          <p:cNvSpPr txBox="1"/>
          <p:nvPr/>
        </p:nvSpPr>
        <p:spPr>
          <a:xfrm>
            <a:off x="4900775" y="3055445"/>
            <a:ext cx="3440100" cy="1630800"/>
          </a:xfrm>
          <a:prstGeom prst="rect">
            <a:avLst/>
          </a:prstGeom>
          <a:noFill/>
          <a:ln>
            <a:noFill/>
          </a:ln>
        </p:spPr>
        <p:txBody>
          <a:bodyPr spcFirstLastPara="1" wrap="square" lIns="91350" tIns="91350" rIns="91350" bIns="91350" anchor="ctr" anchorCtr="0">
            <a:noAutofit/>
          </a:bodyPr>
          <a:lstStyle/>
          <a:p>
            <a:pPr marL="0" marR="0" lvl="0" indent="0" algn="l" rtl="0">
              <a:lnSpc>
                <a:spcPct val="115000"/>
              </a:lnSpc>
              <a:spcBef>
                <a:spcPts val="0"/>
              </a:spcBef>
              <a:spcAft>
                <a:spcPts val="0"/>
              </a:spcAft>
              <a:buClr>
                <a:srgbClr val="FFFFFF"/>
              </a:buClr>
              <a:buSzPts val="2000"/>
              <a:buFont typeface="Calibri"/>
              <a:buNone/>
            </a:pPr>
            <a:r>
              <a:rPr lang="en" sz="2000" dirty="0">
                <a:solidFill>
                  <a:srgbClr val="FFFFFF"/>
                </a:solidFill>
                <a:latin typeface="Calibri"/>
                <a:ea typeface="Calibri"/>
                <a:cs typeface="Calibri"/>
                <a:sym typeface="Calibri"/>
              </a:rPr>
              <a:t>Utilizes a Quality Assurance Surveillance Plan (QASP) to define how the contract will be monitored (see </a:t>
            </a:r>
            <a:r>
              <a:rPr lang="en" sz="2000" u="sng" dirty="0">
                <a:solidFill>
                  <a:schemeClr val="lt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FAR 46.4</a:t>
            </a:r>
            <a:r>
              <a:rPr lang="en" sz="2000" dirty="0">
                <a:solidFill>
                  <a:srgbClr val="FFFFFF"/>
                </a:solidFill>
                <a:latin typeface="Calibri"/>
                <a:ea typeface="Calibri"/>
                <a:cs typeface="Calibri"/>
                <a:sym typeface="Calibri"/>
              </a:rPr>
              <a:t>)</a:t>
            </a:r>
            <a:endParaRPr sz="2000" dirty="0">
              <a:solidFill>
                <a:schemeClr val="dk1"/>
              </a:solidFill>
              <a:latin typeface="Calibri"/>
              <a:ea typeface="Calibri"/>
              <a:cs typeface="Calibri"/>
              <a:sym typeface="Calibri"/>
            </a:endParaRPr>
          </a:p>
        </p:txBody>
      </p:sp>
      <p:sp>
        <p:nvSpPr>
          <p:cNvPr id="277" name="Google Shape;277;p43"/>
          <p:cNvSpPr>
            <a:spLocks noGrp="1"/>
          </p:cNvSpPr>
          <p:nvPr>
            <p:ph type="title" idx="4294967295"/>
          </p:nvPr>
        </p:nvSpPr>
        <p:spPr>
          <a:xfrm>
            <a:off x="2675550" y="2245875"/>
            <a:ext cx="3792900" cy="588000"/>
          </a:xfrm>
          <a:prstGeom prst="roundRect">
            <a:avLst>
              <a:gd name="adj" fmla="val 16667"/>
            </a:avLst>
          </a:prstGeom>
          <a:solidFill>
            <a:srgbClr val="FFFFFF"/>
          </a:solidFill>
          <a:ln w="9525" cap="flat" cmpd="sng">
            <a:solidFill>
              <a:schemeClr val="dk2"/>
            </a:solidFill>
            <a:prstDash val="solid"/>
            <a:round/>
            <a:headEnd type="none" w="sm" len="sm"/>
            <a:tailEnd type="none" w="sm" len="sm"/>
          </a:ln>
          <a:effectLst/>
        </p:spPr>
        <p:txBody>
          <a:bodyPr rot="0" spcFirstLastPara="1" vertOverflow="overflow" horzOverflow="overflow" vert="horz" wrap="square" lIns="91350" tIns="91350" rIns="91350" bIns="9135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1"/>
              </a:buClr>
              <a:buSzPts val="2400"/>
              <a:buFont typeface="Calibri"/>
              <a:buNone/>
              <a:tabLst/>
              <a:defRPr/>
            </a:pPr>
            <a:r>
              <a:rPr kumimoji="0" lang="en-US" sz="2400" b="1" i="0" u="none" strike="noStrike" kern="0" cap="none" spc="0" normalizeH="0" baseline="0" noProof="0" dirty="0">
                <a:ln>
                  <a:noFill/>
                </a:ln>
                <a:solidFill>
                  <a:schemeClr val="dk1"/>
                </a:solidFill>
                <a:effectLst/>
                <a:uLnTx/>
                <a:uFillTx/>
                <a:latin typeface="Calibri"/>
                <a:ea typeface="Calibri"/>
                <a:cs typeface="Calibri"/>
                <a:sym typeface="Calibri"/>
              </a:rPr>
              <a:t>4 KEY ELEMENTS OF PBA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282"/>
        <p:cNvGrpSpPr/>
        <p:nvPr/>
      </p:nvGrpSpPr>
      <p:grpSpPr>
        <a:xfrm>
          <a:off x="0" y="0"/>
          <a:ext cx="0" cy="0"/>
          <a:chOff x="0" y="0"/>
          <a:chExt cx="0" cy="0"/>
        </a:xfrm>
      </p:grpSpPr>
      <p:sp>
        <p:nvSpPr>
          <p:cNvPr id="307" name="Google Shape;307;p44"/>
          <p:cNvSpPr>
            <a:spLocks noGrp="1"/>
          </p:cNvSpPr>
          <p:nvPr>
            <p:ph type="title" idx="4294967295"/>
          </p:nvPr>
        </p:nvSpPr>
        <p:spPr>
          <a:xfrm>
            <a:off x="86144" y="55725"/>
            <a:ext cx="8929500" cy="333600"/>
          </a:xfrm>
          <a:prstGeom prst="rect">
            <a:avLst/>
          </a:prstGeom>
          <a:gradFill>
            <a:gsLst>
              <a:gs pos="0">
                <a:srgbClr val="696969"/>
              </a:gs>
              <a:gs pos="100000">
                <a:srgbClr val="1D1D1D"/>
              </a:gs>
            </a:gsLst>
            <a:lin ang="5400012" scaled="0"/>
          </a:gradFill>
          <a:ln w="9525" cap="flat" cmpd="sng">
            <a:solidFill>
              <a:srgbClr val="000000"/>
            </a:solidFill>
            <a:prstDash val="solid"/>
            <a:round/>
            <a:headEnd type="none" w="sm" len="sm"/>
            <a:tailEnd type="none" w="sm" len="sm"/>
          </a:ln>
          <a:effectLst/>
        </p:spPr>
        <p:txBody>
          <a:bodyPr rot="0" spcFirstLastPara="1" vertOverflow="overflow" horzOverflow="overflow" vert="horz" wrap="square" lIns="68575" tIns="68575" rIns="68575" bIns="685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r>
              <a:rPr kumimoji="0" lang="en-US" sz="1400" b="1" i="0" u="none" strike="noStrike" kern="0" cap="none" spc="0" normalizeH="0" baseline="0" noProof="0" dirty="0">
                <a:ln>
                  <a:noFill/>
                </a:ln>
                <a:solidFill>
                  <a:srgbClr val="FFFFFF"/>
                </a:solidFill>
                <a:effectLst/>
                <a:uLnTx/>
                <a:uFillTx/>
                <a:latin typeface="Calibri"/>
                <a:ea typeface="Calibri"/>
                <a:cs typeface="Calibri"/>
                <a:sym typeface="Calibri"/>
              </a:rPr>
              <a:t>STEPS TO PERFORMANCE BASED ACQUISITION</a:t>
            </a:r>
          </a:p>
        </p:txBody>
      </p:sp>
      <p:cxnSp>
        <p:nvCxnSpPr>
          <p:cNvPr id="308" name="Google Shape;308;p44">
            <a:extLst>
              <a:ext uri="{C183D7F6-B498-43B3-948B-1728B52AA6E4}">
                <adec:decorative xmlns:adec="http://schemas.microsoft.com/office/drawing/2017/decorative" val="1"/>
              </a:ext>
            </a:extLst>
          </p:cNvPr>
          <p:cNvCxnSpPr/>
          <p:nvPr/>
        </p:nvCxnSpPr>
        <p:spPr>
          <a:xfrm>
            <a:off x="81450" y="377764"/>
            <a:ext cx="8938800" cy="0"/>
          </a:xfrm>
          <a:prstGeom prst="straightConnector1">
            <a:avLst/>
          </a:prstGeom>
          <a:noFill/>
          <a:ln w="28575" cap="flat" cmpd="sng">
            <a:solidFill>
              <a:srgbClr val="FFD966"/>
            </a:solidFill>
            <a:prstDash val="solid"/>
            <a:round/>
            <a:headEnd type="none" w="sm" len="sm"/>
            <a:tailEnd type="none" w="sm" len="sm"/>
          </a:ln>
        </p:spPr>
      </p:cxnSp>
      <p:sp>
        <p:nvSpPr>
          <p:cNvPr id="294" name="Google Shape;294;p44">
            <a:extLst>
              <a:ext uri="{C183D7F6-B498-43B3-948B-1728B52AA6E4}">
                <adec:decorative xmlns:adec="http://schemas.microsoft.com/office/drawing/2017/decorative" val="1"/>
              </a:ext>
            </a:extLst>
          </p:cNvPr>
          <p:cNvSpPr/>
          <p:nvPr/>
        </p:nvSpPr>
        <p:spPr>
          <a:xfrm>
            <a:off x="86144" y="438167"/>
            <a:ext cx="1062900" cy="1825800"/>
          </a:xfrm>
          <a:prstGeom prst="rect">
            <a:avLst/>
          </a:prstGeom>
          <a:gradFill>
            <a:gsLst>
              <a:gs pos="0">
                <a:srgbClr val="1077D2"/>
              </a:gs>
              <a:gs pos="100000">
                <a:srgbClr val="093153"/>
              </a:gs>
            </a:gsLst>
            <a:lin ang="5400012" scaled="0"/>
          </a:gra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pic>
        <p:nvPicPr>
          <p:cNvPr id="295" name="Google Shape;295;p44" descr="Image of outline of people"/>
          <p:cNvPicPr preferRelativeResize="0"/>
          <p:nvPr/>
        </p:nvPicPr>
        <p:blipFill rotWithShape="1">
          <a:blip r:embed="rId3">
            <a:alphaModFix/>
          </a:blip>
          <a:srcRect/>
          <a:stretch/>
        </p:blipFill>
        <p:spPr>
          <a:xfrm>
            <a:off x="265910" y="554306"/>
            <a:ext cx="703278" cy="703282"/>
          </a:xfrm>
          <a:prstGeom prst="rect">
            <a:avLst/>
          </a:prstGeom>
          <a:noFill/>
          <a:ln>
            <a:noFill/>
          </a:ln>
          <a:effectLst>
            <a:outerShdw blurRad="57150" dist="47625" dir="2760000" algn="bl" rotWithShape="0">
              <a:srgbClr val="434343">
                <a:alpha val="83920"/>
              </a:srgbClr>
            </a:outerShdw>
          </a:effectLst>
        </p:spPr>
      </p:pic>
      <p:sp>
        <p:nvSpPr>
          <p:cNvPr id="303" name="Google Shape;303;p44"/>
          <p:cNvSpPr txBox="1"/>
          <p:nvPr/>
        </p:nvSpPr>
        <p:spPr>
          <a:xfrm>
            <a:off x="86144" y="1337356"/>
            <a:ext cx="1062900" cy="926700"/>
          </a:xfrm>
          <a:prstGeom prst="rect">
            <a:avLst/>
          </a:prstGeom>
          <a:noFill/>
          <a:ln>
            <a:noFill/>
          </a:ln>
        </p:spPr>
        <p:txBody>
          <a:bodyPr spcFirstLastPara="1" wrap="square" lIns="68575" tIns="68575" rIns="68575" bIns="68575" anchor="t" anchorCtr="0">
            <a:noAutofit/>
          </a:bodyPr>
          <a:lstStyle/>
          <a:p>
            <a:pPr marL="0" marR="0" lvl="0" indent="0" algn="ctr" rtl="0">
              <a:lnSpc>
                <a:spcPct val="115000"/>
              </a:lnSpc>
              <a:spcBef>
                <a:spcPts val="0"/>
              </a:spcBef>
              <a:spcAft>
                <a:spcPts val="0"/>
              </a:spcAft>
              <a:buClr>
                <a:srgbClr val="FFFFFF"/>
              </a:buClr>
              <a:buSzPts val="1000"/>
              <a:buFont typeface="Calibri"/>
              <a:buNone/>
            </a:pPr>
            <a:r>
              <a:rPr lang="en" sz="1000" b="1" dirty="0">
                <a:solidFill>
                  <a:srgbClr val="FFFFFF"/>
                </a:solidFill>
                <a:latin typeface="Calibri"/>
                <a:ea typeface="Calibri"/>
                <a:cs typeface="Calibri"/>
                <a:sym typeface="Calibri"/>
              </a:rPr>
              <a:t>STEP 1</a:t>
            </a:r>
            <a:endParaRPr sz="1000" b="1" dirty="0">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900"/>
              <a:buFont typeface="Calibri"/>
              <a:buNone/>
            </a:pPr>
            <a:r>
              <a:rPr lang="en" sz="900" dirty="0">
                <a:solidFill>
                  <a:srgbClr val="FFFFFF"/>
                </a:solidFill>
                <a:latin typeface="Calibri"/>
                <a:ea typeface="Calibri"/>
                <a:cs typeface="Calibri"/>
                <a:sym typeface="Calibri"/>
              </a:rPr>
              <a:t>Form the Team</a:t>
            </a:r>
            <a:endParaRPr sz="900" dirty="0">
              <a:solidFill>
                <a:srgbClr val="FFFFFF"/>
              </a:solidFill>
              <a:latin typeface="Calibri"/>
              <a:ea typeface="Calibri"/>
              <a:cs typeface="Calibri"/>
              <a:sym typeface="Calibri"/>
            </a:endParaRPr>
          </a:p>
          <a:p>
            <a:pPr marL="0" marR="0" lvl="0" indent="0" algn="ctr" rtl="0">
              <a:spcBef>
                <a:spcPts val="0"/>
              </a:spcBef>
              <a:spcAft>
                <a:spcPts val="0"/>
              </a:spcAft>
              <a:buClr>
                <a:schemeClr val="dk1"/>
              </a:buClr>
              <a:buSzPts val="1000"/>
              <a:buFont typeface="Calibri"/>
              <a:buNone/>
            </a:pPr>
            <a:endParaRPr sz="1000" dirty="0">
              <a:solidFill>
                <a:srgbClr val="FFFFFF"/>
              </a:solidFill>
              <a:latin typeface="Calibri"/>
              <a:ea typeface="Calibri"/>
              <a:cs typeface="Calibri"/>
              <a:sym typeface="Calibri"/>
            </a:endParaRPr>
          </a:p>
        </p:txBody>
      </p:sp>
      <p:sp>
        <p:nvSpPr>
          <p:cNvPr id="293" name="Google Shape;293;p44">
            <a:extLst>
              <a:ext uri="{C183D7F6-B498-43B3-948B-1728B52AA6E4}">
                <adec:decorative xmlns:adec="http://schemas.microsoft.com/office/drawing/2017/decorative" val="1"/>
              </a:ext>
            </a:extLst>
          </p:cNvPr>
          <p:cNvSpPr/>
          <p:nvPr/>
        </p:nvSpPr>
        <p:spPr>
          <a:xfrm>
            <a:off x="1220675" y="438167"/>
            <a:ext cx="1062900" cy="1825800"/>
          </a:xfrm>
          <a:prstGeom prst="rect">
            <a:avLst/>
          </a:prstGeom>
          <a:gradFill>
            <a:gsLst>
              <a:gs pos="0">
                <a:srgbClr val="1077D2"/>
              </a:gs>
              <a:gs pos="100000">
                <a:srgbClr val="093153"/>
              </a:gs>
            </a:gsLst>
            <a:lin ang="5400012" scaled="0"/>
          </a:gra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pic>
        <p:nvPicPr>
          <p:cNvPr id="296" name="Google Shape;296;p44" descr="Image of magnifying glass"/>
          <p:cNvPicPr preferRelativeResize="0"/>
          <p:nvPr/>
        </p:nvPicPr>
        <p:blipFill rotWithShape="1">
          <a:blip r:embed="rId4">
            <a:alphaModFix/>
          </a:blip>
          <a:srcRect/>
          <a:stretch/>
        </p:blipFill>
        <p:spPr>
          <a:xfrm>
            <a:off x="1400461" y="554300"/>
            <a:ext cx="703278" cy="703282"/>
          </a:xfrm>
          <a:prstGeom prst="rect">
            <a:avLst/>
          </a:prstGeom>
          <a:noFill/>
          <a:ln>
            <a:noFill/>
          </a:ln>
          <a:effectLst>
            <a:outerShdw blurRad="57150" dist="47625" dir="2760000" algn="bl" rotWithShape="0">
              <a:srgbClr val="434343">
                <a:alpha val="83920"/>
              </a:srgbClr>
            </a:outerShdw>
          </a:effectLst>
        </p:spPr>
      </p:pic>
      <p:sp>
        <p:nvSpPr>
          <p:cNvPr id="304" name="Google Shape;304;p44"/>
          <p:cNvSpPr txBox="1"/>
          <p:nvPr/>
        </p:nvSpPr>
        <p:spPr>
          <a:xfrm>
            <a:off x="1220693" y="1337356"/>
            <a:ext cx="1062900" cy="926700"/>
          </a:xfrm>
          <a:prstGeom prst="rect">
            <a:avLst/>
          </a:prstGeom>
          <a:noFill/>
          <a:ln>
            <a:noFill/>
          </a:ln>
        </p:spPr>
        <p:txBody>
          <a:bodyPr spcFirstLastPara="1" wrap="square" lIns="68575" tIns="68575" rIns="68575" bIns="68575" anchor="t" anchorCtr="0">
            <a:noAutofit/>
          </a:bodyPr>
          <a:lstStyle/>
          <a:p>
            <a:pPr marL="0" marR="0" lvl="0" indent="0" algn="ctr" rtl="0">
              <a:lnSpc>
                <a:spcPct val="115000"/>
              </a:lnSpc>
              <a:spcBef>
                <a:spcPts val="0"/>
              </a:spcBef>
              <a:spcAft>
                <a:spcPts val="0"/>
              </a:spcAft>
              <a:buClr>
                <a:srgbClr val="FFFFFF"/>
              </a:buClr>
              <a:buSzPts val="1000"/>
              <a:buFont typeface="Calibri"/>
              <a:buNone/>
            </a:pPr>
            <a:r>
              <a:rPr lang="en" sz="1000" b="1" dirty="0">
                <a:solidFill>
                  <a:srgbClr val="FFFFFF"/>
                </a:solidFill>
                <a:latin typeface="Calibri"/>
                <a:ea typeface="Calibri"/>
                <a:cs typeface="Calibri"/>
                <a:sym typeface="Calibri"/>
              </a:rPr>
              <a:t>STEP 2</a:t>
            </a:r>
            <a:endParaRPr sz="1000" b="1" dirty="0">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900"/>
              <a:buFont typeface="Calibri"/>
              <a:buNone/>
            </a:pPr>
            <a:r>
              <a:rPr lang="en" sz="900" dirty="0">
                <a:solidFill>
                  <a:srgbClr val="FFFFFF"/>
                </a:solidFill>
                <a:latin typeface="Calibri"/>
                <a:ea typeface="Calibri"/>
                <a:cs typeface="Calibri"/>
                <a:sym typeface="Calibri"/>
              </a:rPr>
              <a:t>Identify Objectives</a:t>
            </a:r>
            <a:endParaRPr sz="900" dirty="0">
              <a:solidFill>
                <a:srgbClr val="FFFFFF"/>
              </a:solidFill>
              <a:latin typeface="Calibri"/>
              <a:ea typeface="Calibri"/>
              <a:cs typeface="Calibri"/>
              <a:sym typeface="Calibri"/>
            </a:endParaRPr>
          </a:p>
          <a:p>
            <a:pPr marL="0" marR="0" lvl="0" indent="0" algn="ctr" rtl="0">
              <a:spcBef>
                <a:spcPts val="0"/>
              </a:spcBef>
              <a:spcAft>
                <a:spcPts val="0"/>
              </a:spcAft>
              <a:buClr>
                <a:schemeClr val="dk1"/>
              </a:buClr>
              <a:buSzPts val="1000"/>
              <a:buFont typeface="Calibri"/>
              <a:buNone/>
            </a:pPr>
            <a:endParaRPr sz="1000" dirty="0">
              <a:solidFill>
                <a:srgbClr val="FFFFFF"/>
              </a:solidFill>
              <a:latin typeface="Calibri"/>
              <a:ea typeface="Calibri"/>
              <a:cs typeface="Calibri"/>
              <a:sym typeface="Calibri"/>
            </a:endParaRPr>
          </a:p>
        </p:txBody>
      </p:sp>
      <p:sp>
        <p:nvSpPr>
          <p:cNvPr id="292" name="Google Shape;292;p44">
            <a:extLst>
              <a:ext uri="{C183D7F6-B498-43B3-948B-1728B52AA6E4}">
                <adec:decorative xmlns:adec="http://schemas.microsoft.com/office/drawing/2017/decorative" val="1"/>
              </a:ext>
            </a:extLst>
          </p:cNvPr>
          <p:cNvSpPr/>
          <p:nvPr/>
        </p:nvSpPr>
        <p:spPr>
          <a:xfrm>
            <a:off x="2355266" y="438167"/>
            <a:ext cx="1062900" cy="1825800"/>
          </a:xfrm>
          <a:prstGeom prst="rect">
            <a:avLst/>
          </a:prstGeom>
          <a:gradFill>
            <a:gsLst>
              <a:gs pos="0">
                <a:srgbClr val="1077D2"/>
              </a:gs>
              <a:gs pos="100000">
                <a:srgbClr val="093153"/>
              </a:gs>
            </a:gsLst>
            <a:lin ang="5400012" scaled="0"/>
          </a:gra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pic>
        <p:nvPicPr>
          <p:cNvPr id="297" name="Google Shape;297;p44" descr="image of a light bulb"/>
          <p:cNvPicPr preferRelativeResize="0"/>
          <p:nvPr/>
        </p:nvPicPr>
        <p:blipFill rotWithShape="1">
          <a:blip r:embed="rId5">
            <a:alphaModFix/>
          </a:blip>
          <a:srcRect/>
          <a:stretch/>
        </p:blipFill>
        <p:spPr>
          <a:xfrm>
            <a:off x="2535005" y="554300"/>
            <a:ext cx="703278" cy="703282"/>
          </a:xfrm>
          <a:prstGeom prst="rect">
            <a:avLst/>
          </a:prstGeom>
          <a:noFill/>
          <a:ln>
            <a:noFill/>
          </a:ln>
          <a:effectLst>
            <a:outerShdw blurRad="57150" dist="47625" dir="2760000" algn="bl" rotWithShape="0">
              <a:srgbClr val="434343">
                <a:alpha val="83920"/>
              </a:srgbClr>
            </a:outerShdw>
          </a:effectLst>
        </p:spPr>
      </p:pic>
      <p:sp>
        <p:nvSpPr>
          <p:cNvPr id="305" name="Google Shape;305;p44"/>
          <p:cNvSpPr txBox="1"/>
          <p:nvPr/>
        </p:nvSpPr>
        <p:spPr>
          <a:xfrm>
            <a:off x="2355256" y="1337356"/>
            <a:ext cx="1062900" cy="926700"/>
          </a:xfrm>
          <a:prstGeom prst="rect">
            <a:avLst/>
          </a:prstGeom>
          <a:noFill/>
          <a:ln>
            <a:noFill/>
          </a:ln>
        </p:spPr>
        <p:txBody>
          <a:bodyPr spcFirstLastPara="1" wrap="square" lIns="68575" tIns="68575" rIns="68575" bIns="68575" anchor="t" anchorCtr="0">
            <a:noAutofit/>
          </a:bodyPr>
          <a:lstStyle/>
          <a:p>
            <a:pPr marL="0" marR="0" lvl="0" indent="0" algn="ctr" rtl="0">
              <a:lnSpc>
                <a:spcPct val="115000"/>
              </a:lnSpc>
              <a:spcBef>
                <a:spcPts val="0"/>
              </a:spcBef>
              <a:spcAft>
                <a:spcPts val="0"/>
              </a:spcAft>
              <a:buClr>
                <a:srgbClr val="FFFFFF"/>
              </a:buClr>
              <a:buSzPts val="1000"/>
              <a:buFont typeface="Calibri"/>
              <a:buNone/>
            </a:pPr>
            <a:r>
              <a:rPr lang="en" sz="1000" b="1" dirty="0">
                <a:solidFill>
                  <a:srgbClr val="FFFFFF"/>
                </a:solidFill>
                <a:latin typeface="Calibri"/>
                <a:ea typeface="Calibri"/>
                <a:cs typeface="Calibri"/>
                <a:sym typeface="Calibri"/>
              </a:rPr>
              <a:t>STEP 3</a:t>
            </a:r>
            <a:endParaRPr sz="1000" b="1" dirty="0">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900"/>
              <a:buFont typeface="Calibri"/>
              <a:buNone/>
            </a:pPr>
            <a:r>
              <a:rPr lang="en" sz="900" dirty="0">
                <a:solidFill>
                  <a:srgbClr val="FFFFFF"/>
                </a:solidFill>
                <a:latin typeface="Calibri"/>
                <a:ea typeface="Calibri"/>
                <a:cs typeface="Calibri"/>
                <a:sym typeface="Calibri"/>
              </a:rPr>
              <a:t>Market Research</a:t>
            </a:r>
            <a:endParaRPr sz="900" dirty="0">
              <a:solidFill>
                <a:srgbClr val="FFFFFF"/>
              </a:solidFill>
              <a:latin typeface="Calibri"/>
              <a:ea typeface="Calibri"/>
              <a:cs typeface="Calibri"/>
              <a:sym typeface="Calibri"/>
            </a:endParaRPr>
          </a:p>
          <a:p>
            <a:pPr marL="0" marR="0" lvl="0" indent="0" algn="ctr" rtl="0">
              <a:spcBef>
                <a:spcPts val="0"/>
              </a:spcBef>
              <a:spcAft>
                <a:spcPts val="0"/>
              </a:spcAft>
              <a:buClr>
                <a:schemeClr val="dk1"/>
              </a:buClr>
              <a:buSzPts val="1000"/>
              <a:buFont typeface="Calibri"/>
              <a:buNone/>
            </a:pPr>
            <a:endParaRPr sz="1000" dirty="0">
              <a:solidFill>
                <a:srgbClr val="FFFFFF"/>
              </a:solidFill>
              <a:latin typeface="Calibri"/>
              <a:ea typeface="Calibri"/>
              <a:cs typeface="Calibri"/>
              <a:sym typeface="Calibri"/>
            </a:endParaRPr>
          </a:p>
        </p:txBody>
      </p:sp>
      <p:sp>
        <p:nvSpPr>
          <p:cNvPr id="290" name="Google Shape;290;p44">
            <a:extLst>
              <a:ext uri="{C183D7F6-B498-43B3-948B-1728B52AA6E4}">
                <adec:decorative xmlns:adec="http://schemas.microsoft.com/office/drawing/2017/decorative" val="1"/>
              </a:ext>
            </a:extLst>
          </p:cNvPr>
          <p:cNvSpPr/>
          <p:nvPr/>
        </p:nvSpPr>
        <p:spPr>
          <a:xfrm>
            <a:off x="3474779" y="438123"/>
            <a:ext cx="1062900" cy="1825800"/>
          </a:xfrm>
          <a:prstGeom prst="rect">
            <a:avLst/>
          </a:prstGeom>
          <a:gradFill>
            <a:gsLst>
              <a:gs pos="0">
                <a:srgbClr val="1077D2"/>
              </a:gs>
              <a:gs pos="100000">
                <a:srgbClr val="093153"/>
              </a:gs>
            </a:gsLst>
            <a:lin ang="5400012" scaled="0"/>
          </a:gra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pic>
        <p:nvPicPr>
          <p:cNvPr id="298" name="Google Shape;298;p44" descr="image of a folded map"/>
          <p:cNvPicPr preferRelativeResize="0"/>
          <p:nvPr/>
        </p:nvPicPr>
        <p:blipFill rotWithShape="1">
          <a:blip r:embed="rId6">
            <a:alphaModFix/>
          </a:blip>
          <a:srcRect/>
          <a:stretch/>
        </p:blipFill>
        <p:spPr>
          <a:xfrm>
            <a:off x="3654571" y="554300"/>
            <a:ext cx="703278" cy="703282"/>
          </a:xfrm>
          <a:prstGeom prst="rect">
            <a:avLst/>
          </a:prstGeom>
          <a:noFill/>
          <a:ln>
            <a:noFill/>
          </a:ln>
          <a:effectLst>
            <a:outerShdw blurRad="57150" dist="47625" dir="2760000" algn="bl" rotWithShape="0">
              <a:srgbClr val="434343">
                <a:alpha val="83920"/>
              </a:srgbClr>
            </a:outerShdw>
          </a:effectLst>
        </p:spPr>
      </p:pic>
      <p:sp>
        <p:nvSpPr>
          <p:cNvPr id="291" name="Google Shape;291;p44"/>
          <p:cNvSpPr txBox="1"/>
          <p:nvPr/>
        </p:nvSpPr>
        <p:spPr>
          <a:xfrm>
            <a:off x="3474771" y="1337314"/>
            <a:ext cx="1062900" cy="926700"/>
          </a:xfrm>
          <a:prstGeom prst="rect">
            <a:avLst/>
          </a:prstGeom>
          <a:noFill/>
          <a:ln>
            <a:noFill/>
          </a:ln>
        </p:spPr>
        <p:txBody>
          <a:bodyPr spcFirstLastPara="1" wrap="square" lIns="68575" tIns="68575" rIns="68575" bIns="68575" anchor="t" anchorCtr="0">
            <a:noAutofit/>
          </a:bodyPr>
          <a:lstStyle/>
          <a:p>
            <a:pPr marL="0" marR="0" lvl="0" indent="0" algn="ctr" rtl="0">
              <a:lnSpc>
                <a:spcPct val="115000"/>
              </a:lnSpc>
              <a:spcBef>
                <a:spcPts val="0"/>
              </a:spcBef>
              <a:spcAft>
                <a:spcPts val="0"/>
              </a:spcAft>
              <a:buClr>
                <a:srgbClr val="FFFFFF"/>
              </a:buClr>
              <a:buSzPts val="1000"/>
              <a:buFont typeface="Calibri"/>
              <a:buNone/>
            </a:pPr>
            <a:r>
              <a:rPr lang="en" sz="1000" b="1" dirty="0">
                <a:solidFill>
                  <a:srgbClr val="FFFFFF"/>
                </a:solidFill>
                <a:latin typeface="Calibri"/>
                <a:ea typeface="Calibri"/>
                <a:cs typeface="Calibri"/>
                <a:sym typeface="Calibri"/>
              </a:rPr>
              <a:t>STEP 4</a:t>
            </a:r>
            <a:endParaRPr sz="1000" b="1" dirty="0">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900"/>
              <a:buFont typeface="Calibri"/>
              <a:buNone/>
            </a:pPr>
            <a:r>
              <a:rPr lang="en" sz="900" dirty="0">
                <a:solidFill>
                  <a:srgbClr val="FFFFFF"/>
                </a:solidFill>
                <a:latin typeface="Calibri"/>
                <a:ea typeface="Calibri"/>
                <a:cs typeface="Calibri"/>
                <a:sym typeface="Calibri"/>
              </a:rPr>
              <a:t>Define Requirements</a:t>
            </a:r>
            <a:endParaRPr sz="900" dirty="0">
              <a:solidFill>
                <a:srgbClr val="FFFFFF"/>
              </a:solidFill>
              <a:latin typeface="Calibri"/>
              <a:ea typeface="Calibri"/>
              <a:cs typeface="Calibri"/>
              <a:sym typeface="Calibri"/>
            </a:endParaRPr>
          </a:p>
          <a:p>
            <a:pPr marL="0" marR="0" lvl="0" indent="0" algn="ctr" rtl="0">
              <a:spcBef>
                <a:spcPts val="0"/>
              </a:spcBef>
              <a:spcAft>
                <a:spcPts val="0"/>
              </a:spcAft>
              <a:buClr>
                <a:schemeClr val="dk1"/>
              </a:buClr>
              <a:buSzPts val="1000"/>
              <a:buFont typeface="Calibri"/>
              <a:buNone/>
            </a:pPr>
            <a:endParaRPr sz="1000" dirty="0">
              <a:solidFill>
                <a:srgbClr val="FFFFFF"/>
              </a:solidFill>
              <a:latin typeface="Calibri"/>
              <a:ea typeface="Calibri"/>
              <a:cs typeface="Calibri"/>
              <a:sym typeface="Calibri"/>
            </a:endParaRPr>
          </a:p>
        </p:txBody>
      </p:sp>
      <p:sp>
        <p:nvSpPr>
          <p:cNvPr id="288" name="Google Shape;288;p44">
            <a:extLst>
              <a:ext uri="{C183D7F6-B498-43B3-948B-1728B52AA6E4}">
                <adec:decorative xmlns:adec="http://schemas.microsoft.com/office/drawing/2017/decorative" val="1"/>
              </a:ext>
            </a:extLst>
          </p:cNvPr>
          <p:cNvSpPr/>
          <p:nvPr/>
        </p:nvSpPr>
        <p:spPr>
          <a:xfrm>
            <a:off x="4594262" y="438123"/>
            <a:ext cx="1062900" cy="1825800"/>
          </a:xfrm>
          <a:prstGeom prst="rect">
            <a:avLst/>
          </a:prstGeom>
          <a:gradFill>
            <a:gsLst>
              <a:gs pos="0">
                <a:srgbClr val="1077D2"/>
              </a:gs>
              <a:gs pos="100000">
                <a:srgbClr val="093153"/>
              </a:gs>
            </a:gsLst>
            <a:lin ang="5400012" scaled="0"/>
          </a:gra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pic>
        <p:nvPicPr>
          <p:cNvPr id="299" name="Google Shape;299;p44" descr="image of a ruler"/>
          <p:cNvPicPr preferRelativeResize="0"/>
          <p:nvPr/>
        </p:nvPicPr>
        <p:blipFill rotWithShape="1">
          <a:blip r:embed="rId7">
            <a:alphaModFix/>
          </a:blip>
          <a:srcRect/>
          <a:stretch/>
        </p:blipFill>
        <p:spPr>
          <a:xfrm>
            <a:off x="4774033" y="554294"/>
            <a:ext cx="703278" cy="703282"/>
          </a:xfrm>
          <a:prstGeom prst="rect">
            <a:avLst/>
          </a:prstGeom>
          <a:noFill/>
          <a:ln>
            <a:noFill/>
          </a:ln>
          <a:effectLst>
            <a:outerShdw blurRad="57150" dist="47625" dir="2760000" algn="bl" rotWithShape="0">
              <a:srgbClr val="434343">
                <a:alpha val="83920"/>
              </a:srgbClr>
            </a:outerShdw>
          </a:effectLst>
        </p:spPr>
      </p:pic>
      <p:sp>
        <p:nvSpPr>
          <p:cNvPr id="289" name="Google Shape;289;p44"/>
          <p:cNvSpPr txBox="1"/>
          <p:nvPr/>
        </p:nvSpPr>
        <p:spPr>
          <a:xfrm>
            <a:off x="4594255" y="1337314"/>
            <a:ext cx="1062900" cy="926700"/>
          </a:xfrm>
          <a:prstGeom prst="rect">
            <a:avLst/>
          </a:prstGeom>
          <a:noFill/>
          <a:ln>
            <a:noFill/>
          </a:ln>
        </p:spPr>
        <p:txBody>
          <a:bodyPr spcFirstLastPara="1" wrap="square" lIns="68575" tIns="68575" rIns="68575" bIns="68575" anchor="t" anchorCtr="0">
            <a:noAutofit/>
          </a:bodyPr>
          <a:lstStyle/>
          <a:p>
            <a:pPr marL="0" marR="0" lvl="0" indent="0" algn="ctr" rtl="0">
              <a:lnSpc>
                <a:spcPct val="115000"/>
              </a:lnSpc>
              <a:spcBef>
                <a:spcPts val="0"/>
              </a:spcBef>
              <a:spcAft>
                <a:spcPts val="0"/>
              </a:spcAft>
              <a:buClr>
                <a:srgbClr val="FFFFFF"/>
              </a:buClr>
              <a:buSzPts val="1000"/>
              <a:buFont typeface="Calibri"/>
              <a:buNone/>
            </a:pPr>
            <a:r>
              <a:rPr lang="en" sz="1000" b="1" dirty="0">
                <a:solidFill>
                  <a:srgbClr val="FFFFFF"/>
                </a:solidFill>
                <a:latin typeface="Calibri"/>
                <a:ea typeface="Calibri"/>
                <a:cs typeface="Calibri"/>
                <a:sym typeface="Calibri"/>
              </a:rPr>
              <a:t>STEP 5</a:t>
            </a:r>
            <a:endParaRPr sz="1000" b="1" dirty="0">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900"/>
              <a:buFont typeface="Calibri"/>
              <a:buNone/>
            </a:pPr>
            <a:r>
              <a:rPr lang="en" sz="900" dirty="0">
                <a:solidFill>
                  <a:srgbClr val="FFFFFF"/>
                </a:solidFill>
                <a:latin typeface="Calibri"/>
                <a:ea typeface="Calibri"/>
                <a:cs typeface="Calibri"/>
                <a:sym typeface="Calibri"/>
              </a:rPr>
              <a:t>Define Measures</a:t>
            </a:r>
            <a:endParaRPr sz="900" dirty="0">
              <a:solidFill>
                <a:srgbClr val="FFFFFF"/>
              </a:solidFill>
              <a:latin typeface="Calibri"/>
              <a:ea typeface="Calibri"/>
              <a:cs typeface="Calibri"/>
              <a:sym typeface="Calibri"/>
            </a:endParaRPr>
          </a:p>
          <a:p>
            <a:pPr marL="0" marR="0" lvl="0" indent="0" algn="ctr" rtl="0">
              <a:spcBef>
                <a:spcPts val="0"/>
              </a:spcBef>
              <a:spcAft>
                <a:spcPts val="0"/>
              </a:spcAft>
              <a:buClr>
                <a:schemeClr val="dk1"/>
              </a:buClr>
              <a:buSzPts val="1000"/>
              <a:buFont typeface="Calibri"/>
              <a:buNone/>
            </a:pPr>
            <a:endParaRPr sz="1000" dirty="0">
              <a:solidFill>
                <a:srgbClr val="FFFFFF"/>
              </a:solidFill>
              <a:latin typeface="Calibri"/>
              <a:ea typeface="Calibri"/>
              <a:cs typeface="Calibri"/>
              <a:sym typeface="Calibri"/>
            </a:endParaRPr>
          </a:p>
        </p:txBody>
      </p:sp>
      <p:sp>
        <p:nvSpPr>
          <p:cNvPr id="286" name="Google Shape;286;p44">
            <a:extLst>
              <a:ext uri="{C183D7F6-B498-43B3-948B-1728B52AA6E4}">
                <adec:decorative xmlns:adec="http://schemas.microsoft.com/office/drawing/2017/decorative" val="1"/>
              </a:ext>
            </a:extLst>
          </p:cNvPr>
          <p:cNvSpPr/>
          <p:nvPr/>
        </p:nvSpPr>
        <p:spPr>
          <a:xfrm>
            <a:off x="5713760" y="438109"/>
            <a:ext cx="1062900" cy="1825800"/>
          </a:xfrm>
          <a:prstGeom prst="rect">
            <a:avLst/>
          </a:prstGeom>
          <a:gradFill>
            <a:gsLst>
              <a:gs pos="0">
                <a:srgbClr val="1077D2"/>
              </a:gs>
              <a:gs pos="100000">
                <a:srgbClr val="093153"/>
              </a:gs>
            </a:gsLst>
            <a:lin ang="5400012" scaled="0"/>
          </a:gra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pic>
        <p:nvPicPr>
          <p:cNvPr id="300" name="Google Shape;300;p44" descr="image of a checked box"/>
          <p:cNvPicPr preferRelativeResize="0"/>
          <p:nvPr/>
        </p:nvPicPr>
        <p:blipFill rotWithShape="1">
          <a:blip r:embed="rId8">
            <a:alphaModFix/>
          </a:blip>
          <a:srcRect/>
          <a:stretch/>
        </p:blipFill>
        <p:spPr>
          <a:xfrm>
            <a:off x="5893540" y="554294"/>
            <a:ext cx="703278" cy="703282"/>
          </a:xfrm>
          <a:prstGeom prst="rect">
            <a:avLst/>
          </a:prstGeom>
          <a:noFill/>
          <a:ln>
            <a:noFill/>
          </a:ln>
          <a:effectLst>
            <a:outerShdw blurRad="57150" dist="47625" dir="2760000" algn="bl" rotWithShape="0">
              <a:srgbClr val="434343">
                <a:alpha val="83920"/>
              </a:srgbClr>
            </a:outerShdw>
          </a:effectLst>
        </p:spPr>
      </p:pic>
      <p:sp>
        <p:nvSpPr>
          <p:cNvPr id="287" name="Google Shape;287;p44"/>
          <p:cNvSpPr txBox="1"/>
          <p:nvPr/>
        </p:nvSpPr>
        <p:spPr>
          <a:xfrm>
            <a:off x="5713755" y="1337300"/>
            <a:ext cx="1062900" cy="926700"/>
          </a:xfrm>
          <a:prstGeom prst="rect">
            <a:avLst/>
          </a:prstGeom>
          <a:noFill/>
          <a:ln>
            <a:noFill/>
          </a:ln>
        </p:spPr>
        <p:txBody>
          <a:bodyPr spcFirstLastPara="1" wrap="square" lIns="68575" tIns="68575" rIns="68575" bIns="68575" anchor="t" anchorCtr="0">
            <a:noAutofit/>
          </a:bodyPr>
          <a:lstStyle/>
          <a:p>
            <a:pPr marL="0" marR="0" lvl="0" indent="0" algn="ctr" rtl="0">
              <a:lnSpc>
                <a:spcPct val="115000"/>
              </a:lnSpc>
              <a:spcBef>
                <a:spcPts val="0"/>
              </a:spcBef>
              <a:spcAft>
                <a:spcPts val="0"/>
              </a:spcAft>
              <a:buClr>
                <a:srgbClr val="FFFFFF"/>
              </a:buClr>
              <a:buSzPts val="1000"/>
              <a:buFont typeface="Calibri"/>
              <a:buNone/>
            </a:pPr>
            <a:r>
              <a:rPr lang="en" sz="1000" b="1" dirty="0">
                <a:solidFill>
                  <a:srgbClr val="FFFFFF"/>
                </a:solidFill>
                <a:latin typeface="Calibri"/>
                <a:ea typeface="Calibri"/>
                <a:cs typeface="Calibri"/>
                <a:sym typeface="Calibri"/>
              </a:rPr>
              <a:t>STEP 6</a:t>
            </a:r>
            <a:endParaRPr sz="1000" b="1" dirty="0">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900"/>
              <a:buFont typeface="Calibri"/>
              <a:buNone/>
            </a:pPr>
            <a:r>
              <a:rPr lang="en" sz="900" dirty="0">
                <a:solidFill>
                  <a:srgbClr val="FFFFFF"/>
                </a:solidFill>
                <a:latin typeface="Calibri"/>
                <a:ea typeface="Calibri"/>
                <a:cs typeface="Calibri"/>
                <a:sym typeface="Calibri"/>
              </a:rPr>
              <a:t>Source Selection</a:t>
            </a:r>
            <a:endParaRPr sz="900" dirty="0">
              <a:solidFill>
                <a:srgbClr val="FFFFFF"/>
              </a:solidFill>
              <a:latin typeface="Calibri"/>
              <a:ea typeface="Calibri"/>
              <a:cs typeface="Calibri"/>
              <a:sym typeface="Calibri"/>
            </a:endParaRPr>
          </a:p>
          <a:p>
            <a:pPr marL="0" marR="0" lvl="0" indent="0" algn="ctr" rtl="0">
              <a:spcBef>
                <a:spcPts val="0"/>
              </a:spcBef>
              <a:spcAft>
                <a:spcPts val="0"/>
              </a:spcAft>
              <a:buClr>
                <a:schemeClr val="dk1"/>
              </a:buClr>
              <a:buSzPts val="1000"/>
              <a:buFont typeface="Calibri"/>
              <a:buNone/>
            </a:pPr>
            <a:endParaRPr sz="1000" dirty="0">
              <a:solidFill>
                <a:srgbClr val="FFFFFF"/>
              </a:solidFill>
              <a:latin typeface="Calibri"/>
              <a:ea typeface="Calibri"/>
              <a:cs typeface="Calibri"/>
              <a:sym typeface="Calibri"/>
            </a:endParaRPr>
          </a:p>
        </p:txBody>
      </p:sp>
      <p:sp>
        <p:nvSpPr>
          <p:cNvPr id="283" name="Google Shape;283;p44">
            <a:extLst>
              <a:ext uri="{C183D7F6-B498-43B3-948B-1728B52AA6E4}">
                <adec:decorative xmlns:adec="http://schemas.microsoft.com/office/drawing/2017/decorative" val="1"/>
              </a:ext>
            </a:extLst>
          </p:cNvPr>
          <p:cNvSpPr/>
          <p:nvPr/>
        </p:nvSpPr>
        <p:spPr>
          <a:xfrm>
            <a:off x="6833259" y="438109"/>
            <a:ext cx="1062900" cy="1825800"/>
          </a:xfrm>
          <a:prstGeom prst="rect">
            <a:avLst/>
          </a:prstGeom>
          <a:gradFill>
            <a:gsLst>
              <a:gs pos="0">
                <a:srgbClr val="1077D2"/>
              </a:gs>
              <a:gs pos="100000">
                <a:srgbClr val="093153"/>
              </a:gs>
            </a:gsLst>
            <a:lin ang="5400012" scaled="0"/>
          </a:gra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pic>
        <p:nvPicPr>
          <p:cNvPr id="301" name="Google Shape;301;p44">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7013041" y="554294"/>
            <a:ext cx="703278" cy="703282"/>
          </a:xfrm>
          <a:prstGeom prst="rect">
            <a:avLst/>
          </a:prstGeom>
          <a:noFill/>
          <a:ln>
            <a:noFill/>
          </a:ln>
          <a:effectLst>
            <a:outerShdw blurRad="57150" dist="47625" dir="2760000" algn="bl" rotWithShape="0">
              <a:srgbClr val="434343">
                <a:alpha val="83920"/>
              </a:srgbClr>
            </a:outerShdw>
          </a:effectLst>
        </p:spPr>
      </p:pic>
      <p:sp>
        <p:nvSpPr>
          <p:cNvPr id="306" name="Google Shape;306;p44" descr="STEP 7&#10;Manage Performance&#10;"/>
          <p:cNvSpPr txBox="1"/>
          <p:nvPr/>
        </p:nvSpPr>
        <p:spPr>
          <a:xfrm>
            <a:off x="6833255" y="1337300"/>
            <a:ext cx="1062900" cy="926700"/>
          </a:xfrm>
          <a:prstGeom prst="rect">
            <a:avLst/>
          </a:prstGeom>
          <a:noFill/>
          <a:ln>
            <a:noFill/>
          </a:ln>
        </p:spPr>
        <p:txBody>
          <a:bodyPr spcFirstLastPara="1" wrap="square" lIns="68575" tIns="68575" rIns="68575" bIns="68575" anchor="t" anchorCtr="0">
            <a:noAutofit/>
          </a:bodyPr>
          <a:lstStyle/>
          <a:p>
            <a:pPr marL="0" marR="0" lvl="0" indent="0" algn="ctr" rtl="0">
              <a:lnSpc>
                <a:spcPct val="115000"/>
              </a:lnSpc>
              <a:spcBef>
                <a:spcPts val="0"/>
              </a:spcBef>
              <a:spcAft>
                <a:spcPts val="0"/>
              </a:spcAft>
              <a:buClr>
                <a:srgbClr val="FFFFFF"/>
              </a:buClr>
              <a:buSzPts val="1000"/>
              <a:buFont typeface="Calibri"/>
              <a:buNone/>
            </a:pPr>
            <a:r>
              <a:rPr lang="en" sz="1000" b="1" dirty="0">
                <a:solidFill>
                  <a:srgbClr val="FFFFFF"/>
                </a:solidFill>
                <a:latin typeface="Calibri"/>
                <a:ea typeface="Calibri"/>
                <a:cs typeface="Calibri"/>
                <a:sym typeface="Calibri"/>
              </a:rPr>
              <a:t>STEP 7</a:t>
            </a:r>
            <a:endParaRPr sz="1000" b="1" dirty="0">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900"/>
              <a:buFont typeface="Calibri"/>
              <a:buNone/>
            </a:pPr>
            <a:r>
              <a:rPr lang="en" sz="900" dirty="0">
                <a:solidFill>
                  <a:srgbClr val="FFFFFF"/>
                </a:solidFill>
                <a:latin typeface="Calibri"/>
                <a:ea typeface="Calibri"/>
                <a:cs typeface="Calibri"/>
                <a:sym typeface="Calibri"/>
              </a:rPr>
              <a:t>Manage Performance</a:t>
            </a:r>
            <a:endParaRPr sz="900" dirty="0">
              <a:solidFill>
                <a:srgbClr val="FFFFFF"/>
              </a:solidFill>
              <a:latin typeface="Calibri"/>
              <a:ea typeface="Calibri"/>
              <a:cs typeface="Calibri"/>
              <a:sym typeface="Calibri"/>
            </a:endParaRPr>
          </a:p>
          <a:p>
            <a:pPr marL="0" marR="0" lvl="0" indent="0" algn="ctr" rtl="0">
              <a:spcBef>
                <a:spcPts val="0"/>
              </a:spcBef>
              <a:spcAft>
                <a:spcPts val="0"/>
              </a:spcAft>
              <a:buClr>
                <a:schemeClr val="dk1"/>
              </a:buClr>
              <a:buSzPts val="1000"/>
              <a:buFont typeface="Calibri"/>
              <a:buNone/>
            </a:pPr>
            <a:endParaRPr sz="1000" dirty="0">
              <a:solidFill>
                <a:srgbClr val="FFFFFF"/>
              </a:solidFill>
              <a:latin typeface="Calibri"/>
              <a:ea typeface="Calibri"/>
              <a:cs typeface="Calibri"/>
              <a:sym typeface="Calibri"/>
            </a:endParaRPr>
          </a:p>
        </p:txBody>
      </p:sp>
      <p:sp>
        <p:nvSpPr>
          <p:cNvPr id="284" name="Google Shape;284;p44">
            <a:extLst>
              <a:ext uri="{C183D7F6-B498-43B3-948B-1728B52AA6E4}">
                <adec:decorative xmlns:adec="http://schemas.microsoft.com/office/drawing/2017/decorative" val="1"/>
              </a:ext>
            </a:extLst>
          </p:cNvPr>
          <p:cNvSpPr/>
          <p:nvPr/>
        </p:nvSpPr>
        <p:spPr>
          <a:xfrm>
            <a:off x="7952757" y="438109"/>
            <a:ext cx="1062900" cy="1825800"/>
          </a:xfrm>
          <a:prstGeom prst="rect">
            <a:avLst/>
          </a:prstGeom>
          <a:gradFill>
            <a:gsLst>
              <a:gs pos="0">
                <a:srgbClr val="1077D2"/>
              </a:gs>
              <a:gs pos="100000">
                <a:srgbClr val="093153"/>
              </a:gs>
            </a:gsLst>
            <a:lin ang="5400012" scaled="0"/>
          </a:gra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pic>
        <p:nvPicPr>
          <p:cNvPr id="302" name="Google Shape;302;p44" descr="image of a laurel wreath"/>
          <p:cNvPicPr preferRelativeResize="0"/>
          <p:nvPr/>
        </p:nvPicPr>
        <p:blipFill rotWithShape="1">
          <a:blip r:embed="rId10">
            <a:alphaModFix/>
          </a:blip>
          <a:srcRect/>
          <a:stretch/>
        </p:blipFill>
        <p:spPr>
          <a:xfrm>
            <a:off x="8132526" y="554294"/>
            <a:ext cx="703278" cy="703282"/>
          </a:xfrm>
          <a:prstGeom prst="rect">
            <a:avLst/>
          </a:prstGeom>
          <a:noFill/>
          <a:ln>
            <a:noFill/>
          </a:ln>
          <a:effectLst>
            <a:outerShdw blurRad="57150" dist="47625" dir="2760000" algn="bl" rotWithShape="0">
              <a:srgbClr val="434343">
                <a:alpha val="83920"/>
              </a:srgbClr>
            </a:outerShdw>
          </a:effectLst>
        </p:spPr>
      </p:pic>
      <p:sp>
        <p:nvSpPr>
          <p:cNvPr id="285" name="Google Shape;285;p44"/>
          <p:cNvSpPr txBox="1"/>
          <p:nvPr/>
        </p:nvSpPr>
        <p:spPr>
          <a:xfrm>
            <a:off x="7952756" y="1337300"/>
            <a:ext cx="1062900" cy="926700"/>
          </a:xfrm>
          <a:prstGeom prst="rect">
            <a:avLst/>
          </a:prstGeom>
          <a:noFill/>
          <a:ln>
            <a:noFill/>
          </a:ln>
        </p:spPr>
        <p:txBody>
          <a:bodyPr spcFirstLastPara="1" wrap="square" lIns="68575" tIns="68575" rIns="68575" bIns="68575" anchor="t" anchorCtr="0">
            <a:noAutofit/>
          </a:bodyPr>
          <a:lstStyle/>
          <a:p>
            <a:pPr marL="0" marR="0" lvl="0" indent="0" algn="ctr" rtl="0">
              <a:lnSpc>
                <a:spcPct val="115000"/>
              </a:lnSpc>
              <a:spcBef>
                <a:spcPts val="0"/>
              </a:spcBef>
              <a:spcAft>
                <a:spcPts val="0"/>
              </a:spcAft>
              <a:buClr>
                <a:srgbClr val="FFFFFF"/>
              </a:buClr>
              <a:buSzPts val="1000"/>
              <a:buFont typeface="Calibri"/>
              <a:buNone/>
            </a:pPr>
            <a:r>
              <a:rPr lang="en" sz="1000" b="1">
                <a:solidFill>
                  <a:srgbClr val="FFFFFF"/>
                </a:solidFill>
                <a:latin typeface="Calibri"/>
                <a:ea typeface="Calibri"/>
                <a:cs typeface="Calibri"/>
                <a:sym typeface="Calibri"/>
              </a:rPr>
              <a:t>STEP 8</a:t>
            </a:r>
            <a:endParaRPr sz="1000" b="1">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900"/>
              <a:buFont typeface="Calibri"/>
              <a:buNone/>
            </a:pPr>
            <a:r>
              <a:rPr lang="en" sz="900">
                <a:solidFill>
                  <a:srgbClr val="FFFFFF"/>
                </a:solidFill>
                <a:latin typeface="Calibri"/>
                <a:ea typeface="Calibri"/>
                <a:cs typeface="Calibri"/>
                <a:sym typeface="Calibri"/>
              </a:rPr>
              <a:t>Complete Closeout</a:t>
            </a:r>
            <a:endParaRPr sz="900">
              <a:solidFill>
                <a:srgbClr val="FFFFFF"/>
              </a:solidFill>
              <a:latin typeface="Calibri"/>
              <a:ea typeface="Calibri"/>
              <a:cs typeface="Calibri"/>
              <a:sym typeface="Calibri"/>
            </a:endParaRPr>
          </a:p>
          <a:p>
            <a:pPr marL="0" marR="0" lvl="0" indent="0" algn="ctr" rtl="0">
              <a:spcBef>
                <a:spcPts val="0"/>
              </a:spcBef>
              <a:spcAft>
                <a:spcPts val="0"/>
              </a:spcAft>
              <a:buClr>
                <a:schemeClr val="dk1"/>
              </a:buClr>
              <a:buSzPts val="1000"/>
              <a:buFont typeface="Calibri"/>
              <a:buNone/>
            </a:pPr>
            <a:endParaRPr sz="1000">
              <a:solidFill>
                <a:srgbClr val="FFFFFF"/>
              </a:solidFill>
              <a:latin typeface="Calibri"/>
              <a:ea typeface="Calibri"/>
              <a:cs typeface="Calibri"/>
              <a:sym typeface="Calibri"/>
            </a:endParaRPr>
          </a:p>
        </p:txBody>
      </p:sp>
      <p:graphicFrame>
        <p:nvGraphicFramePr>
          <p:cNvPr id="309" name="Google Shape;309;p44"/>
          <p:cNvGraphicFramePr/>
          <p:nvPr>
            <p:extLst>
              <p:ext uri="{D42A27DB-BD31-4B8C-83A1-F6EECF244321}">
                <p14:modId xmlns:p14="http://schemas.microsoft.com/office/powerpoint/2010/main" val="636342637"/>
              </p:ext>
            </p:extLst>
          </p:nvPr>
        </p:nvGraphicFramePr>
        <p:xfrm>
          <a:off x="86138" y="2386463"/>
          <a:ext cx="8938800" cy="2641900"/>
        </p:xfrm>
        <a:graphic>
          <a:graphicData uri="http://schemas.openxmlformats.org/drawingml/2006/table">
            <a:tbl>
              <a:tblPr firstRow="1">
                <a:noFill/>
                <a:tableStyleId>{0AF1761C-C020-4026-A2A9-ABD0E8C11EB4}</a:tableStyleId>
              </a:tblPr>
              <a:tblGrid>
                <a:gridCol w="1117350">
                  <a:extLst>
                    <a:ext uri="{9D8B030D-6E8A-4147-A177-3AD203B41FA5}">
                      <a16:colId xmlns:a16="http://schemas.microsoft.com/office/drawing/2014/main" val="20000"/>
                    </a:ext>
                  </a:extLst>
                </a:gridCol>
                <a:gridCol w="1117350">
                  <a:extLst>
                    <a:ext uri="{9D8B030D-6E8A-4147-A177-3AD203B41FA5}">
                      <a16:colId xmlns:a16="http://schemas.microsoft.com/office/drawing/2014/main" val="20001"/>
                    </a:ext>
                  </a:extLst>
                </a:gridCol>
                <a:gridCol w="1117350">
                  <a:extLst>
                    <a:ext uri="{9D8B030D-6E8A-4147-A177-3AD203B41FA5}">
                      <a16:colId xmlns:a16="http://schemas.microsoft.com/office/drawing/2014/main" val="20002"/>
                    </a:ext>
                  </a:extLst>
                </a:gridCol>
                <a:gridCol w="1117350">
                  <a:extLst>
                    <a:ext uri="{9D8B030D-6E8A-4147-A177-3AD203B41FA5}">
                      <a16:colId xmlns:a16="http://schemas.microsoft.com/office/drawing/2014/main" val="20003"/>
                    </a:ext>
                  </a:extLst>
                </a:gridCol>
                <a:gridCol w="1117350">
                  <a:extLst>
                    <a:ext uri="{9D8B030D-6E8A-4147-A177-3AD203B41FA5}">
                      <a16:colId xmlns:a16="http://schemas.microsoft.com/office/drawing/2014/main" val="20004"/>
                    </a:ext>
                  </a:extLst>
                </a:gridCol>
                <a:gridCol w="1117350">
                  <a:extLst>
                    <a:ext uri="{9D8B030D-6E8A-4147-A177-3AD203B41FA5}">
                      <a16:colId xmlns:a16="http://schemas.microsoft.com/office/drawing/2014/main" val="20005"/>
                    </a:ext>
                  </a:extLst>
                </a:gridCol>
                <a:gridCol w="1162525">
                  <a:extLst>
                    <a:ext uri="{9D8B030D-6E8A-4147-A177-3AD203B41FA5}">
                      <a16:colId xmlns:a16="http://schemas.microsoft.com/office/drawing/2014/main" val="20006"/>
                    </a:ext>
                  </a:extLst>
                </a:gridCol>
                <a:gridCol w="1072175">
                  <a:extLst>
                    <a:ext uri="{9D8B030D-6E8A-4147-A177-3AD203B41FA5}">
                      <a16:colId xmlns:a16="http://schemas.microsoft.com/office/drawing/2014/main" val="20007"/>
                    </a:ext>
                  </a:extLst>
                </a:gridCol>
              </a:tblGrid>
              <a:tr h="2641900">
                <a:tc>
                  <a:txBody>
                    <a:bodyPr/>
                    <a:lstStyle/>
                    <a:p>
                      <a:pPr marL="0" marR="0" lvl="0" indent="0" algn="ctr" rtl="0">
                        <a:spcBef>
                          <a:spcPts val="0"/>
                        </a:spcBef>
                        <a:spcAft>
                          <a:spcPts val="0"/>
                        </a:spcAft>
                        <a:buClr>
                          <a:srgbClr val="FFFFFF"/>
                        </a:buClr>
                        <a:buSzPts val="800"/>
                        <a:buFont typeface="Calibri"/>
                        <a:buNone/>
                      </a:pPr>
                      <a:r>
                        <a:rPr lang="en" sz="1100" b="1" u="sng" strike="noStrike" cap="none">
                          <a:solidFill>
                            <a:srgbClr val="FFFFFF"/>
                          </a:solidFill>
                          <a:latin typeface="Calibri"/>
                          <a:ea typeface="Calibri"/>
                          <a:cs typeface="Calibri"/>
                          <a:sym typeface="Calibri"/>
                        </a:rPr>
                        <a:t>PURPOSE:</a:t>
                      </a:r>
                      <a:endParaRPr sz="1100" b="1" u="sng" strike="noStrike" cap="none">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endParaRPr sz="1100" b="1" u="sng">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r>
                        <a:rPr lang="en" sz="1100" i="1" u="none" strike="noStrike" cap="none">
                          <a:solidFill>
                            <a:srgbClr val="FFFFFF"/>
                          </a:solidFill>
                          <a:latin typeface="Calibri"/>
                          <a:ea typeface="Calibri"/>
                          <a:cs typeface="Calibri"/>
                          <a:sym typeface="Calibri"/>
                        </a:rPr>
                        <a:t>Establish the team and conduct high-level project planning.</a:t>
                      </a:r>
                      <a:endParaRPr sz="1100" i="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11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11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11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11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endParaRPr sz="1100" u="none" strike="noStrike" cap="none">
                        <a:solidFill>
                          <a:srgbClr val="FFFFFF"/>
                        </a:solidFill>
                        <a:latin typeface="Calibri"/>
                        <a:ea typeface="Calibri"/>
                        <a:cs typeface="Calibri"/>
                        <a:sym typeface="Calibri"/>
                      </a:endParaRPr>
                    </a:p>
                  </a:txBody>
                  <a:tcPr marL="47625" marR="47625" marT="47625" marB="476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Clr>
                          <a:srgbClr val="FFFFFF"/>
                        </a:buClr>
                        <a:buSzPts val="800"/>
                        <a:buFont typeface="Calibri"/>
                        <a:buNone/>
                      </a:pPr>
                      <a:r>
                        <a:rPr lang="en" sz="1100" b="1" u="sng" strike="noStrike" cap="none">
                          <a:solidFill>
                            <a:srgbClr val="FFFFFF"/>
                          </a:solidFill>
                          <a:latin typeface="Calibri"/>
                          <a:ea typeface="Calibri"/>
                          <a:cs typeface="Calibri"/>
                          <a:sym typeface="Calibri"/>
                        </a:rPr>
                        <a:t>PURPOSE:</a:t>
                      </a:r>
                      <a:endParaRPr sz="1100" b="1" u="sng" strike="noStrike" cap="none">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endParaRPr sz="1100" b="1" u="sng">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r>
                        <a:rPr lang="en" sz="1100" i="1" u="none" strike="noStrike" cap="none">
                          <a:solidFill>
                            <a:srgbClr val="FFFFFF"/>
                          </a:solidFill>
                          <a:latin typeface="Calibri"/>
                          <a:ea typeface="Calibri"/>
                          <a:cs typeface="Calibri"/>
                          <a:sym typeface="Calibri"/>
                        </a:rPr>
                        <a:t>Identify why we’re doing this in the first place and what are the high-level objectives (HLO).</a:t>
                      </a:r>
                      <a:endParaRPr sz="1100" i="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11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11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endParaRPr sz="1100" u="none" strike="noStrike" cap="none">
                        <a:solidFill>
                          <a:srgbClr val="FFFFFF"/>
                        </a:solidFill>
                        <a:latin typeface="Calibri"/>
                        <a:ea typeface="Calibri"/>
                        <a:cs typeface="Calibri"/>
                        <a:sym typeface="Calibri"/>
                      </a:endParaRPr>
                    </a:p>
                  </a:txBody>
                  <a:tcPr marL="47625" marR="47625" marT="47625" marB="476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Clr>
                          <a:srgbClr val="FFFFFF"/>
                        </a:buClr>
                        <a:buSzPts val="800"/>
                        <a:buFont typeface="Calibri"/>
                        <a:buNone/>
                      </a:pPr>
                      <a:r>
                        <a:rPr lang="en" sz="1100" b="1" u="sng" strike="noStrike" cap="none">
                          <a:solidFill>
                            <a:srgbClr val="FFFFFF"/>
                          </a:solidFill>
                          <a:latin typeface="Calibri"/>
                          <a:ea typeface="Calibri"/>
                          <a:cs typeface="Calibri"/>
                          <a:sym typeface="Calibri"/>
                        </a:rPr>
                        <a:t>PURPOSE:</a:t>
                      </a:r>
                      <a:endParaRPr sz="1100" b="1" u="sng" strike="noStrike" cap="none">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endParaRPr sz="1100" b="1" u="sng">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r>
                        <a:rPr lang="en" sz="1100" i="1">
                          <a:solidFill>
                            <a:srgbClr val="FFFFFF"/>
                          </a:solidFill>
                          <a:latin typeface="Calibri"/>
                          <a:ea typeface="Calibri"/>
                          <a:cs typeface="Calibri"/>
                          <a:sym typeface="Calibri"/>
                        </a:rPr>
                        <a:t>Take a</a:t>
                      </a:r>
                      <a:r>
                        <a:rPr lang="en" sz="1100" i="1" u="none" strike="noStrike" cap="none">
                          <a:solidFill>
                            <a:srgbClr val="FFFFFF"/>
                          </a:solidFill>
                          <a:latin typeface="Calibri"/>
                          <a:ea typeface="Calibri"/>
                          <a:cs typeface="Calibri"/>
                          <a:sym typeface="Calibri"/>
                        </a:rPr>
                        <a:t> team approach to market research using available tools and innovative resources.</a:t>
                      </a:r>
                      <a:endParaRPr sz="1100" i="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11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11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11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endParaRPr sz="1100" u="none" strike="noStrike" cap="none">
                        <a:solidFill>
                          <a:srgbClr val="FFFFFF"/>
                        </a:solidFill>
                        <a:latin typeface="Calibri"/>
                        <a:ea typeface="Calibri"/>
                        <a:cs typeface="Calibri"/>
                        <a:sym typeface="Calibri"/>
                      </a:endParaRPr>
                    </a:p>
                  </a:txBody>
                  <a:tcPr marL="47625" marR="47625" marT="47625" marB="476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Clr>
                          <a:srgbClr val="FFFFFF"/>
                        </a:buClr>
                        <a:buSzPts val="800"/>
                        <a:buFont typeface="Calibri"/>
                        <a:buNone/>
                      </a:pPr>
                      <a:r>
                        <a:rPr lang="en" sz="1100" b="1" u="sng" strike="noStrike" cap="none">
                          <a:solidFill>
                            <a:srgbClr val="FFFFFF"/>
                          </a:solidFill>
                          <a:latin typeface="Calibri"/>
                          <a:ea typeface="Calibri"/>
                          <a:cs typeface="Calibri"/>
                          <a:sym typeface="Calibri"/>
                        </a:rPr>
                        <a:t>PURPOSE:</a:t>
                      </a:r>
                      <a:endParaRPr sz="1100" b="1" u="sng" strike="noStrike" cap="none">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endParaRPr sz="1100" b="1" u="sng">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r>
                        <a:rPr lang="en" sz="1100" i="1">
                          <a:solidFill>
                            <a:srgbClr val="FFFFFF"/>
                          </a:solidFill>
                          <a:latin typeface="Calibri"/>
                          <a:ea typeface="Calibri"/>
                          <a:cs typeface="Calibri"/>
                          <a:sym typeface="Calibri"/>
                        </a:rPr>
                        <a:t>Develop w</a:t>
                      </a:r>
                      <a:r>
                        <a:rPr lang="en" sz="1100" i="1" u="none" strike="noStrike" cap="none">
                          <a:solidFill>
                            <a:srgbClr val="FFFFFF"/>
                          </a:solidFill>
                          <a:latin typeface="Calibri"/>
                          <a:ea typeface="Calibri"/>
                          <a:cs typeface="Calibri"/>
                          <a:sym typeface="Calibri"/>
                        </a:rPr>
                        <a:t>ell-written requirements statements and identify the appropriate work statement type.</a:t>
                      </a:r>
                      <a:endParaRPr sz="1100" i="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11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endParaRPr sz="1100" u="none" strike="noStrike" cap="none">
                        <a:solidFill>
                          <a:srgbClr val="FFFFFF"/>
                        </a:solidFill>
                        <a:latin typeface="Calibri"/>
                        <a:ea typeface="Calibri"/>
                        <a:cs typeface="Calibri"/>
                        <a:sym typeface="Calibri"/>
                      </a:endParaRPr>
                    </a:p>
                  </a:txBody>
                  <a:tcPr marL="47625" marR="47625" marT="47625" marB="476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Clr>
                          <a:srgbClr val="FFFFFF"/>
                        </a:buClr>
                        <a:buSzPts val="800"/>
                        <a:buFont typeface="Calibri"/>
                        <a:buNone/>
                      </a:pPr>
                      <a:r>
                        <a:rPr lang="en" sz="1100" b="1" u="sng" strike="noStrike" cap="none">
                          <a:solidFill>
                            <a:srgbClr val="FFFFFF"/>
                          </a:solidFill>
                          <a:latin typeface="Calibri"/>
                          <a:ea typeface="Calibri"/>
                          <a:cs typeface="Calibri"/>
                          <a:sym typeface="Calibri"/>
                        </a:rPr>
                        <a:t>PURPOSE:</a:t>
                      </a:r>
                      <a:endParaRPr sz="1100" b="1" u="sng" strike="noStrike" cap="none">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endParaRPr sz="1100" b="1" u="sng">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r>
                        <a:rPr lang="en" sz="1100" i="1">
                          <a:solidFill>
                            <a:srgbClr val="FFFFFF"/>
                          </a:solidFill>
                          <a:latin typeface="Calibri"/>
                          <a:ea typeface="Calibri"/>
                          <a:cs typeface="Calibri"/>
                          <a:sym typeface="Calibri"/>
                        </a:rPr>
                        <a:t>Define w</a:t>
                      </a:r>
                      <a:r>
                        <a:rPr lang="en" sz="1100" i="1" u="none" strike="noStrike" cap="none">
                          <a:solidFill>
                            <a:srgbClr val="FFFFFF"/>
                          </a:solidFill>
                          <a:latin typeface="Calibri"/>
                          <a:ea typeface="Calibri"/>
                          <a:cs typeface="Calibri"/>
                          <a:sym typeface="Calibri"/>
                        </a:rPr>
                        <a:t>hat constitutes successful performance and how </a:t>
                      </a:r>
                      <a:r>
                        <a:rPr lang="en" sz="1100" i="1">
                          <a:solidFill>
                            <a:srgbClr val="FFFFFF"/>
                          </a:solidFill>
                          <a:latin typeface="Calibri"/>
                          <a:ea typeface="Calibri"/>
                          <a:cs typeface="Calibri"/>
                          <a:sym typeface="Calibri"/>
                        </a:rPr>
                        <a:t>the</a:t>
                      </a:r>
                      <a:r>
                        <a:rPr lang="en" sz="1100" i="1" u="none" strike="noStrike" cap="none">
                          <a:solidFill>
                            <a:srgbClr val="FFFFFF"/>
                          </a:solidFill>
                          <a:latin typeface="Calibri"/>
                          <a:ea typeface="Calibri"/>
                          <a:cs typeface="Calibri"/>
                          <a:sym typeface="Calibri"/>
                        </a:rPr>
                        <a:t> team will measure this?</a:t>
                      </a:r>
                      <a:endParaRPr sz="1100" i="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11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11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11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endParaRPr sz="1100" u="none" strike="noStrike" cap="none">
                        <a:solidFill>
                          <a:srgbClr val="FFFFFF"/>
                        </a:solidFill>
                        <a:latin typeface="Calibri"/>
                        <a:ea typeface="Calibri"/>
                        <a:cs typeface="Calibri"/>
                        <a:sym typeface="Calibri"/>
                      </a:endParaRPr>
                    </a:p>
                  </a:txBody>
                  <a:tcPr marL="47625" marR="47625" marT="47625" marB="476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Clr>
                          <a:srgbClr val="FFFFFF"/>
                        </a:buClr>
                        <a:buSzPts val="800"/>
                        <a:buFont typeface="Calibri"/>
                        <a:buNone/>
                      </a:pPr>
                      <a:r>
                        <a:rPr lang="en" sz="1100" b="1" u="sng" strike="noStrike" cap="none">
                          <a:solidFill>
                            <a:srgbClr val="FFFFFF"/>
                          </a:solidFill>
                          <a:latin typeface="Calibri"/>
                          <a:ea typeface="Calibri"/>
                          <a:cs typeface="Calibri"/>
                          <a:sym typeface="Calibri"/>
                        </a:rPr>
                        <a:t>PURPOSE:</a:t>
                      </a:r>
                      <a:endParaRPr sz="1100" b="1" u="sng" strike="noStrike" cap="none">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endParaRPr sz="1100" b="1" u="sng">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r>
                        <a:rPr lang="en" sz="1100" i="1" u="none" strike="noStrike" cap="none">
                          <a:solidFill>
                            <a:srgbClr val="FFFFFF"/>
                          </a:solidFill>
                          <a:latin typeface="Calibri"/>
                          <a:ea typeface="Calibri"/>
                          <a:cs typeface="Calibri"/>
                          <a:sym typeface="Calibri"/>
                        </a:rPr>
                        <a:t>Review options for evaluation criteria and think through the source selection process.</a:t>
                      </a:r>
                      <a:endParaRPr sz="1100" i="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11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11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endParaRPr sz="1100" u="none" strike="noStrike" cap="none">
                        <a:solidFill>
                          <a:srgbClr val="FFFFFF"/>
                        </a:solidFill>
                        <a:latin typeface="Calibri"/>
                        <a:ea typeface="Calibri"/>
                        <a:cs typeface="Calibri"/>
                        <a:sym typeface="Calibri"/>
                      </a:endParaRPr>
                    </a:p>
                  </a:txBody>
                  <a:tcPr marL="47625" marR="47625" marT="47625" marB="476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Clr>
                          <a:srgbClr val="FFFFFF"/>
                        </a:buClr>
                        <a:buSzPts val="800"/>
                        <a:buFont typeface="Calibri"/>
                        <a:buNone/>
                      </a:pPr>
                      <a:r>
                        <a:rPr lang="en" sz="1100" b="1" u="sng" strike="noStrike" cap="none">
                          <a:solidFill>
                            <a:srgbClr val="FFFFFF"/>
                          </a:solidFill>
                          <a:latin typeface="Calibri"/>
                          <a:ea typeface="Calibri"/>
                          <a:cs typeface="Calibri"/>
                          <a:sym typeface="Calibri"/>
                        </a:rPr>
                        <a:t>PURPOSE:</a:t>
                      </a:r>
                      <a:endParaRPr sz="1100" b="1" u="sng" strike="noStrike" cap="none">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endParaRPr sz="1100" b="1" u="sng">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r>
                        <a:rPr lang="en" sz="1100" i="1" u="none" strike="noStrike" cap="none">
                          <a:solidFill>
                            <a:srgbClr val="FFFFFF"/>
                          </a:solidFill>
                          <a:latin typeface="Calibri"/>
                          <a:ea typeface="Calibri"/>
                          <a:cs typeface="Calibri"/>
                          <a:sym typeface="Calibri"/>
                        </a:rPr>
                        <a:t>Manag</a:t>
                      </a:r>
                      <a:r>
                        <a:rPr lang="en" sz="1100" i="1">
                          <a:solidFill>
                            <a:srgbClr val="FFFFFF"/>
                          </a:solidFill>
                          <a:latin typeface="Calibri"/>
                          <a:ea typeface="Calibri"/>
                          <a:cs typeface="Calibri"/>
                          <a:sym typeface="Calibri"/>
                        </a:rPr>
                        <a:t>e</a:t>
                      </a:r>
                      <a:r>
                        <a:rPr lang="en" sz="1100" i="1" u="none" strike="noStrike" cap="none">
                          <a:solidFill>
                            <a:srgbClr val="FFFFFF"/>
                          </a:solidFill>
                          <a:latin typeface="Calibri"/>
                          <a:ea typeface="Calibri"/>
                          <a:cs typeface="Calibri"/>
                          <a:sym typeface="Calibri"/>
                        </a:rPr>
                        <a:t> the contract to ensure performance objectives are met.</a:t>
                      </a:r>
                      <a:endParaRPr sz="1100" i="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11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11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11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11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endParaRPr sz="1100" u="none" strike="noStrike" cap="none">
                        <a:solidFill>
                          <a:srgbClr val="FFFFFF"/>
                        </a:solidFill>
                        <a:latin typeface="Calibri"/>
                        <a:ea typeface="Calibri"/>
                        <a:cs typeface="Calibri"/>
                        <a:sym typeface="Calibri"/>
                      </a:endParaRPr>
                    </a:p>
                  </a:txBody>
                  <a:tcPr marL="47625" marR="47625" marT="47625" marB="476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Clr>
                          <a:srgbClr val="FFFFFF"/>
                        </a:buClr>
                        <a:buSzPts val="800"/>
                        <a:buFont typeface="Calibri"/>
                        <a:buNone/>
                      </a:pPr>
                      <a:r>
                        <a:rPr lang="en" sz="1100" b="1" u="sng" strike="noStrike" cap="none" dirty="0">
                          <a:solidFill>
                            <a:srgbClr val="FFFFFF"/>
                          </a:solidFill>
                          <a:latin typeface="Calibri"/>
                          <a:ea typeface="Calibri"/>
                          <a:cs typeface="Calibri"/>
                          <a:sym typeface="Calibri"/>
                        </a:rPr>
                        <a:t>PURPOSE:</a:t>
                      </a:r>
                      <a:endParaRPr sz="1100" b="1" u="sng" strike="noStrike" cap="none" dirty="0">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endParaRPr sz="1100" b="1" u="sng" dirty="0">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r>
                        <a:rPr lang="en" sz="1100" i="1" dirty="0">
                          <a:solidFill>
                            <a:srgbClr val="FFFFFF"/>
                          </a:solidFill>
                          <a:latin typeface="Calibri"/>
                          <a:ea typeface="Calibri"/>
                          <a:cs typeface="Calibri"/>
                          <a:sym typeface="Calibri"/>
                        </a:rPr>
                        <a:t>Plan</a:t>
                      </a:r>
                      <a:r>
                        <a:rPr lang="en" sz="1100" i="1" u="none" strike="noStrike" cap="none" dirty="0">
                          <a:solidFill>
                            <a:srgbClr val="FFFFFF"/>
                          </a:solidFill>
                          <a:latin typeface="Calibri"/>
                          <a:ea typeface="Calibri"/>
                          <a:cs typeface="Calibri"/>
                          <a:sym typeface="Calibri"/>
                        </a:rPr>
                        <a:t> for closing out the contract and concluding the project.</a:t>
                      </a:r>
                      <a:endParaRPr sz="1100" i="1" u="none" strike="noStrike" cap="none" dirty="0">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1100" u="none" strike="noStrike" cap="none" dirty="0">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1100" b="1" u="none" strike="noStrike" cap="none" dirty="0">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1100" b="1" u="none" strike="noStrike" cap="none" dirty="0">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endParaRPr sz="1100" u="none" strike="noStrike" cap="none" dirty="0">
                        <a:solidFill>
                          <a:srgbClr val="FFFFFF"/>
                        </a:solidFill>
                        <a:latin typeface="Calibri"/>
                        <a:ea typeface="Calibri"/>
                        <a:cs typeface="Calibri"/>
                        <a:sym typeface="Calibri"/>
                      </a:endParaRPr>
                    </a:p>
                  </a:txBody>
                  <a:tcPr marL="47625" marR="47625" marT="47625" marB="476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a:spLocks noGrp="1"/>
          </p:cNvSpPr>
          <p:nvPr>
            <p:ph type="title"/>
          </p:nvPr>
        </p:nvSpPr>
        <p:spPr>
          <a:xfrm>
            <a:off x="228600" y="2286001"/>
            <a:ext cx="7216140" cy="492443"/>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
                <a:solidFill>
                  <a:schemeClr val="lt1"/>
                </a:solidFill>
              </a:rPr>
              <a:t>Definition of SOW, PWS &amp; SOO</a:t>
            </a:r>
            <a:endParaRPr>
              <a:solidFill>
                <a:schemeClr val="lt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5713</Words>
  <Application>Microsoft Office PowerPoint</Application>
  <PresentationFormat>On-screen Show (16:9)</PresentationFormat>
  <Paragraphs>536</Paragraphs>
  <Slides>48</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Calibri</vt:lpstr>
      <vt:lpstr>Arial</vt:lpstr>
      <vt:lpstr>Helvetica Neue</vt:lpstr>
      <vt:lpstr>Noto Sans Symbols</vt:lpstr>
      <vt:lpstr>Times New Roman</vt:lpstr>
      <vt:lpstr>Trebuchet MS</vt:lpstr>
      <vt:lpstr>Simple Light</vt:lpstr>
      <vt:lpstr>Trailblazing the Path:  A Guide to Performance-Based Acquisitions  </vt:lpstr>
      <vt:lpstr>Presenter  </vt:lpstr>
      <vt:lpstr>Training Overview</vt:lpstr>
      <vt:lpstr>Performance Based Acquisition</vt:lpstr>
      <vt:lpstr>What is PBA?</vt:lpstr>
      <vt:lpstr>Compliance</vt:lpstr>
      <vt:lpstr>4 KEY ELEMENTS OF PBA</vt:lpstr>
      <vt:lpstr>STEPS TO PERFORMANCE BASED ACQUISITION</vt:lpstr>
      <vt:lpstr>Definition of SOW, PWS &amp; SOO</vt:lpstr>
      <vt:lpstr>Definition of SOW, PWS &amp; SOO</vt:lpstr>
      <vt:lpstr>Definition of SOW</vt:lpstr>
      <vt:lpstr>Definition of PWS</vt:lpstr>
      <vt:lpstr>Definition of SOO</vt:lpstr>
      <vt:lpstr>Differences in Work Statements</vt:lpstr>
      <vt:lpstr>Difference between the SOW, PWS, &amp; SOO</vt:lpstr>
      <vt:lpstr>Advantages &amp; Disadvantages</vt:lpstr>
      <vt:lpstr>Advantages &amp; Disadvantages of SOWs</vt:lpstr>
      <vt:lpstr>Advantages of a PWS</vt:lpstr>
      <vt:lpstr>Disadvantages of a PWS</vt:lpstr>
      <vt:lpstr>Advantages of a SOO</vt:lpstr>
      <vt:lpstr>Advantages of a SOO, cont…</vt:lpstr>
      <vt:lpstr>Disadvantages of a SOO</vt:lpstr>
      <vt:lpstr>Deciding which work statement to use…</vt:lpstr>
      <vt:lpstr>Which to Use &amp; When to use?</vt:lpstr>
      <vt:lpstr>Which to Use &amp; When to use?</vt:lpstr>
      <vt:lpstr>Work Statement Formats</vt:lpstr>
      <vt:lpstr>SOW Format</vt:lpstr>
      <vt:lpstr>SOW Format -</vt:lpstr>
      <vt:lpstr>PWS Format</vt:lpstr>
      <vt:lpstr>SOO Format</vt:lpstr>
      <vt:lpstr>Proposal Characteristics</vt:lpstr>
      <vt:lpstr>Work Statement Writing Tips</vt:lpstr>
      <vt:lpstr>Use the ARC Method</vt:lpstr>
      <vt:lpstr>ACTION – RESULT – CONTEXT</vt:lpstr>
      <vt:lpstr>ACTION – RESULT – CONTEXT</vt:lpstr>
      <vt:lpstr>Agile Scrum Development Example</vt:lpstr>
      <vt:lpstr>NO GIANT PARAGRAPHS</vt:lpstr>
      <vt:lpstr>Ambiguity in Writing</vt:lpstr>
      <vt:lpstr>Requirements Roadmap Worksheet</vt:lpstr>
      <vt:lpstr>Resources</vt:lpstr>
      <vt:lpstr>What is a Civilian SAW?</vt:lpstr>
      <vt:lpstr>Workshop Purpose &amp; Objectives</vt:lpstr>
      <vt:lpstr>CSAW Benefits</vt:lpstr>
      <vt:lpstr>Information on CSAWs    </vt:lpstr>
      <vt:lpstr>Contact</vt:lpstr>
      <vt:lpstr>GSA Starmark Logo</vt:lpstr>
      <vt:lpstr>Questions?</vt:lpstr>
      <vt:lpstr>ThankYou!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Trailblazing the Path:  A Guide to Performance-Based Acquisitions  </dc:title>
  <cp:lastModifiedBy>Kris Niewsiadomy</cp:lastModifiedBy>
  <cp:revision>1</cp:revision>
  <dcterms:modified xsi:type="dcterms:W3CDTF">2024-06-13T17:31:47Z</dcterms:modified>
</cp:coreProperties>
</file>