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Lst>
  <p:sldSz cy="6858000" cx="12192000"/>
  <p:notesSz cx="6858000" cy="9144000"/>
  <p:embeddedFontLst>
    <p:embeddedFont>
      <p:font typeface="Helvetica Neue"/>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D02A11-44DD-4344-B8A9-CC75D838EA81}">
  <a:tblStyle styleId="{35D02A11-44DD-4344-B8A9-CC75D838EA8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95" Type="http://schemas.openxmlformats.org/officeDocument/2006/relationships/font" Target="fonts/HelveticaNeue-italic.fntdata"/><Relationship Id="rId50" Type="http://schemas.openxmlformats.org/officeDocument/2006/relationships/slide" Target="slides/slide44.xml"/><Relationship Id="rId94" Type="http://schemas.openxmlformats.org/officeDocument/2006/relationships/font" Target="fonts/HelveticaNeue-bold.fntdata"/><Relationship Id="rId53" Type="http://schemas.openxmlformats.org/officeDocument/2006/relationships/slide" Target="slides/slide47.xml"/><Relationship Id="rId52" Type="http://schemas.openxmlformats.org/officeDocument/2006/relationships/slide" Target="slides/slide46.xml"/><Relationship Id="rId96" Type="http://schemas.openxmlformats.org/officeDocument/2006/relationships/font" Target="fonts/HelveticaNeue-boldItalic.fntdata"/><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font" Target="fonts/HelveticaNeue-regular.fntdata"/><Relationship Id="rId92" Type="http://schemas.openxmlformats.org/officeDocument/2006/relationships/slide" Target="slides/slide86.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u.edu/tools/Documents/SAM/resources/ARRT_Home.html" TargetMode="External"/><Relationship Id="rId3" Type="http://schemas.openxmlformats.org/officeDocument/2006/relationships/hyperlink" Target="https://www.gao.gov/products/gao-20-195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o.gov/assets/gao-17-398.pdf" TargetMode="External"/><Relationship Id="rId3" Type="http://schemas.openxmlformats.org/officeDocument/2006/relationships/hyperlink" Target="https://www.gao.gov/products/gao-20-195g"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iddoworksheets.com/worksheet-generator-word-scramble/"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1495ee5ae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1495ee5aeb_0_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Unmask the key to success</a:t>
            </a:r>
            <a:endParaRPr/>
          </a:p>
        </p:txBody>
      </p:sp>
      <p:sp>
        <p:nvSpPr>
          <p:cNvPr id="326" name="Google Shape;32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Placeholder Questions to ask - Is this an Investment?  Part of a Program? A Major Investment? What is our need? Do you have a Problem Statement?  How will you know you are on the right track???</a:t>
            </a:r>
            <a:endParaRPr/>
          </a:p>
          <a:p>
            <a:pPr indent="0" lvl="0" marL="0" rtl="0" algn="l">
              <a:spcBef>
                <a:spcPts val="0"/>
              </a:spcBef>
              <a:spcAft>
                <a:spcPts val="0"/>
              </a:spcAft>
              <a:buNone/>
            </a:pPr>
            <a:r>
              <a:t/>
            </a:r>
            <a:endParaRPr/>
          </a:p>
        </p:txBody>
      </p:sp>
      <p:sp>
        <p:nvSpPr>
          <p:cNvPr id="337" name="Google Shape;33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Goooooooo!</a:t>
            </a:r>
            <a:endParaRPr/>
          </a:p>
        </p:txBody>
      </p:sp>
      <p:sp>
        <p:nvSpPr>
          <p:cNvPr id="346" name="Google Shape;34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are some things you thought it would be impossible to accomplish?</a:t>
            </a:r>
            <a:endParaRPr/>
          </a:p>
        </p:txBody>
      </p:sp>
      <p:sp>
        <p:nvSpPr>
          <p:cNvPr id="384" name="Google Shape;38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Your identity</a:t>
            </a:r>
            <a:endParaRPr/>
          </a:p>
        </p:txBody>
      </p:sp>
      <p:sp>
        <p:nvSpPr>
          <p:cNvPr id="418" name="Google Shape;41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48" name="Google Shape;4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55" name="Google Shape;45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62" name="Google Shape;4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PBC is a behavioral change. Therefore, you should involve all acquisition individuals early in the process and establish your team. The teams needs to start building some synergy with the acquisition – becoming one with the acquisition.</a:t>
            </a:r>
            <a:endParaRPr/>
          </a:p>
          <a:p>
            <a:pPr indent="0" lvl="0" marL="0" rtl="0" algn="l">
              <a:spcBef>
                <a:spcPts val="0"/>
              </a:spcBef>
              <a:spcAft>
                <a:spcPts val="0"/>
              </a:spcAft>
              <a:buNone/>
            </a:pPr>
            <a:r>
              <a:rPr b="1" lang="en-US" sz="900"/>
              <a:t>Current Process</a:t>
            </a:r>
            <a:endParaRPr/>
          </a:p>
          <a:p>
            <a:pPr indent="0" lvl="1" marL="457200" rtl="0" algn="l">
              <a:spcBef>
                <a:spcPts val="0"/>
              </a:spcBef>
              <a:spcAft>
                <a:spcPts val="0"/>
              </a:spcAft>
              <a:buNone/>
            </a:pPr>
            <a:r>
              <a:rPr lang="en-US" sz="1000"/>
              <a:t>Government “Solves” the Problem in SOW</a:t>
            </a:r>
            <a:endParaRPr/>
          </a:p>
          <a:p>
            <a:pPr indent="0" lvl="2" marL="914400" rtl="0" algn="l">
              <a:spcBef>
                <a:spcPts val="0"/>
              </a:spcBef>
              <a:spcAft>
                <a:spcPts val="0"/>
              </a:spcAft>
              <a:buNone/>
            </a:pPr>
            <a:r>
              <a:rPr lang="en-US"/>
              <a:t>Good SOW is a Tight SOW!</a:t>
            </a:r>
            <a:endParaRPr/>
          </a:p>
          <a:p>
            <a:pPr indent="0" lvl="2" marL="914400" rtl="0" algn="l">
              <a:spcBef>
                <a:spcPts val="0"/>
              </a:spcBef>
              <a:spcAft>
                <a:spcPts val="0"/>
              </a:spcAft>
              <a:buNone/>
            </a:pPr>
            <a:r>
              <a:rPr lang="en-US"/>
              <a:t>Take Last RFP, Close Loop Holes </a:t>
            </a:r>
            <a:endParaRPr/>
          </a:p>
          <a:p>
            <a:pPr indent="0" lvl="1" marL="457200" rtl="0" algn="l">
              <a:spcBef>
                <a:spcPts val="0"/>
              </a:spcBef>
              <a:spcAft>
                <a:spcPts val="0"/>
              </a:spcAft>
              <a:buNone/>
            </a:pPr>
            <a:r>
              <a:rPr lang="en-US" sz="1000"/>
              <a:t>Industry – Responds to Government Solicitation</a:t>
            </a:r>
            <a:endParaRPr/>
          </a:p>
          <a:p>
            <a:pPr indent="0" lvl="2" marL="914400" rtl="0" algn="l">
              <a:spcBef>
                <a:spcPts val="0"/>
              </a:spcBef>
              <a:spcAft>
                <a:spcPts val="0"/>
              </a:spcAft>
              <a:buNone/>
            </a:pPr>
            <a:r>
              <a:rPr lang="en-US"/>
              <a:t>Restate Line for Line From SOW</a:t>
            </a:r>
            <a:endParaRPr/>
          </a:p>
          <a:p>
            <a:pPr indent="0" lvl="2" marL="914400" rtl="0" algn="l">
              <a:spcBef>
                <a:spcPts val="0"/>
              </a:spcBef>
              <a:spcAft>
                <a:spcPts val="0"/>
              </a:spcAft>
              <a:buNone/>
            </a:pPr>
            <a:r>
              <a:rPr lang="en-US"/>
              <a:t>State Why You Are “Uniquely Qualified” to Do What Government Directed</a:t>
            </a:r>
            <a:endParaRPr/>
          </a:p>
          <a:p>
            <a:pPr indent="0" lvl="0" marL="0" rtl="0" algn="l">
              <a:spcBef>
                <a:spcPts val="0"/>
              </a:spcBef>
              <a:spcAft>
                <a:spcPts val="0"/>
              </a:spcAft>
              <a:buNone/>
            </a:pPr>
            <a:r>
              <a:rPr b="1" lang="en-US" sz="900"/>
              <a:t>Change in process:  </a:t>
            </a:r>
            <a:endParaRPr/>
          </a:p>
          <a:p>
            <a:pPr indent="0" lvl="1" marL="457200" rtl="0" algn="l">
              <a:spcBef>
                <a:spcPts val="0"/>
              </a:spcBef>
              <a:spcAft>
                <a:spcPts val="0"/>
              </a:spcAft>
              <a:buNone/>
            </a:pPr>
            <a:r>
              <a:rPr lang="en-US" sz="900"/>
              <a:t>SOO replaces the PWS</a:t>
            </a:r>
            <a:endParaRPr/>
          </a:p>
          <a:p>
            <a:pPr indent="0" lvl="1" marL="457200" rtl="0" algn="l">
              <a:spcBef>
                <a:spcPts val="0"/>
              </a:spcBef>
              <a:spcAft>
                <a:spcPts val="0"/>
              </a:spcAft>
              <a:buNone/>
            </a:pPr>
            <a:r>
              <a:rPr lang="en-US" sz="1000"/>
              <a:t>Government States overall Objective/Problem and Constraints in the SOO</a:t>
            </a:r>
            <a:endParaRPr/>
          </a:p>
          <a:p>
            <a:pPr indent="0" lvl="1" marL="457200" rtl="0" algn="l">
              <a:spcBef>
                <a:spcPts val="0"/>
              </a:spcBef>
              <a:spcAft>
                <a:spcPts val="0"/>
              </a:spcAft>
              <a:buNone/>
            </a:pPr>
            <a:r>
              <a:rPr lang="en-US" sz="1000"/>
              <a:t>Offerors provides their solution in a  PWS </a:t>
            </a:r>
            <a:endParaRPr/>
          </a:p>
          <a:p>
            <a:pPr indent="0" lvl="2" marL="914400" rtl="0" algn="l">
              <a:spcBef>
                <a:spcPts val="0"/>
              </a:spcBef>
              <a:spcAft>
                <a:spcPts val="0"/>
              </a:spcAft>
              <a:buNone/>
            </a:pPr>
            <a:r>
              <a:rPr lang="en-US"/>
              <a:t>Based on Unique Solution</a:t>
            </a:r>
            <a:endParaRPr/>
          </a:p>
          <a:p>
            <a:pPr indent="0" lvl="2" marL="914400" rtl="0" algn="l">
              <a:spcBef>
                <a:spcPts val="0"/>
              </a:spcBef>
              <a:spcAft>
                <a:spcPts val="0"/>
              </a:spcAft>
              <a:buNone/>
            </a:pPr>
            <a:r>
              <a:rPr lang="en-US"/>
              <a:t>Provide Performance Measures, Metrics and QCP</a:t>
            </a:r>
            <a:endParaRPr/>
          </a:p>
          <a:p>
            <a:pPr indent="0" lvl="2" marL="914400" rtl="0" algn="l">
              <a:spcBef>
                <a:spcPts val="0"/>
              </a:spcBef>
              <a:spcAft>
                <a:spcPts val="0"/>
              </a:spcAft>
              <a:buNone/>
            </a:pPr>
            <a:r>
              <a:t/>
            </a:r>
            <a:endParaRPr/>
          </a:p>
          <a:p>
            <a:pPr indent="0" lvl="0" marL="0" rtl="0" algn="l">
              <a:spcBef>
                <a:spcPts val="0"/>
              </a:spcBef>
              <a:spcAft>
                <a:spcPts val="0"/>
              </a:spcAft>
              <a:buNone/>
            </a:pPr>
            <a:r>
              <a:rPr b="1" lang="en-US">
                <a:latin typeface="Arial"/>
                <a:ea typeface="Arial"/>
                <a:cs typeface="Arial"/>
                <a:sym typeface="Arial"/>
              </a:rPr>
              <a:t>Pre PBC</a:t>
            </a:r>
            <a:endParaRPr/>
          </a:p>
          <a:p>
            <a:pPr indent="0" lvl="0" marL="0" rtl="0" algn="l">
              <a:spcBef>
                <a:spcPts val="0"/>
              </a:spcBef>
              <a:spcAft>
                <a:spcPts val="0"/>
              </a:spcAft>
              <a:buNone/>
            </a:pPr>
            <a:r>
              <a:rPr lang="en-US">
                <a:latin typeface="Arial"/>
                <a:ea typeface="Arial"/>
                <a:cs typeface="Arial"/>
                <a:sym typeface="Arial"/>
              </a:rPr>
              <a:t>Wrote detailed SOW and described how to perform.</a:t>
            </a:r>
            <a:endParaRPr/>
          </a:p>
          <a:p>
            <a:pPr indent="0" lvl="0" marL="0" rtl="0" algn="l">
              <a:spcBef>
                <a:spcPts val="0"/>
              </a:spcBef>
              <a:spcAft>
                <a:spcPts val="0"/>
              </a:spcAft>
              <a:buNone/>
            </a:pPr>
            <a:r>
              <a:rPr lang="en-US">
                <a:latin typeface="Arial"/>
                <a:ea typeface="Arial"/>
                <a:cs typeface="Arial"/>
                <a:sym typeface="Arial"/>
              </a:rPr>
              <a:t>Relied on the type of contract.</a:t>
            </a:r>
            <a:endParaRPr/>
          </a:p>
          <a:p>
            <a:pPr indent="0" lvl="0" marL="0" rtl="0" algn="l">
              <a:spcBef>
                <a:spcPts val="0"/>
              </a:spcBef>
              <a:spcAft>
                <a:spcPts val="0"/>
              </a:spcAft>
              <a:buNone/>
            </a:pPr>
            <a:r>
              <a:rPr lang="en-US">
                <a:latin typeface="Arial"/>
                <a:ea typeface="Arial"/>
                <a:cs typeface="Arial"/>
                <a:sym typeface="Arial"/>
              </a:rPr>
              <a:t>Did not require results.</a:t>
            </a:r>
            <a:endParaRPr/>
          </a:p>
          <a:p>
            <a:pPr indent="0" lvl="0" marL="0" rtl="0" algn="l">
              <a:spcBef>
                <a:spcPts val="0"/>
              </a:spcBef>
              <a:spcAft>
                <a:spcPts val="0"/>
              </a:spcAft>
              <a:buNone/>
            </a:pPr>
            <a:r>
              <a:rPr lang="en-US">
                <a:latin typeface="Arial"/>
                <a:ea typeface="Arial"/>
                <a:cs typeface="Arial"/>
                <a:sym typeface="Arial"/>
              </a:rPr>
              <a:t>Took responsibility for failure if specified input was delivered.  </a:t>
            </a:r>
            <a:endParaRPr/>
          </a:p>
          <a:p>
            <a:pPr indent="0" lvl="0" marL="0" rtl="0" algn="l">
              <a:spcBef>
                <a:spcPts val="0"/>
              </a:spcBef>
              <a:spcAft>
                <a:spcPts val="0"/>
              </a:spcAft>
              <a:buNone/>
            </a:pPr>
            <a:r>
              <a:rPr lang="en-US">
                <a:latin typeface="Arial"/>
                <a:ea typeface="Arial"/>
                <a:cs typeface="Arial"/>
                <a:sym typeface="Arial"/>
              </a:rPr>
              <a:t>Adversarial relationship with the contractor.</a:t>
            </a:r>
            <a:endParaRPr/>
          </a:p>
          <a:p>
            <a:pPr indent="0" lvl="0" marL="0" rtl="0" algn="l">
              <a:spcBef>
                <a:spcPts val="0"/>
              </a:spcBef>
              <a:spcAft>
                <a:spcPts val="0"/>
              </a:spcAft>
              <a:buNone/>
            </a:pPr>
            <a:r>
              <a:rPr b="1" lang="en-US">
                <a:latin typeface="Arial"/>
                <a:ea typeface="Arial"/>
                <a:cs typeface="Arial"/>
                <a:sym typeface="Arial"/>
              </a:rPr>
              <a:t>Present – PBC</a:t>
            </a:r>
            <a:endParaRPr/>
          </a:p>
          <a:p>
            <a:pPr indent="0" lvl="0" marL="0" rtl="0" algn="l">
              <a:spcBef>
                <a:spcPts val="0"/>
              </a:spcBef>
              <a:spcAft>
                <a:spcPts val="0"/>
              </a:spcAft>
              <a:buNone/>
            </a:pPr>
            <a:r>
              <a:rPr lang="en-US">
                <a:latin typeface="Arial"/>
                <a:ea typeface="Arial"/>
                <a:cs typeface="Arial"/>
                <a:sym typeface="Arial"/>
              </a:rPr>
              <a:t>Write PWS/SOO state desired outcome</a:t>
            </a:r>
            <a:endParaRPr/>
          </a:p>
          <a:p>
            <a:pPr indent="0" lvl="0" marL="0" rtl="0" algn="l">
              <a:spcBef>
                <a:spcPts val="0"/>
              </a:spcBef>
              <a:spcAft>
                <a:spcPts val="0"/>
              </a:spcAft>
              <a:buNone/>
            </a:pPr>
            <a:r>
              <a:rPr lang="en-US">
                <a:latin typeface="Arial"/>
                <a:ea typeface="Arial"/>
                <a:cs typeface="Arial"/>
                <a:sym typeface="Arial"/>
              </a:rPr>
              <a:t>Mission/objective first and contract type is secondary.</a:t>
            </a:r>
            <a:endParaRPr/>
          </a:p>
          <a:p>
            <a:pPr indent="0" lvl="0" marL="0" rtl="0" algn="l">
              <a:spcBef>
                <a:spcPts val="0"/>
              </a:spcBef>
              <a:spcAft>
                <a:spcPts val="0"/>
              </a:spcAft>
              <a:buNone/>
            </a:pPr>
            <a:r>
              <a:rPr lang="en-US">
                <a:latin typeface="Arial"/>
                <a:ea typeface="Arial"/>
                <a:cs typeface="Arial"/>
                <a:sym typeface="Arial"/>
              </a:rPr>
              <a:t>Contracting for results.</a:t>
            </a:r>
            <a:endParaRPr/>
          </a:p>
          <a:p>
            <a:pPr indent="0" lvl="0" marL="0" rtl="0" algn="l">
              <a:spcBef>
                <a:spcPts val="0"/>
              </a:spcBef>
              <a:spcAft>
                <a:spcPts val="0"/>
              </a:spcAft>
              <a:buNone/>
            </a:pPr>
            <a:r>
              <a:rPr lang="en-US">
                <a:latin typeface="Arial"/>
                <a:ea typeface="Arial"/>
                <a:cs typeface="Arial"/>
                <a:sym typeface="Arial"/>
              </a:rPr>
              <a:t>Monitor performance to get outcome.  </a:t>
            </a:r>
            <a:endParaRPr/>
          </a:p>
          <a:p>
            <a:pPr indent="0" lvl="0" marL="0" rtl="0" algn="l">
              <a:spcBef>
                <a:spcPts val="0"/>
              </a:spcBef>
              <a:spcAft>
                <a:spcPts val="0"/>
              </a:spcAft>
              <a:buNone/>
            </a:pPr>
            <a:r>
              <a:rPr lang="en-US">
                <a:latin typeface="Arial"/>
                <a:ea typeface="Arial"/>
                <a:cs typeface="Arial"/>
                <a:sym typeface="Arial"/>
              </a:rPr>
              <a:t>Manage the contract relationship.</a:t>
            </a:r>
            <a:endParaRPr/>
          </a:p>
          <a:p>
            <a:pPr indent="0" lvl="0" marL="0" rtl="0" algn="l">
              <a:spcBef>
                <a:spcPts val="0"/>
              </a:spcBef>
              <a:spcAft>
                <a:spcPts val="0"/>
              </a:spcAft>
              <a:buNone/>
            </a:pPr>
            <a:r>
              <a:t/>
            </a:r>
            <a:endParaRPr/>
          </a:p>
        </p:txBody>
      </p:sp>
      <p:sp>
        <p:nvSpPr>
          <p:cNvPr id="469" name="Google Shape;46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a:t>
            </a:fld>
            <a:endParaRPr sz="1300">
              <a:solidFill>
                <a:schemeClr val="dk1"/>
              </a:solidFill>
              <a:latin typeface="Times New Roman"/>
              <a:ea typeface="Times New Roman"/>
              <a:cs typeface="Times New Roman"/>
              <a:sym typeface="Times New Roman"/>
            </a:endParaRPr>
          </a:p>
        </p:txBody>
      </p:sp>
      <p:sp>
        <p:nvSpPr>
          <p:cNvPr id="482" name="Google Shape;48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3" name="Google Shape;48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flow chart illustrates the key steps in a performance based acquisition.  The first step is a job analysis, which means describing the key parts of a job to be performed.  This flows into the actual Performance Work Statement which is the overall term for the document output of a performance based process.  A key part of the performance work statement is the performance requirements summary.  Elements of the performance requirements summary include the task, the standard to be measured against, the acceptable quality level, the surveillance methods and measures and any incentives.  As a subset of the performance requirements summary, the quality assurance surveillance plan or QASP (pronounced quasp) includes the standard, the acceptable quality level and the surveillance methods.  The incentives may be either positive or negative.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you are…happily hiding in plain sight!  Gone fishing with no worries…being happy, using up your leave!  And you start to suspect something is just not right.</a:t>
            </a:r>
            <a:endParaRPr/>
          </a:p>
        </p:txBody>
      </p:sp>
      <p:sp>
        <p:nvSpPr>
          <p:cNvPr id="238" name="Google Shape;23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Acquisition Requirements Roadmap Tool Suite (ARRT): (</a:t>
            </a:r>
            <a:r>
              <a:rPr lang="en-US" sz="1200" u="sng">
                <a:solidFill>
                  <a:schemeClr val="hlink"/>
                </a:solidFill>
                <a:hlinkClick r:id="rId2"/>
              </a:rPr>
              <a:t>https://www.dau.edu/tools/Documents/SAM/resources/ARRT_Home.html</a:t>
            </a:r>
            <a:r>
              <a:rPr lang="en-US" sz="1200"/>
              <a:t>; and The ARRT Cost Estimation is a tool that guides you through the process of estimating costs of services detailed in the Performance Work Statement and helps you create an Independent Government Cost Estimate (IGCE)(not commercial)</a:t>
            </a:r>
            <a:endParaRPr/>
          </a:p>
          <a:p>
            <a:pPr indent="0" lvl="0" marL="0" marR="0" rtl="0" algn="l">
              <a:lnSpc>
                <a:spcPct val="100000"/>
              </a:lnSpc>
              <a:spcBef>
                <a:spcPts val="0"/>
              </a:spcBef>
              <a:spcAft>
                <a:spcPts val="0"/>
              </a:spcAft>
              <a:buClr>
                <a:schemeClr val="dk1"/>
              </a:buClr>
              <a:buSzPts val="1200"/>
              <a:buFont typeface="Calibri"/>
              <a:buNone/>
            </a:pPr>
            <a:r>
              <a:rPr lang="en-US" sz="1200"/>
              <a:t>GAO-20-195G, Cost Estimating and Assessment Guide: Best Practice by Developing and Managing Program Cost  (</a:t>
            </a:r>
            <a:r>
              <a:rPr lang="en-US" sz="1200" u="sng">
                <a:solidFill>
                  <a:schemeClr val="hlink"/>
                </a:solidFill>
                <a:hlinkClick r:id="rId3"/>
              </a:rPr>
              <a:t>https://www.gao.gov/products/gao-20-195g</a:t>
            </a:r>
            <a:r>
              <a:rPr lang="en-US" sz="1200"/>
              <a:t>), 476 pages</a:t>
            </a:r>
            <a:endParaRPr/>
          </a:p>
          <a:p>
            <a:pPr indent="0" lvl="0" marL="0" marR="0" rtl="0" algn="l">
              <a:lnSpc>
                <a:spcPct val="100000"/>
              </a:lnSpc>
              <a:spcBef>
                <a:spcPts val="0"/>
              </a:spcBef>
              <a:spcAft>
                <a:spcPts val="0"/>
              </a:spcAft>
              <a:buClr>
                <a:schemeClr val="dk1"/>
              </a:buClr>
              <a:buSzPts val="1200"/>
              <a:buFont typeface="Calibri"/>
              <a:buNone/>
            </a:pPr>
            <a:r>
              <a:rPr lang="en-US" sz="1200"/>
              <a:t>Commerce Guide: https://www.commerce.gov/sites/default/files/2024-03/Department%20of%20Commerce%20Cost%20Estimating%20Guide%20Version%201.1.pdf</a:t>
            </a:r>
            <a:endParaRPr/>
          </a:p>
          <a:p>
            <a:pPr indent="0" lvl="0" marL="0" marR="0" rtl="0" algn="l">
              <a:lnSpc>
                <a:spcPct val="100000"/>
              </a:lnSpc>
              <a:spcBef>
                <a:spcPts val="0"/>
              </a:spcBef>
              <a:spcAft>
                <a:spcPts val="0"/>
              </a:spcAft>
              <a:buClr>
                <a:schemeClr val="dk1"/>
              </a:buClr>
              <a:buSzPts val="1200"/>
              <a:buFont typeface="Calibri"/>
              <a:buNone/>
            </a:pPr>
            <a:r>
              <a:rPr lang="en-US" sz="1200"/>
              <a:t>DAU - https://www.dau.edu/acquipedia-article/cost-estimation-methods</a:t>
            </a:r>
            <a:endParaRPr/>
          </a:p>
        </p:txBody>
      </p:sp>
      <p:sp>
        <p:nvSpPr>
          <p:cNvPr id="589" name="Google Shape;58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a:t>
            </a:fld>
            <a:endParaRPr sz="1300">
              <a:solidFill>
                <a:schemeClr val="dk1"/>
              </a:solidFill>
              <a:latin typeface="Times New Roman"/>
              <a:ea typeface="Times New Roman"/>
              <a:cs typeface="Times New Roman"/>
              <a:sym typeface="Times New Roman"/>
            </a:endParaRPr>
          </a:p>
        </p:txBody>
      </p:sp>
      <p:sp>
        <p:nvSpPr>
          <p:cNvPr id="610" name="Google Shape;61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1" name="Google Shape;61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another example of a tree diagram.  Each box on top contains a higher level task than the subtasks in the lower boxes.  In this example, the top level box and two of the three subtasks shown below it are blank.  The middle box is labeled “Clean Floors” and there are two subtask boxes shown below it.  One is unlabeled but is above two even lower subtasks labeled “Vacuum carpet” and “Shampoo carpet.”  The other is labeled “clean hardwood floors” with subtasks below it labeled “Sweep hard floors,” “Mop hard floors,” and “Wax hard floors.”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a:t>
            </a:fld>
            <a:endParaRPr sz="1300">
              <a:solidFill>
                <a:schemeClr val="dk1"/>
              </a:solidFill>
              <a:latin typeface="Times New Roman"/>
              <a:ea typeface="Times New Roman"/>
              <a:cs typeface="Times New Roman"/>
              <a:sym typeface="Times New Roman"/>
            </a:endParaRPr>
          </a:p>
        </p:txBody>
      </p:sp>
      <p:sp>
        <p:nvSpPr>
          <p:cNvPr id="669" name="Google Shape;66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0" name="Google Shape;67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lawsuit</a:t>
            </a:r>
            <a:endParaRPr/>
          </a:p>
        </p:txBody>
      </p:sp>
      <p:sp>
        <p:nvSpPr>
          <p:cNvPr id="685" name="Google Shape;68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GSA Pricing Intelligence Suite (https://buy.gsa.gov/pricing/)</a:t>
            </a:r>
            <a:endParaRPr/>
          </a:p>
        </p:txBody>
      </p:sp>
      <p:sp>
        <p:nvSpPr>
          <p:cNvPr id="701" name="Google Shape;70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code, the message says:</a:t>
            </a:r>
            <a:endParaRPr/>
          </a:p>
        </p:txBody>
      </p:sp>
      <p:sp>
        <p:nvSpPr>
          <p:cNvPr id="281" name="Google Shape;28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1200"/>
              <a:t>GAO-17-398, Service Contracts: Agencies Should Take Steps to More Effectively Use Independent Government Cost Estimates (</a:t>
            </a:r>
            <a:r>
              <a:rPr lang="en-US" sz="1200" u="sng">
                <a:solidFill>
                  <a:schemeClr val="hlink"/>
                </a:solidFill>
                <a:hlinkClick r:id="rId2"/>
              </a:rPr>
              <a:t>https://www.gao.gov/assets/gao-17-398.pdf</a:t>
            </a:r>
            <a:r>
              <a:rPr lang="en-US" sz="1200"/>
              <a:t>)</a:t>
            </a:r>
            <a:endParaRPr/>
          </a:p>
          <a:p>
            <a:pPr indent="0" lvl="0" marL="0" rtl="0" algn="l">
              <a:lnSpc>
                <a:spcPct val="80000"/>
              </a:lnSpc>
              <a:spcBef>
                <a:spcPts val="0"/>
              </a:spcBef>
              <a:spcAft>
                <a:spcPts val="0"/>
              </a:spcAft>
              <a:buNone/>
            </a:pPr>
            <a:r>
              <a:rPr lang="en-US" sz="1200"/>
              <a:t>GAO-20-195G, Cost Estimating and Assessment Guide: Best Practice by Developing and Managing Program Cost  (</a:t>
            </a:r>
            <a:r>
              <a:rPr lang="en-US" sz="1200" u="sng">
                <a:solidFill>
                  <a:schemeClr val="hlink"/>
                </a:solidFill>
                <a:hlinkClick r:id="rId3"/>
              </a:rPr>
              <a:t>https://www.gao.gov/products/gao-20-195g</a:t>
            </a:r>
            <a:r>
              <a:rPr lang="en-US" sz="1200"/>
              <a:t>)</a:t>
            </a:r>
            <a:endParaRPr/>
          </a:p>
        </p:txBody>
      </p:sp>
      <p:sp>
        <p:nvSpPr>
          <p:cNvPr id="778" name="Google Shape;77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road</a:t>
            </a:r>
            <a:endParaRPr/>
          </a:p>
        </p:txBody>
      </p:sp>
      <p:sp>
        <p:nvSpPr>
          <p:cNvPr id="785" name="Google Shape;78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a:t>
            </a:fld>
            <a:endParaRPr sz="1300">
              <a:solidFill>
                <a:schemeClr val="dk1"/>
              </a:solidFill>
              <a:latin typeface="Times New Roman"/>
              <a:ea typeface="Times New Roman"/>
              <a:cs typeface="Times New Roman"/>
              <a:sym typeface="Times New Roman"/>
            </a:endParaRPr>
          </a:p>
        </p:txBody>
      </p:sp>
      <p:sp>
        <p:nvSpPr>
          <p:cNvPr id="798" name="Google Shape;79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9" name="Google Shape;79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Source of Template: </a:t>
            </a:r>
            <a:endParaRPr/>
          </a:p>
        </p:txBody>
      </p:sp>
      <p:sp>
        <p:nvSpPr>
          <p:cNvPr id="813" name="Google Shape;813;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Source: </a:t>
            </a: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https://www.kiddoworksheets.com/worksheet-generator-word-scramble/</a:t>
            </a:r>
            <a:endParaRPr/>
          </a:p>
        </p:txBody>
      </p:sp>
      <p:sp>
        <p:nvSpPr>
          <p:cNvPr id="831" name="Google Shape;831;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Source: Steps to PBA, Step 7 (https://buy.gsa.gov/spba/steps?step=manage-performance)</a:t>
            </a:r>
            <a:endParaRPr/>
          </a:p>
          <a:p>
            <a:pPr indent="0" lvl="0" marL="0" rtl="0" algn="l">
              <a:spcBef>
                <a:spcPts val="0"/>
              </a:spcBef>
              <a:spcAft>
                <a:spcPts val="0"/>
              </a:spcAft>
              <a:buNone/>
            </a:pPr>
            <a:r>
              <a:t/>
            </a:r>
            <a:endParaRPr/>
          </a:p>
        </p:txBody>
      </p:sp>
      <p:sp>
        <p:nvSpPr>
          <p:cNvPr id="879" name="Google Shape;87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Your word</a:t>
            </a:r>
            <a:endParaRPr/>
          </a:p>
        </p:txBody>
      </p:sp>
      <p:sp>
        <p:nvSpPr>
          <p:cNvPr id="892" name="Google Shape;892;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organizations have many diverse missions, in a world of priorities, lives at stake, and resources that might be limited.  We can’t do it without you!</a:t>
            </a:r>
            <a:endParaRPr/>
          </a:p>
        </p:txBody>
      </p:sp>
      <p:sp>
        <p:nvSpPr>
          <p:cNvPr id="308" name="Google Shape;30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What’s one new idea you got from this session.  Drop into the chat!</a:t>
            </a:r>
            <a:endParaRPr/>
          </a:p>
        </p:txBody>
      </p:sp>
      <p:sp>
        <p:nvSpPr>
          <p:cNvPr id="926" name="Google Shape;926;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5" name="Google Shape;94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963" name="Google Shape;963;p84:notes"/>
          <p:cNvSpPr/>
          <p:nvPr>
            <p:ph idx="2" type="sldImg"/>
          </p:nvPr>
        </p:nvSpPr>
        <p:spPr>
          <a:xfrm>
            <a:off x="417513" y="700088"/>
            <a:ext cx="6162675" cy="3467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4" name="Google Shape;964;p84:notes"/>
          <p:cNvSpPr txBox="1"/>
          <p:nvPr>
            <p:ph idx="1" type="body"/>
          </p:nvPr>
        </p:nvSpPr>
        <p:spPr>
          <a:xfrm>
            <a:off x="931863" y="4403725"/>
            <a:ext cx="5130800" cy="41576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000">
                <a:solidFill>
                  <a:srgbClr val="000099"/>
                </a:solidFill>
                <a:latin typeface="Arial"/>
                <a:ea typeface="Arial"/>
                <a:cs typeface="Arial"/>
                <a:sym typeface="Arial"/>
              </a:rPr>
              <a:t>FAR 1.102 Statement of Guiding Principles for the Federal Acquisition System </a:t>
            </a:r>
            <a:r>
              <a:rPr lang="en-US" sz="1000">
                <a:solidFill>
                  <a:srgbClr val="000099"/>
                </a:solidFill>
                <a:latin typeface="Arial"/>
                <a:ea typeface="Arial"/>
                <a:cs typeface="Arial"/>
                <a:sym typeface="Arial"/>
              </a:rPr>
              <a:t>-states that the FAR is to deliver on a timely basis the best value product or service to the customer while maintaining the public’s trust and fulfilling public policy objectives.  The participants in this process should work together as a team and should be empowered to make decisions within their area of responsibility.</a:t>
            </a:r>
            <a:endParaRPr/>
          </a:p>
          <a:p>
            <a:pPr indent="0" lvl="0" marL="0" rtl="0" algn="l">
              <a:spcBef>
                <a:spcPts val="0"/>
              </a:spcBef>
              <a:spcAft>
                <a:spcPts val="0"/>
              </a:spcAft>
              <a:buNone/>
            </a:pPr>
            <a:r>
              <a:rPr b="1" lang="en-US" sz="1000">
                <a:solidFill>
                  <a:srgbClr val="000099"/>
                </a:solidFill>
                <a:latin typeface="Arial"/>
                <a:ea typeface="Arial"/>
                <a:cs typeface="Arial"/>
                <a:sym typeface="Arial"/>
              </a:rPr>
              <a:t>FAR Part 2</a:t>
            </a:r>
            <a:r>
              <a:rPr lang="en-US" sz="1000">
                <a:solidFill>
                  <a:srgbClr val="000099"/>
                </a:solidFill>
                <a:latin typeface="Arial"/>
                <a:ea typeface="Arial"/>
                <a:cs typeface="Arial"/>
                <a:sym typeface="Arial"/>
              </a:rPr>
              <a:t> is the definition section and defines PBC.  </a:t>
            </a:r>
            <a:endParaRPr/>
          </a:p>
          <a:p>
            <a:pPr indent="0" lvl="0" marL="0" rtl="0" algn="l">
              <a:spcBef>
                <a:spcPts val="0"/>
              </a:spcBef>
              <a:spcAft>
                <a:spcPts val="0"/>
              </a:spcAft>
              <a:buNone/>
            </a:pPr>
            <a:r>
              <a:t/>
            </a:r>
            <a:endParaRPr sz="1000">
              <a:solidFill>
                <a:srgbClr val="000099"/>
              </a:solidFill>
              <a:latin typeface="Arial"/>
              <a:ea typeface="Arial"/>
              <a:cs typeface="Arial"/>
              <a:sym typeface="Arial"/>
            </a:endParaRPr>
          </a:p>
          <a:p>
            <a:pPr indent="0" lvl="0" marL="0" rtl="0" algn="l">
              <a:spcBef>
                <a:spcPts val="0"/>
              </a:spcBef>
              <a:spcAft>
                <a:spcPts val="0"/>
              </a:spcAft>
              <a:buNone/>
            </a:pPr>
            <a:r>
              <a:rPr b="1" lang="en-US" sz="1000">
                <a:solidFill>
                  <a:srgbClr val="000099"/>
                </a:solidFill>
                <a:latin typeface="Arial"/>
                <a:ea typeface="Arial"/>
                <a:cs typeface="Arial"/>
                <a:sym typeface="Arial"/>
              </a:rPr>
              <a:t>FAR Part 7</a:t>
            </a:r>
            <a:r>
              <a:rPr lang="en-US" sz="1000">
                <a:solidFill>
                  <a:srgbClr val="000099"/>
                </a:solidFill>
                <a:latin typeface="Arial"/>
                <a:ea typeface="Arial"/>
                <a:cs typeface="Arial"/>
                <a:sym typeface="Arial"/>
              </a:rPr>
              <a:t>, </a:t>
            </a:r>
            <a:r>
              <a:rPr b="1" lang="en-US" sz="1000">
                <a:solidFill>
                  <a:srgbClr val="000099"/>
                </a:solidFill>
                <a:latin typeface="Arial"/>
                <a:ea typeface="Arial"/>
                <a:cs typeface="Arial"/>
                <a:sym typeface="Arial"/>
              </a:rPr>
              <a:t>Acquisition Planning</a:t>
            </a:r>
            <a:r>
              <a:rPr lang="en-US" sz="1000">
                <a:solidFill>
                  <a:srgbClr val="000099"/>
                </a:solidFill>
                <a:latin typeface="Arial"/>
                <a:ea typeface="Arial"/>
                <a:cs typeface="Arial"/>
                <a:sym typeface="Arial"/>
              </a:rPr>
              <a:t> </a:t>
            </a:r>
            <a:br>
              <a:rPr lang="en-US" sz="1000">
                <a:solidFill>
                  <a:srgbClr val="000099"/>
                </a:solidFill>
                <a:latin typeface="Arial"/>
                <a:ea typeface="Arial"/>
                <a:cs typeface="Arial"/>
                <a:sym typeface="Arial"/>
              </a:rPr>
            </a:br>
            <a:r>
              <a:rPr lang="en-US" sz="1000">
                <a:solidFill>
                  <a:srgbClr val="000099"/>
                </a:solidFill>
                <a:latin typeface="Arial"/>
                <a:ea typeface="Arial"/>
                <a:cs typeface="Arial"/>
                <a:sym typeface="Arial"/>
              </a:rPr>
              <a:t>(notably Subpart 7.5- Inherently Governmental Functions – For example:  make sure you are not asking a contractor to determine what supplies or services are to be acquired by the Government and provisions at 7.105  Contents of an Acquisition Plan - (6) </a:t>
            </a:r>
            <a:r>
              <a:rPr i="1" lang="en-US" sz="1000">
                <a:solidFill>
                  <a:srgbClr val="000000"/>
                </a:solidFill>
                <a:latin typeface="Arial"/>
                <a:ea typeface="Arial"/>
                <a:cs typeface="Arial"/>
                <a:sym typeface="Arial"/>
              </a:rPr>
              <a:t>Product or service descriptions. </a:t>
            </a:r>
            <a:r>
              <a:rPr lang="en-US" sz="1000">
                <a:solidFill>
                  <a:srgbClr val="000099"/>
                </a:solidFill>
                <a:latin typeface="Arial"/>
                <a:ea typeface="Arial"/>
                <a:cs typeface="Arial"/>
                <a:sym typeface="Arial"/>
              </a:rPr>
              <a:t>Explain the choice of product or service description types (including performance-based contracting descriptions) to be used in the acquisition. </a:t>
            </a:r>
            <a:endParaRPr/>
          </a:p>
          <a:p>
            <a:pPr indent="0" lvl="0" marL="0" rtl="0" algn="l">
              <a:spcBef>
                <a:spcPts val="0"/>
              </a:spcBef>
              <a:spcAft>
                <a:spcPts val="0"/>
              </a:spcAft>
              <a:buNone/>
            </a:pPr>
            <a:r>
              <a:t/>
            </a:r>
            <a:endParaRPr sz="1000">
              <a:solidFill>
                <a:srgbClr val="000099"/>
              </a:solidFill>
              <a:latin typeface="Arial"/>
              <a:ea typeface="Arial"/>
              <a:cs typeface="Arial"/>
              <a:sym typeface="Arial"/>
            </a:endParaRPr>
          </a:p>
          <a:p>
            <a:pPr indent="0" lvl="0" marL="0" rtl="0" algn="l">
              <a:spcBef>
                <a:spcPts val="0"/>
              </a:spcBef>
              <a:spcAft>
                <a:spcPts val="0"/>
              </a:spcAft>
              <a:buNone/>
            </a:pPr>
            <a:r>
              <a:rPr b="1" lang="en-US" sz="1000">
                <a:solidFill>
                  <a:srgbClr val="000099"/>
                </a:solidFill>
                <a:latin typeface="Arial"/>
                <a:ea typeface="Arial"/>
                <a:cs typeface="Arial"/>
                <a:sym typeface="Arial"/>
              </a:rPr>
              <a:t>FAR Part 10</a:t>
            </a:r>
            <a:r>
              <a:rPr lang="en-US" sz="1000">
                <a:solidFill>
                  <a:srgbClr val="000099"/>
                </a:solidFill>
                <a:latin typeface="Arial"/>
                <a:ea typeface="Arial"/>
                <a:cs typeface="Arial"/>
                <a:sym typeface="Arial"/>
              </a:rPr>
              <a:t>, </a:t>
            </a:r>
            <a:r>
              <a:rPr b="1" lang="en-US" sz="1000">
                <a:solidFill>
                  <a:srgbClr val="000099"/>
                </a:solidFill>
                <a:latin typeface="Arial"/>
                <a:ea typeface="Arial"/>
                <a:cs typeface="Arial"/>
                <a:sym typeface="Arial"/>
              </a:rPr>
              <a:t>Market Research</a:t>
            </a:r>
            <a:r>
              <a:rPr lang="en-US" sz="1000">
                <a:solidFill>
                  <a:srgbClr val="000099"/>
                </a:solidFill>
                <a:latin typeface="Arial"/>
                <a:ea typeface="Arial"/>
                <a:cs typeface="Arial"/>
                <a:sym typeface="Arial"/>
              </a:rPr>
              <a:t> prescribes policies and procedures for conducting market research </a:t>
            </a:r>
            <a:endParaRPr/>
          </a:p>
          <a:p>
            <a:pPr indent="0" lvl="0" marL="0" rtl="0" algn="l">
              <a:spcBef>
                <a:spcPts val="0"/>
              </a:spcBef>
              <a:spcAft>
                <a:spcPts val="0"/>
              </a:spcAft>
              <a:buNone/>
            </a:pPr>
            <a:r>
              <a:rPr b="1" lang="en-US" sz="1000">
                <a:solidFill>
                  <a:srgbClr val="000099"/>
                </a:solidFill>
                <a:latin typeface="Arial"/>
                <a:ea typeface="Arial"/>
                <a:cs typeface="Arial"/>
                <a:sym typeface="Arial"/>
              </a:rPr>
              <a:t>FAR Part 11</a:t>
            </a:r>
            <a:r>
              <a:rPr lang="en-US" sz="1000">
                <a:solidFill>
                  <a:srgbClr val="000099"/>
                </a:solidFill>
                <a:latin typeface="Arial"/>
                <a:ea typeface="Arial"/>
                <a:cs typeface="Arial"/>
                <a:sym typeface="Arial"/>
              </a:rPr>
              <a:t>, </a:t>
            </a:r>
            <a:r>
              <a:rPr b="1" lang="en-US" sz="1000">
                <a:solidFill>
                  <a:srgbClr val="000099"/>
                </a:solidFill>
                <a:latin typeface="Arial"/>
                <a:ea typeface="Arial"/>
                <a:cs typeface="Arial"/>
                <a:sym typeface="Arial"/>
              </a:rPr>
              <a:t>Describing Agency Requirements</a:t>
            </a:r>
            <a:r>
              <a:rPr lang="en-US" sz="1000">
                <a:solidFill>
                  <a:srgbClr val="000099"/>
                </a:solidFill>
                <a:latin typeface="Arial"/>
                <a:ea typeface="Arial"/>
                <a:cs typeface="Arial"/>
                <a:sym typeface="Arial"/>
              </a:rPr>
              <a:t>  </a:t>
            </a:r>
            <a:r>
              <a:rPr b="1" lang="en-US" sz="1000">
                <a:solidFill>
                  <a:srgbClr val="000099"/>
                </a:solidFill>
                <a:latin typeface="Arial"/>
                <a:ea typeface="Arial"/>
                <a:cs typeface="Arial"/>
                <a:sym typeface="Arial"/>
              </a:rPr>
              <a:t>(11.106</a:t>
            </a:r>
            <a:r>
              <a:rPr lang="en-US" sz="1000">
                <a:solidFill>
                  <a:srgbClr val="000099"/>
                </a:solidFill>
                <a:latin typeface="Arial"/>
                <a:ea typeface="Arial"/>
                <a:cs typeface="Arial"/>
                <a:sym typeface="Arial"/>
              </a:rPr>
              <a:t>-</a:t>
            </a:r>
            <a:r>
              <a:rPr b="1" lang="en-US" sz="1000">
                <a:solidFill>
                  <a:srgbClr val="000099"/>
                </a:solidFill>
                <a:latin typeface="Arial"/>
                <a:ea typeface="Arial"/>
                <a:cs typeface="Arial"/>
                <a:sym typeface="Arial"/>
              </a:rPr>
              <a:t> Purchase descriptions for service contracts and 11.101 Order of precedence for requirements documents. </a:t>
            </a:r>
            <a:endParaRPr/>
          </a:p>
          <a:p>
            <a:pPr indent="0" lvl="0" marL="0" rtl="0" algn="l">
              <a:spcBef>
                <a:spcPts val="0"/>
              </a:spcBef>
              <a:spcAft>
                <a:spcPts val="0"/>
              </a:spcAft>
              <a:buNone/>
            </a:pPr>
            <a:r>
              <a:rPr lang="en-US" sz="1000">
                <a:solidFill>
                  <a:srgbClr val="000099"/>
                </a:solidFill>
                <a:latin typeface="Arial"/>
                <a:ea typeface="Arial"/>
                <a:cs typeface="Arial"/>
                <a:sym typeface="Arial"/>
              </a:rPr>
              <a:t>(a) Agencies may select from existing requirements documents, modify or combine existing requirements documents, or create new requirements documents to meet agency needs, using the following order of precedence.  </a:t>
            </a:r>
            <a:endParaRPr/>
          </a:p>
          <a:p>
            <a:pPr indent="0" lvl="0" marL="0" rtl="0" algn="l">
              <a:spcBef>
                <a:spcPts val="0"/>
              </a:spcBef>
              <a:spcAft>
                <a:spcPts val="0"/>
              </a:spcAft>
              <a:buNone/>
            </a:pPr>
            <a:r>
              <a:rPr lang="en-US" sz="1000">
                <a:solidFill>
                  <a:srgbClr val="000099"/>
                </a:solidFill>
                <a:latin typeface="Arial"/>
                <a:ea typeface="Arial"/>
                <a:cs typeface="Arial"/>
                <a:sym typeface="Arial"/>
              </a:rPr>
              <a:t>(1) Documents mandated for use by law. </a:t>
            </a:r>
            <a:endParaRPr/>
          </a:p>
          <a:p>
            <a:pPr indent="0" lvl="0" marL="0" rtl="0" algn="l">
              <a:spcBef>
                <a:spcPts val="0"/>
              </a:spcBef>
              <a:spcAft>
                <a:spcPts val="0"/>
              </a:spcAft>
              <a:buNone/>
            </a:pPr>
            <a:r>
              <a:rPr lang="en-US" sz="1000">
                <a:solidFill>
                  <a:srgbClr val="000099"/>
                </a:solidFill>
                <a:latin typeface="Arial"/>
                <a:ea typeface="Arial"/>
                <a:cs typeface="Arial"/>
                <a:sym typeface="Arial"/>
              </a:rPr>
              <a:t>(2) Performance-oriented documents. </a:t>
            </a:r>
            <a:endParaRPr/>
          </a:p>
          <a:p>
            <a:pPr indent="0" lvl="0" marL="0" rtl="0" algn="l">
              <a:spcBef>
                <a:spcPts val="0"/>
              </a:spcBef>
              <a:spcAft>
                <a:spcPts val="0"/>
              </a:spcAft>
              <a:buNone/>
            </a:pPr>
            <a:r>
              <a:rPr lang="en-US" sz="1000">
                <a:solidFill>
                  <a:srgbClr val="000099"/>
                </a:solidFill>
                <a:latin typeface="Arial"/>
                <a:ea typeface="Arial"/>
                <a:cs typeface="Arial"/>
                <a:sym typeface="Arial"/>
              </a:rPr>
              <a:t>(3) Detailed design-oriented documents. </a:t>
            </a:r>
            <a:endParaRPr/>
          </a:p>
          <a:p>
            <a:pPr indent="0" lvl="0" marL="0" rtl="0" algn="l">
              <a:spcBef>
                <a:spcPts val="0"/>
              </a:spcBef>
              <a:spcAft>
                <a:spcPts val="0"/>
              </a:spcAft>
              <a:buNone/>
            </a:pPr>
            <a:r>
              <a:rPr lang="en-US" sz="1000">
                <a:solidFill>
                  <a:srgbClr val="000099"/>
                </a:solidFill>
                <a:latin typeface="Arial"/>
                <a:ea typeface="Arial"/>
                <a:cs typeface="Arial"/>
                <a:sym typeface="Arial"/>
              </a:rPr>
              <a:t>(4) Standards, specifications and related publications issued by the Government outside the Defense or Federal series for the non-repetitive acquisition of items.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1" name="Google Shape;97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1495ee5ae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1495ee5aeb_0_1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or Print">
  <p:cSld name="Title for Print">
    <p:spTree>
      <p:nvGrpSpPr>
        <p:cNvPr id="20" name="Shape 20"/>
        <p:cNvGrpSpPr/>
        <p:nvPr/>
      </p:nvGrpSpPr>
      <p:grpSpPr>
        <a:xfrm>
          <a:off x="0" y="0"/>
          <a:ext cx="0" cy="0"/>
          <a:chOff x="0" y="0"/>
          <a:chExt cx="0" cy="0"/>
        </a:xfrm>
      </p:grpSpPr>
      <p:sp>
        <p:nvSpPr>
          <p:cNvPr id="21" name="Google Shape;21;p2"/>
          <p:cNvSpPr txBox="1"/>
          <p:nvPr>
            <p:ph type="ctrTitle"/>
          </p:nvPr>
        </p:nvSpPr>
        <p:spPr>
          <a:xfrm>
            <a:off x="950453" y="714975"/>
            <a:ext cx="9848800" cy="12344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rgbClr val="1C304A"/>
              </a:buClr>
              <a:buSzPts val="5000"/>
              <a:buFont typeface="Impact"/>
              <a:buNone/>
              <a:defRPr b="1" sz="6667">
                <a:solidFill>
                  <a:srgbClr val="1C304A"/>
                </a:solidFill>
              </a:defRPr>
            </a:lvl1pPr>
            <a:lvl2pPr lvl="1" algn="ctr">
              <a:spcBef>
                <a:spcPts val="0"/>
              </a:spcBef>
              <a:spcAft>
                <a:spcPts val="0"/>
              </a:spcAft>
              <a:buClr>
                <a:srgbClr val="1C304A"/>
              </a:buClr>
              <a:buSzPts val="5000"/>
              <a:buNone/>
              <a:defRPr sz="6667">
                <a:solidFill>
                  <a:srgbClr val="1C304A"/>
                </a:solidFill>
              </a:defRPr>
            </a:lvl2pPr>
            <a:lvl3pPr lvl="2" algn="ctr">
              <a:spcBef>
                <a:spcPts val="0"/>
              </a:spcBef>
              <a:spcAft>
                <a:spcPts val="0"/>
              </a:spcAft>
              <a:buClr>
                <a:srgbClr val="1C304A"/>
              </a:buClr>
              <a:buSzPts val="5000"/>
              <a:buNone/>
              <a:defRPr sz="6667">
                <a:solidFill>
                  <a:srgbClr val="1C304A"/>
                </a:solidFill>
              </a:defRPr>
            </a:lvl3pPr>
            <a:lvl4pPr lvl="3" algn="ctr">
              <a:spcBef>
                <a:spcPts val="0"/>
              </a:spcBef>
              <a:spcAft>
                <a:spcPts val="0"/>
              </a:spcAft>
              <a:buClr>
                <a:srgbClr val="1C304A"/>
              </a:buClr>
              <a:buSzPts val="5000"/>
              <a:buNone/>
              <a:defRPr sz="6667">
                <a:solidFill>
                  <a:srgbClr val="1C304A"/>
                </a:solidFill>
              </a:defRPr>
            </a:lvl4pPr>
            <a:lvl5pPr lvl="4" algn="ctr">
              <a:spcBef>
                <a:spcPts val="0"/>
              </a:spcBef>
              <a:spcAft>
                <a:spcPts val="0"/>
              </a:spcAft>
              <a:buClr>
                <a:srgbClr val="1C304A"/>
              </a:buClr>
              <a:buSzPts val="5000"/>
              <a:buNone/>
              <a:defRPr sz="6667">
                <a:solidFill>
                  <a:srgbClr val="1C304A"/>
                </a:solidFill>
              </a:defRPr>
            </a:lvl5pPr>
            <a:lvl6pPr lvl="5" algn="ctr">
              <a:spcBef>
                <a:spcPts val="0"/>
              </a:spcBef>
              <a:spcAft>
                <a:spcPts val="0"/>
              </a:spcAft>
              <a:buClr>
                <a:srgbClr val="1C304A"/>
              </a:buClr>
              <a:buSzPts val="5000"/>
              <a:buNone/>
              <a:defRPr sz="6667">
                <a:solidFill>
                  <a:srgbClr val="1C304A"/>
                </a:solidFill>
              </a:defRPr>
            </a:lvl6pPr>
            <a:lvl7pPr lvl="6" algn="ctr">
              <a:spcBef>
                <a:spcPts val="0"/>
              </a:spcBef>
              <a:spcAft>
                <a:spcPts val="0"/>
              </a:spcAft>
              <a:buClr>
                <a:srgbClr val="1C304A"/>
              </a:buClr>
              <a:buSzPts val="5000"/>
              <a:buNone/>
              <a:defRPr sz="6667">
                <a:solidFill>
                  <a:srgbClr val="1C304A"/>
                </a:solidFill>
              </a:defRPr>
            </a:lvl7pPr>
            <a:lvl8pPr lvl="7" algn="ctr">
              <a:spcBef>
                <a:spcPts val="0"/>
              </a:spcBef>
              <a:spcAft>
                <a:spcPts val="0"/>
              </a:spcAft>
              <a:buClr>
                <a:srgbClr val="1C304A"/>
              </a:buClr>
              <a:buSzPts val="5000"/>
              <a:buNone/>
              <a:defRPr sz="6667">
                <a:solidFill>
                  <a:srgbClr val="1C304A"/>
                </a:solidFill>
              </a:defRPr>
            </a:lvl8pPr>
            <a:lvl9pPr lvl="8" algn="ctr">
              <a:spcBef>
                <a:spcPts val="0"/>
              </a:spcBef>
              <a:spcAft>
                <a:spcPts val="0"/>
              </a:spcAft>
              <a:buClr>
                <a:srgbClr val="1C304A"/>
              </a:buClr>
              <a:buSzPts val="5000"/>
              <a:buNone/>
              <a:defRPr sz="6667">
                <a:solidFill>
                  <a:srgbClr val="1C304A"/>
                </a:solidFill>
              </a:defRPr>
            </a:lvl9pPr>
          </a:lstStyle>
          <a:p/>
        </p:txBody>
      </p:sp>
      <p:sp>
        <p:nvSpPr>
          <p:cNvPr id="22" name="Google Shape;22;p2"/>
          <p:cNvSpPr txBox="1"/>
          <p:nvPr>
            <p:ph idx="1" type="subTitle"/>
          </p:nvPr>
        </p:nvSpPr>
        <p:spPr>
          <a:xfrm>
            <a:off x="972908" y="3050045"/>
            <a:ext cx="5852400" cy="1056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C304A"/>
              </a:buClr>
              <a:buSzPts val="1400"/>
              <a:buNone/>
              <a:defRPr sz="1867">
                <a:solidFill>
                  <a:srgbClr val="1C304A"/>
                </a:solidFill>
              </a:defRPr>
            </a:lvl1pPr>
            <a:lvl2pPr lvl="1" algn="l">
              <a:lnSpc>
                <a:spcPct val="100000"/>
              </a:lnSpc>
              <a:spcBef>
                <a:spcPts val="0"/>
              </a:spcBef>
              <a:spcAft>
                <a:spcPts val="0"/>
              </a:spcAft>
              <a:buClr>
                <a:srgbClr val="1C304A"/>
              </a:buClr>
              <a:buSzPts val="1400"/>
              <a:buNone/>
              <a:defRPr>
                <a:solidFill>
                  <a:srgbClr val="1C304A"/>
                </a:solidFill>
              </a:defRPr>
            </a:lvl2pPr>
            <a:lvl3pPr lvl="2" algn="l">
              <a:lnSpc>
                <a:spcPct val="100000"/>
              </a:lnSpc>
              <a:spcBef>
                <a:spcPts val="0"/>
              </a:spcBef>
              <a:spcAft>
                <a:spcPts val="0"/>
              </a:spcAft>
              <a:buClr>
                <a:srgbClr val="1C304A"/>
              </a:buClr>
              <a:buSzPts val="1400"/>
              <a:buNone/>
              <a:defRPr>
                <a:solidFill>
                  <a:srgbClr val="1C304A"/>
                </a:solidFill>
              </a:defRPr>
            </a:lvl3pPr>
            <a:lvl4pPr lvl="3" algn="l">
              <a:lnSpc>
                <a:spcPct val="100000"/>
              </a:lnSpc>
              <a:spcBef>
                <a:spcPts val="0"/>
              </a:spcBef>
              <a:spcAft>
                <a:spcPts val="0"/>
              </a:spcAft>
              <a:buClr>
                <a:srgbClr val="1C304A"/>
              </a:buClr>
              <a:buSzPts val="1400"/>
              <a:buNone/>
              <a:defRPr>
                <a:solidFill>
                  <a:srgbClr val="1C304A"/>
                </a:solidFill>
              </a:defRPr>
            </a:lvl4pPr>
            <a:lvl5pPr lvl="4" algn="l">
              <a:lnSpc>
                <a:spcPct val="100000"/>
              </a:lnSpc>
              <a:spcBef>
                <a:spcPts val="0"/>
              </a:spcBef>
              <a:spcAft>
                <a:spcPts val="0"/>
              </a:spcAft>
              <a:buClr>
                <a:srgbClr val="1C304A"/>
              </a:buClr>
              <a:buSzPts val="1400"/>
              <a:buNone/>
              <a:defRPr>
                <a:solidFill>
                  <a:srgbClr val="1C304A"/>
                </a:solidFill>
              </a:defRPr>
            </a:lvl5pPr>
            <a:lvl6pPr lvl="5" algn="l">
              <a:lnSpc>
                <a:spcPct val="100000"/>
              </a:lnSpc>
              <a:spcBef>
                <a:spcPts val="0"/>
              </a:spcBef>
              <a:spcAft>
                <a:spcPts val="0"/>
              </a:spcAft>
              <a:buClr>
                <a:srgbClr val="1C304A"/>
              </a:buClr>
              <a:buSzPts val="1400"/>
              <a:buNone/>
              <a:defRPr>
                <a:solidFill>
                  <a:srgbClr val="1C304A"/>
                </a:solidFill>
              </a:defRPr>
            </a:lvl6pPr>
            <a:lvl7pPr lvl="6" algn="l">
              <a:lnSpc>
                <a:spcPct val="100000"/>
              </a:lnSpc>
              <a:spcBef>
                <a:spcPts val="0"/>
              </a:spcBef>
              <a:spcAft>
                <a:spcPts val="0"/>
              </a:spcAft>
              <a:buClr>
                <a:srgbClr val="1C304A"/>
              </a:buClr>
              <a:buSzPts val="1400"/>
              <a:buNone/>
              <a:defRPr>
                <a:solidFill>
                  <a:srgbClr val="1C304A"/>
                </a:solidFill>
              </a:defRPr>
            </a:lvl7pPr>
            <a:lvl8pPr lvl="7" algn="l">
              <a:lnSpc>
                <a:spcPct val="100000"/>
              </a:lnSpc>
              <a:spcBef>
                <a:spcPts val="0"/>
              </a:spcBef>
              <a:spcAft>
                <a:spcPts val="0"/>
              </a:spcAft>
              <a:buClr>
                <a:srgbClr val="1C304A"/>
              </a:buClr>
              <a:buSzPts val="1400"/>
              <a:buNone/>
              <a:defRPr>
                <a:solidFill>
                  <a:srgbClr val="1C304A"/>
                </a:solidFill>
              </a:defRPr>
            </a:lvl8pPr>
            <a:lvl9pPr lvl="8" algn="l">
              <a:lnSpc>
                <a:spcPct val="100000"/>
              </a:lnSpc>
              <a:spcBef>
                <a:spcPts val="0"/>
              </a:spcBef>
              <a:spcAft>
                <a:spcPts val="0"/>
              </a:spcAft>
              <a:buClr>
                <a:srgbClr val="1C304A"/>
              </a:buClr>
              <a:buSzPts val="1400"/>
              <a:buNone/>
              <a:defRPr>
                <a:solidFill>
                  <a:srgbClr val="1C304A"/>
                </a:solidFill>
              </a:defRPr>
            </a:lvl9pPr>
          </a:lstStyle>
          <a:p/>
        </p:txBody>
      </p:sp>
      <p:sp>
        <p:nvSpPr>
          <p:cNvPr id="23" name="Google Shape;23;p2"/>
          <p:cNvSpPr txBox="1"/>
          <p:nvPr>
            <p:ph idx="2" type="subTitle"/>
          </p:nvPr>
        </p:nvSpPr>
        <p:spPr>
          <a:xfrm>
            <a:off x="1587433" y="5925407"/>
            <a:ext cx="3648000" cy="349200"/>
          </a:xfrm>
          <a:prstGeom prst="rect">
            <a:avLst/>
          </a:prstGeom>
          <a:noFill/>
          <a:ln>
            <a:noFill/>
          </a:ln>
        </p:spPr>
        <p:txBody>
          <a:bodyPr anchorCtr="0" anchor="t" bIns="91425" lIns="91425" spcFirstLastPara="1" rIns="91425" wrap="square" tIns="91425">
            <a:normAutofit/>
          </a:bodyPr>
          <a:lstStyle>
            <a:lvl1pPr lvl="0" algn="l">
              <a:lnSpc>
                <a:spcPct val="120000"/>
              </a:lnSpc>
              <a:spcBef>
                <a:spcPts val="0"/>
              </a:spcBef>
              <a:spcAft>
                <a:spcPts val="0"/>
              </a:spcAft>
              <a:buSzPts val="1707"/>
              <a:buNone/>
              <a:defRPr sz="1067">
                <a:solidFill>
                  <a:srgbClr val="1C304A"/>
                </a:solidFill>
              </a:defRPr>
            </a:lvl1pPr>
            <a:lvl2pPr lvl="1" algn="l">
              <a:lnSpc>
                <a:spcPct val="120000"/>
              </a:lnSpc>
              <a:spcBef>
                <a:spcPts val="1600"/>
              </a:spcBef>
              <a:spcAft>
                <a:spcPts val="0"/>
              </a:spcAft>
              <a:buSzPts val="2880"/>
              <a:buNone/>
              <a:defRPr/>
            </a:lvl2pPr>
            <a:lvl3pPr lvl="2" algn="l">
              <a:lnSpc>
                <a:spcPct val="120000"/>
              </a:lnSpc>
              <a:spcBef>
                <a:spcPts val="1600"/>
              </a:spcBef>
              <a:spcAft>
                <a:spcPts val="0"/>
              </a:spcAft>
              <a:buSzPts val="2560"/>
              <a:buNone/>
              <a:defRPr/>
            </a:lvl3pPr>
            <a:lvl4pPr lvl="3" algn="l">
              <a:lnSpc>
                <a:spcPct val="120000"/>
              </a:lnSpc>
              <a:spcBef>
                <a:spcPts val="1600"/>
              </a:spcBef>
              <a:spcAft>
                <a:spcPts val="0"/>
              </a:spcAft>
              <a:buSzPts val="2240"/>
              <a:buNone/>
              <a:defRPr/>
            </a:lvl4pPr>
            <a:lvl5pPr lvl="4" algn="l">
              <a:lnSpc>
                <a:spcPct val="120000"/>
              </a:lnSpc>
              <a:spcBef>
                <a:spcPts val="1600"/>
              </a:spcBef>
              <a:spcAft>
                <a:spcPts val="0"/>
              </a:spcAft>
              <a:buSzPts val="2240"/>
              <a:buNone/>
              <a:defRPr/>
            </a:lvl5pPr>
            <a:lvl6pPr lvl="5" algn="l">
              <a:lnSpc>
                <a:spcPct val="120000"/>
              </a:lnSpc>
              <a:spcBef>
                <a:spcPts val="1600"/>
              </a:spcBef>
              <a:spcAft>
                <a:spcPts val="0"/>
              </a:spcAft>
              <a:buSzPts val="2240"/>
              <a:buNone/>
              <a:defRPr/>
            </a:lvl6pPr>
            <a:lvl7pPr lvl="6" algn="l">
              <a:lnSpc>
                <a:spcPct val="120000"/>
              </a:lnSpc>
              <a:spcBef>
                <a:spcPts val="1600"/>
              </a:spcBef>
              <a:spcAft>
                <a:spcPts val="0"/>
              </a:spcAft>
              <a:buSzPts val="2240"/>
              <a:buNone/>
              <a:defRPr/>
            </a:lvl7pPr>
            <a:lvl8pPr lvl="7" algn="l">
              <a:lnSpc>
                <a:spcPct val="120000"/>
              </a:lnSpc>
              <a:spcBef>
                <a:spcPts val="1600"/>
              </a:spcBef>
              <a:spcAft>
                <a:spcPts val="0"/>
              </a:spcAft>
              <a:buSzPts val="2240"/>
              <a:buNone/>
              <a:defRPr/>
            </a:lvl8pPr>
            <a:lvl9pPr lvl="8" algn="l">
              <a:lnSpc>
                <a:spcPct val="120000"/>
              </a:lnSpc>
              <a:spcBef>
                <a:spcPts val="1600"/>
              </a:spcBef>
              <a:spcAft>
                <a:spcPts val="1600"/>
              </a:spcAft>
              <a:buSzPts val="2240"/>
              <a:buNone/>
              <a:defRPr/>
            </a:lvl9pPr>
          </a:lstStyle>
          <a:p/>
        </p:txBody>
      </p:sp>
      <p:pic>
        <p:nvPicPr>
          <p:cNvPr id="24" name="Google Shape;24;p2"/>
          <p:cNvPicPr preferRelativeResize="0"/>
          <p:nvPr/>
        </p:nvPicPr>
        <p:blipFill rotWithShape="1">
          <a:blip r:embed="rId2">
            <a:alphaModFix/>
          </a:blip>
          <a:srcRect b="0" l="4888" r="0" t="0"/>
          <a:stretch/>
        </p:blipFill>
        <p:spPr>
          <a:xfrm>
            <a:off x="443300" y="315775"/>
            <a:ext cx="819676" cy="778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3" name="Shape 83"/>
        <p:cNvGrpSpPr/>
        <p:nvPr/>
      </p:nvGrpSpPr>
      <p:grpSpPr>
        <a:xfrm>
          <a:off x="0" y="0"/>
          <a:ext cx="0" cy="0"/>
          <a:chOff x="0" y="0"/>
          <a:chExt cx="0" cy="0"/>
        </a:xfrm>
      </p:grpSpPr>
      <p:sp>
        <p:nvSpPr>
          <p:cNvPr id="84" name="Google Shape;84;p12"/>
          <p:cNvSpPr txBox="1"/>
          <p:nvPr>
            <p:ph type="title"/>
          </p:nvPr>
        </p:nvSpPr>
        <p:spPr>
          <a:xfrm>
            <a:off x="693643" y="685800"/>
            <a:ext cx="4126860"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txBox="1"/>
          <p:nvPr>
            <p:ph idx="1" type="body"/>
          </p:nvPr>
        </p:nvSpPr>
        <p:spPr>
          <a:xfrm>
            <a:off x="5046132" y="685800"/>
            <a:ext cx="6034375" cy="4688785"/>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86" name="Google Shape;86;p12"/>
          <p:cNvSpPr txBox="1"/>
          <p:nvPr>
            <p:ph idx="2" type="body"/>
          </p:nvPr>
        </p:nvSpPr>
        <p:spPr>
          <a:xfrm>
            <a:off x="693642" y="2709052"/>
            <a:ext cx="4126861" cy="266553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87" name="Google Shape;87;p1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 name="Shape 90"/>
        <p:cNvGrpSpPr/>
        <p:nvPr/>
      </p:nvGrpSpPr>
      <p:grpSpPr>
        <a:xfrm>
          <a:off x="0" y="0"/>
          <a:ext cx="0" cy="0"/>
          <a:chOff x="0" y="0"/>
          <a:chExt cx="0" cy="0"/>
        </a:xfrm>
      </p:grpSpPr>
      <p:sp>
        <p:nvSpPr>
          <p:cNvPr id="91" name="Google Shape;91;p13"/>
          <p:cNvSpPr txBox="1"/>
          <p:nvPr>
            <p:ph type="title"/>
          </p:nvPr>
        </p:nvSpPr>
        <p:spPr>
          <a:xfrm>
            <a:off x="685800" y="685800"/>
            <a:ext cx="6345302"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3"/>
          <p:cNvSpPr/>
          <p:nvPr>
            <p:ph idx="2" type="pic"/>
          </p:nvPr>
        </p:nvSpPr>
        <p:spPr>
          <a:xfrm>
            <a:off x="7482362" y="0"/>
            <a:ext cx="3598146" cy="5071533"/>
          </a:xfrm>
          <a:prstGeom prst="rect">
            <a:avLst/>
          </a:prstGeom>
          <a:noFill/>
          <a:ln cap="flat" cmpd="thinThick" w="57150">
            <a:solidFill>
              <a:srgbClr val="7F7F7F"/>
            </a:solidFill>
            <a:prstDash val="solid"/>
            <a:miter lim="800000"/>
            <a:headEnd len="sm" w="sm" type="none"/>
            <a:tailEnd len="sm" w="sm" type="none"/>
          </a:ln>
        </p:spPr>
      </p:sp>
      <p:sp>
        <p:nvSpPr>
          <p:cNvPr id="93" name="Google Shape;93;p13"/>
          <p:cNvSpPr txBox="1"/>
          <p:nvPr>
            <p:ph idx="1" type="body"/>
          </p:nvPr>
        </p:nvSpPr>
        <p:spPr>
          <a:xfrm>
            <a:off x="685801" y="2709052"/>
            <a:ext cx="6345301" cy="23624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94" name="Google Shape;94;p1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97" name="Shape 97"/>
        <p:cNvGrpSpPr/>
        <p:nvPr/>
      </p:nvGrpSpPr>
      <p:grpSpPr>
        <a:xfrm>
          <a:off x="0" y="0"/>
          <a:ext cx="0" cy="0"/>
          <a:chOff x="0" y="0"/>
          <a:chExt cx="0" cy="0"/>
        </a:xfrm>
      </p:grpSpPr>
      <p:sp>
        <p:nvSpPr>
          <p:cNvPr id="98" name="Google Shape;98;p14"/>
          <p:cNvSpPr txBox="1"/>
          <p:nvPr>
            <p:ph type="title"/>
          </p:nvPr>
        </p:nvSpPr>
        <p:spPr>
          <a:xfrm>
            <a:off x="685800" y="4106333"/>
            <a:ext cx="10394708" cy="58884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Impac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4"/>
          <p:cNvSpPr/>
          <p:nvPr>
            <p:ph idx="2" type="pic"/>
          </p:nvPr>
        </p:nvSpPr>
        <p:spPr>
          <a:xfrm>
            <a:off x="685801" y="685799"/>
            <a:ext cx="10392513" cy="3194903"/>
          </a:xfrm>
          <a:prstGeom prst="rect">
            <a:avLst/>
          </a:prstGeom>
          <a:noFill/>
          <a:ln cap="flat" cmpd="thinThick" w="57150">
            <a:solidFill>
              <a:srgbClr val="7F7F7F"/>
            </a:solidFill>
            <a:prstDash val="solid"/>
            <a:miter lim="800000"/>
            <a:headEnd len="sm" w="sm" type="none"/>
            <a:tailEnd len="sm" w="sm" type="none"/>
          </a:ln>
        </p:spPr>
      </p:sp>
      <p:sp>
        <p:nvSpPr>
          <p:cNvPr id="100" name="Google Shape;100;p14"/>
          <p:cNvSpPr txBox="1"/>
          <p:nvPr>
            <p:ph idx="1" type="body"/>
          </p:nvPr>
        </p:nvSpPr>
        <p:spPr>
          <a:xfrm>
            <a:off x="685780" y="4702923"/>
            <a:ext cx="10394728"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560"/>
              <a:buNone/>
              <a:defRPr sz="16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01" name="Google Shape;101;p1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4" name="Shape 104"/>
        <p:cNvGrpSpPr/>
        <p:nvPr/>
      </p:nvGrpSpPr>
      <p:grpSpPr>
        <a:xfrm>
          <a:off x="0" y="0"/>
          <a:ext cx="0" cy="0"/>
          <a:chOff x="0" y="0"/>
          <a:chExt cx="0" cy="0"/>
        </a:xfrm>
      </p:grpSpPr>
      <p:sp>
        <p:nvSpPr>
          <p:cNvPr id="105" name="Google Shape;105;p15"/>
          <p:cNvSpPr txBox="1"/>
          <p:nvPr>
            <p:ph type="title"/>
          </p:nvPr>
        </p:nvSpPr>
        <p:spPr>
          <a:xfrm>
            <a:off x="685801" y="685800"/>
            <a:ext cx="10396902" cy="319490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5"/>
          <p:cNvSpPr txBox="1"/>
          <p:nvPr>
            <p:ph idx="1" type="body"/>
          </p:nvPr>
        </p:nvSpPr>
        <p:spPr>
          <a:xfrm>
            <a:off x="685779" y="4106333"/>
            <a:ext cx="10394729" cy="1273606"/>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07" name="Google Shape;107;p1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0" name="Shape 110"/>
        <p:cNvGrpSpPr/>
        <p:nvPr/>
      </p:nvGrpSpPr>
      <p:grpSpPr>
        <a:xfrm>
          <a:off x="0" y="0"/>
          <a:ext cx="0" cy="0"/>
          <a:chOff x="0" y="0"/>
          <a:chExt cx="0" cy="0"/>
        </a:xfrm>
      </p:grpSpPr>
      <p:sp>
        <p:nvSpPr>
          <p:cNvPr id="111" name="Google Shape;111;p16"/>
          <p:cNvSpPr txBox="1"/>
          <p:nvPr>
            <p:ph type="title"/>
          </p:nvPr>
        </p:nvSpPr>
        <p:spPr>
          <a:xfrm>
            <a:off x="1121732" y="685800"/>
            <a:ext cx="9525020" cy="29167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16"/>
          <p:cNvSpPr txBox="1"/>
          <p:nvPr>
            <p:ph idx="1" type="body"/>
          </p:nvPr>
        </p:nvSpPr>
        <p:spPr>
          <a:xfrm>
            <a:off x="1550264" y="3610032"/>
            <a:ext cx="8667956" cy="377768"/>
          </a:xfrm>
          <a:prstGeom prst="rect">
            <a:avLst/>
          </a:prstGeom>
          <a:noFill/>
          <a:ln>
            <a:noFill/>
          </a:ln>
        </p:spPr>
        <p:txBody>
          <a:bodyPr anchorCtr="0" anchor="t" bIns="45700" lIns="91425" spcFirstLastPara="1" rIns="91425" wrap="square" tIns="45700">
            <a:normAutofit/>
          </a:bodyPr>
          <a:lstStyle>
            <a:lvl1pPr indent="-228600" lvl="0" marL="457200" algn="r">
              <a:lnSpc>
                <a:spcPct val="120000"/>
              </a:lnSpc>
              <a:spcBef>
                <a:spcPts val="1000"/>
              </a:spcBef>
              <a:spcAft>
                <a:spcPts val="0"/>
              </a:spcAft>
              <a:buSzPts val="2240"/>
              <a:buNone/>
              <a:defRPr sz="1400">
                <a:solidFill>
                  <a:srgbClr val="7F7F7F"/>
                </a:solidFill>
              </a:defRPr>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3" name="Google Shape;113;p16"/>
          <p:cNvSpPr txBox="1"/>
          <p:nvPr>
            <p:ph idx="2" type="body"/>
          </p:nvPr>
        </p:nvSpPr>
        <p:spPr>
          <a:xfrm>
            <a:off x="685801" y="4106334"/>
            <a:ext cx="10396882" cy="1268252"/>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4" name="Google Shape;114;p1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17" name="Google Shape;117;p16"/>
          <p:cNvSpPr txBox="1"/>
          <p:nvPr/>
        </p:nvSpPr>
        <p:spPr>
          <a:xfrm>
            <a:off x="685801" y="89262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Impact"/>
              <a:buNone/>
            </a:pPr>
            <a:r>
              <a:rPr b="0" lang="en-US" sz="8000" cap="none">
                <a:solidFill>
                  <a:schemeClr val="dk1"/>
                </a:solidFill>
                <a:latin typeface="Impact"/>
                <a:ea typeface="Impact"/>
                <a:cs typeface="Impact"/>
                <a:sym typeface="Impact"/>
              </a:rPr>
              <a:t>“</a:t>
            </a:r>
            <a:endParaRPr/>
          </a:p>
        </p:txBody>
      </p:sp>
      <p:sp>
        <p:nvSpPr>
          <p:cNvPr id="118" name="Google Shape;118;p16"/>
          <p:cNvSpPr txBox="1"/>
          <p:nvPr/>
        </p:nvSpPr>
        <p:spPr>
          <a:xfrm>
            <a:off x="10473083" y="292282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Impact"/>
              <a:buNone/>
            </a:pPr>
            <a:r>
              <a:rPr b="0" lang="en-US" sz="8000" cap="none">
                <a:solidFill>
                  <a:schemeClr val="dk1"/>
                </a:solidFill>
                <a:latin typeface="Impact"/>
                <a:ea typeface="Impact"/>
                <a:cs typeface="Impact"/>
                <a:sym typeface="Impact"/>
              </a:rPr>
              <a: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19" name="Shape 119"/>
        <p:cNvGrpSpPr/>
        <p:nvPr/>
      </p:nvGrpSpPr>
      <p:grpSpPr>
        <a:xfrm>
          <a:off x="0" y="0"/>
          <a:ext cx="0" cy="0"/>
          <a:chOff x="0" y="0"/>
          <a:chExt cx="0" cy="0"/>
        </a:xfrm>
      </p:grpSpPr>
      <p:sp>
        <p:nvSpPr>
          <p:cNvPr id="120" name="Google Shape;120;p17"/>
          <p:cNvSpPr txBox="1"/>
          <p:nvPr>
            <p:ph type="title"/>
          </p:nvPr>
        </p:nvSpPr>
        <p:spPr>
          <a:xfrm>
            <a:off x="685800" y="1723854"/>
            <a:ext cx="10394707"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7"/>
          <p:cNvSpPr txBox="1"/>
          <p:nvPr>
            <p:ph idx="1" type="body"/>
          </p:nvPr>
        </p:nvSpPr>
        <p:spPr>
          <a:xfrm>
            <a:off x="685800" y="4247468"/>
            <a:ext cx="10394707"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22" name="Google Shape;122;p1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25" name="Shape 125"/>
        <p:cNvGrpSpPr/>
        <p:nvPr/>
      </p:nvGrpSpPr>
      <p:grpSpPr>
        <a:xfrm>
          <a:off x="0" y="0"/>
          <a:ext cx="0" cy="0"/>
          <a:chOff x="0" y="0"/>
          <a:chExt cx="0" cy="0"/>
        </a:xfrm>
      </p:grpSpPr>
      <p:sp>
        <p:nvSpPr>
          <p:cNvPr id="126" name="Google Shape;126;p18"/>
          <p:cNvSpPr txBox="1"/>
          <p:nvPr>
            <p:ph type="title"/>
          </p:nvPr>
        </p:nvSpPr>
        <p:spPr>
          <a:xfrm>
            <a:off x="685802" y="685800"/>
            <a:ext cx="10394706"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8"/>
          <p:cNvSpPr txBox="1"/>
          <p:nvPr>
            <p:ph idx="1" type="body"/>
          </p:nvPr>
        </p:nvSpPr>
        <p:spPr>
          <a:xfrm>
            <a:off x="68580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28" name="Google Shape;128;p18"/>
          <p:cNvSpPr txBox="1"/>
          <p:nvPr>
            <p:ph idx="2" type="body"/>
          </p:nvPr>
        </p:nvSpPr>
        <p:spPr>
          <a:xfrm>
            <a:off x="685802"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29" name="Google Shape;129;p18"/>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30" name="Google Shape;130;p18"/>
          <p:cNvSpPr txBox="1"/>
          <p:nvPr>
            <p:ph idx="4" type="body"/>
          </p:nvPr>
        </p:nvSpPr>
        <p:spPr>
          <a:xfrm>
            <a:off x="4234621"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31" name="Google Shape;131;p18"/>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32" name="Google Shape;132;p18"/>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33" name="Google Shape;133;p1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36" name="Shape 136"/>
        <p:cNvGrpSpPr/>
        <p:nvPr/>
      </p:nvGrpSpPr>
      <p:grpSpPr>
        <a:xfrm>
          <a:off x="0" y="0"/>
          <a:ext cx="0" cy="0"/>
          <a:chOff x="0" y="0"/>
          <a:chExt cx="0" cy="0"/>
        </a:xfrm>
      </p:grpSpPr>
      <p:sp>
        <p:nvSpPr>
          <p:cNvPr id="137" name="Google Shape;137;p1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9"/>
          <p:cNvSpPr txBox="1"/>
          <p:nvPr>
            <p:ph idx="1" type="body"/>
          </p:nvPr>
        </p:nvSpPr>
        <p:spPr>
          <a:xfrm>
            <a:off x="69184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39" name="Google Shape;139;p19"/>
          <p:cNvSpPr/>
          <p:nvPr>
            <p:ph idx="2" type="pic"/>
          </p:nvPr>
        </p:nvSpPr>
        <p:spPr>
          <a:xfrm>
            <a:off x="685780" y="2063395"/>
            <a:ext cx="3310128" cy="1536725"/>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40" name="Google Shape;140;p19"/>
          <p:cNvSpPr txBox="1"/>
          <p:nvPr>
            <p:ph idx="3" type="body"/>
          </p:nvPr>
        </p:nvSpPr>
        <p:spPr>
          <a:xfrm>
            <a:off x="691840" y="4389287"/>
            <a:ext cx="3310128" cy="98529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41" name="Google Shape;141;p19"/>
          <p:cNvSpPr txBox="1"/>
          <p:nvPr>
            <p:ph idx="4" type="body"/>
          </p:nvPr>
        </p:nvSpPr>
        <p:spPr>
          <a:xfrm>
            <a:off x="423741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42" name="Google Shape;142;p19"/>
          <p:cNvSpPr/>
          <p:nvPr>
            <p:ph idx="5" type="pic"/>
          </p:nvPr>
        </p:nvSpPr>
        <p:spPr>
          <a:xfrm>
            <a:off x="4235999" y="2063395"/>
            <a:ext cx="3310128" cy="1535237"/>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43" name="Google Shape;143;p19"/>
          <p:cNvSpPr txBox="1"/>
          <p:nvPr>
            <p:ph idx="6" type="body"/>
          </p:nvPr>
        </p:nvSpPr>
        <p:spPr>
          <a:xfrm>
            <a:off x="4235999" y="4389286"/>
            <a:ext cx="3310128" cy="985300"/>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44" name="Google Shape;144;p19"/>
          <p:cNvSpPr txBox="1"/>
          <p:nvPr>
            <p:ph idx="7" type="body"/>
          </p:nvPr>
        </p:nvSpPr>
        <p:spPr>
          <a:xfrm>
            <a:off x="7768944"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45" name="Google Shape;145;p19"/>
          <p:cNvSpPr/>
          <p:nvPr>
            <p:ph idx="8" type="pic"/>
          </p:nvPr>
        </p:nvSpPr>
        <p:spPr>
          <a:xfrm>
            <a:off x="7768819" y="2063394"/>
            <a:ext cx="3310128" cy="1537196"/>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46" name="Google Shape;146;p19"/>
          <p:cNvSpPr txBox="1"/>
          <p:nvPr>
            <p:ph idx="9" type="body"/>
          </p:nvPr>
        </p:nvSpPr>
        <p:spPr>
          <a:xfrm>
            <a:off x="7768819" y="4389284"/>
            <a:ext cx="3310128" cy="98530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47" name="Google Shape;147;p1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1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0" name="Shape 150"/>
        <p:cNvGrpSpPr/>
        <p:nvPr/>
      </p:nvGrpSpPr>
      <p:grpSpPr>
        <a:xfrm>
          <a:off x="0" y="0"/>
          <a:ext cx="0" cy="0"/>
          <a:chOff x="0" y="0"/>
          <a:chExt cx="0" cy="0"/>
        </a:xfrm>
      </p:grpSpPr>
      <p:sp>
        <p:nvSpPr>
          <p:cNvPr id="151" name="Google Shape;151;p2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0"/>
          <p:cNvSpPr txBox="1"/>
          <p:nvPr>
            <p:ph idx="1" type="body"/>
          </p:nvPr>
        </p:nvSpPr>
        <p:spPr>
          <a:xfrm rot="5400000">
            <a:off x="4227559" y="-1478362"/>
            <a:ext cx="3311190" cy="10394707"/>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153" name="Google Shape;153;p2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6" name="Shape 156"/>
        <p:cNvGrpSpPr/>
        <p:nvPr/>
      </p:nvGrpSpPr>
      <p:grpSpPr>
        <a:xfrm>
          <a:off x="0" y="0"/>
          <a:ext cx="0" cy="0"/>
          <a:chOff x="0" y="0"/>
          <a:chExt cx="0" cy="0"/>
        </a:xfrm>
      </p:grpSpPr>
      <p:sp>
        <p:nvSpPr>
          <p:cNvPr id="157" name="Google Shape;157;p21"/>
          <p:cNvSpPr txBox="1"/>
          <p:nvPr>
            <p:ph type="title"/>
          </p:nvPr>
        </p:nvSpPr>
        <p:spPr>
          <a:xfrm rot="5400000">
            <a:off x="7603792" y="1897870"/>
            <a:ext cx="4688785" cy="22646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21"/>
          <p:cNvSpPr txBox="1"/>
          <p:nvPr>
            <p:ph idx="1" type="body"/>
          </p:nvPr>
        </p:nvSpPr>
        <p:spPr>
          <a:xfrm rot="5400000">
            <a:off x="2293623" y="-922023"/>
            <a:ext cx="4688785" cy="7904431"/>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159" name="Google Shape;159;p2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6" name="Shape 166"/>
        <p:cNvGrpSpPr/>
        <p:nvPr/>
      </p:nvGrpSpPr>
      <p:grpSpPr>
        <a:xfrm>
          <a:off x="0" y="0"/>
          <a:ext cx="0" cy="0"/>
          <a:chOff x="0" y="0"/>
          <a:chExt cx="0" cy="0"/>
        </a:xfrm>
      </p:grpSpPr>
      <p:sp>
        <p:nvSpPr>
          <p:cNvPr id="167" name="Google Shape;167;p23"/>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68" name="Google Shape;168;p23"/>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9" name="Google Shape;169;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70" name="Google Shape;170;p23"/>
          <p:cNvSpPr txBox="1"/>
          <p:nvPr/>
        </p:nvSpPr>
        <p:spPr>
          <a:xfrm>
            <a:off x="7737700" y="822087"/>
            <a:ext cx="4038600" cy="1707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r>
              <a:rPr b="1" i="0" lang="en-US" sz="1200" u="none" cap="none" strike="noStrike">
                <a:solidFill>
                  <a:srgbClr val="808080"/>
                </a:solidFill>
                <a:latin typeface="Arial"/>
                <a:ea typeface="Arial"/>
                <a:cs typeface="Arial"/>
                <a:sym typeface="Arial"/>
              </a:rPr>
              <a:t>U.S. General Services Administration</a:t>
            </a:r>
            <a:endParaRPr/>
          </a:p>
        </p:txBody>
      </p:sp>
      <p:pic>
        <p:nvPicPr>
          <p:cNvPr id="171" name="Google Shape;171;p23"/>
          <p:cNvPicPr preferRelativeResize="0"/>
          <p:nvPr/>
        </p:nvPicPr>
        <p:blipFill>
          <a:blip r:embed="rId2">
            <a:alphaModFix/>
          </a:blip>
          <a:stretch>
            <a:fillRect/>
          </a:stretch>
        </p:blipFill>
        <p:spPr>
          <a:xfrm>
            <a:off x="635175" y="330973"/>
            <a:ext cx="696150" cy="628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2" name="Shape 172"/>
        <p:cNvGrpSpPr/>
        <p:nvPr/>
      </p:nvGrpSpPr>
      <p:grpSpPr>
        <a:xfrm>
          <a:off x="0" y="0"/>
          <a:ext cx="0" cy="0"/>
          <a:chOff x="0" y="0"/>
          <a:chExt cx="0" cy="0"/>
        </a:xfrm>
      </p:grpSpPr>
      <p:sp>
        <p:nvSpPr>
          <p:cNvPr id="173" name="Google Shape;173;p24"/>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74" name="Google Shape;174;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5" name="Shape 175"/>
        <p:cNvGrpSpPr/>
        <p:nvPr/>
      </p:nvGrpSpPr>
      <p:grpSpPr>
        <a:xfrm>
          <a:off x="0" y="0"/>
          <a:ext cx="0" cy="0"/>
          <a:chOff x="0" y="0"/>
          <a:chExt cx="0" cy="0"/>
        </a:xfrm>
      </p:grpSpPr>
      <p:sp>
        <p:nvSpPr>
          <p:cNvPr id="176" name="Google Shape;176;p2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77" name="Google Shape;177;p25"/>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78" name="Google Shape;178;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9" name="Shape 179"/>
        <p:cNvGrpSpPr/>
        <p:nvPr/>
      </p:nvGrpSpPr>
      <p:grpSpPr>
        <a:xfrm>
          <a:off x="0" y="0"/>
          <a:ext cx="0" cy="0"/>
          <a:chOff x="0" y="0"/>
          <a:chExt cx="0" cy="0"/>
        </a:xfrm>
      </p:grpSpPr>
      <p:sp>
        <p:nvSpPr>
          <p:cNvPr id="180" name="Google Shape;180;p2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1" name="Google Shape;181;p26"/>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82" name="Google Shape;182;p26"/>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83" name="Google Shape;183;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 name="Shape 184"/>
        <p:cNvGrpSpPr/>
        <p:nvPr/>
      </p:nvGrpSpPr>
      <p:grpSpPr>
        <a:xfrm>
          <a:off x="0" y="0"/>
          <a:ext cx="0" cy="0"/>
          <a:chOff x="0" y="0"/>
          <a:chExt cx="0" cy="0"/>
        </a:xfrm>
      </p:grpSpPr>
      <p:sp>
        <p:nvSpPr>
          <p:cNvPr id="185" name="Google Shape;185;p2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6" name="Google Shape;186;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7" name="Shape 187"/>
        <p:cNvGrpSpPr/>
        <p:nvPr/>
      </p:nvGrpSpPr>
      <p:grpSpPr>
        <a:xfrm>
          <a:off x="0" y="0"/>
          <a:ext cx="0" cy="0"/>
          <a:chOff x="0" y="0"/>
          <a:chExt cx="0" cy="0"/>
        </a:xfrm>
      </p:grpSpPr>
      <p:sp>
        <p:nvSpPr>
          <p:cNvPr id="188" name="Google Shape;188;p28"/>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189" name="Google Shape;189;p28"/>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90" name="Google Shape;190;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1" name="Shape 191"/>
        <p:cNvGrpSpPr/>
        <p:nvPr/>
      </p:nvGrpSpPr>
      <p:grpSpPr>
        <a:xfrm>
          <a:off x="0" y="0"/>
          <a:ext cx="0" cy="0"/>
          <a:chOff x="0" y="0"/>
          <a:chExt cx="0" cy="0"/>
        </a:xfrm>
      </p:grpSpPr>
      <p:sp>
        <p:nvSpPr>
          <p:cNvPr id="192" name="Google Shape;192;p29"/>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93" name="Google Shape;193;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4" name="Shape 194"/>
        <p:cNvGrpSpPr/>
        <p:nvPr/>
      </p:nvGrpSpPr>
      <p:grpSpPr>
        <a:xfrm>
          <a:off x="0" y="0"/>
          <a:ext cx="0" cy="0"/>
          <a:chOff x="0" y="0"/>
          <a:chExt cx="0" cy="0"/>
        </a:xfrm>
      </p:grpSpPr>
      <p:sp>
        <p:nvSpPr>
          <p:cNvPr id="195" name="Google Shape;195;p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p30"/>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197" name="Google Shape;197;p30"/>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8" name="Google Shape;198;p30"/>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99" name="Google Shape;199;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0" name="Shape 200"/>
        <p:cNvGrpSpPr/>
        <p:nvPr/>
      </p:nvGrpSpPr>
      <p:grpSpPr>
        <a:xfrm>
          <a:off x="0" y="0"/>
          <a:ext cx="0" cy="0"/>
          <a:chOff x="0" y="0"/>
          <a:chExt cx="0" cy="0"/>
        </a:xfrm>
      </p:grpSpPr>
      <p:sp>
        <p:nvSpPr>
          <p:cNvPr id="201" name="Google Shape;201;p31"/>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202" name="Google Shape;202;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0" name="Shape 30"/>
        <p:cNvGrpSpPr/>
        <p:nvPr/>
      </p:nvGrpSpPr>
      <p:grpSpPr>
        <a:xfrm>
          <a:off x="0" y="0"/>
          <a:ext cx="0" cy="0"/>
          <a:chOff x="0" y="0"/>
          <a:chExt cx="0" cy="0"/>
        </a:xfrm>
      </p:grpSpPr>
      <p:sp>
        <p:nvSpPr>
          <p:cNvPr id="31" name="Google Shape;31;p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33" name="Google Shape;33;p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3" name="Shape 203"/>
        <p:cNvGrpSpPr/>
        <p:nvPr/>
      </p:nvGrpSpPr>
      <p:grpSpPr>
        <a:xfrm>
          <a:off x="0" y="0"/>
          <a:ext cx="0" cy="0"/>
          <a:chOff x="0" y="0"/>
          <a:chExt cx="0" cy="0"/>
        </a:xfrm>
      </p:grpSpPr>
      <p:sp>
        <p:nvSpPr>
          <p:cNvPr id="204" name="Google Shape;204;p32"/>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205" name="Google Shape;205;p32"/>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206" name="Google Shape;206;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 name="Shape 207"/>
        <p:cNvGrpSpPr/>
        <p:nvPr/>
      </p:nvGrpSpPr>
      <p:grpSpPr>
        <a:xfrm>
          <a:off x="0" y="0"/>
          <a:ext cx="0" cy="0"/>
          <a:chOff x="0" y="0"/>
          <a:chExt cx="0" cy="0"/>
        </a:xfrm>
      </p:grpSpPr>
      <p:sp>
        <p:nvSpPr>
          <p:cNvPr id="208" name="Google Shape;208;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6" name="Shape 36"/>
        <p:cNvGrpSpPr/>
        <p:nvPr/>
      </p:nvGrpSpPr>
      <p:grpSpPr>
        <a:xfrm>
          <a:off x="0" y="0"/>
          <a:ext cx="0" cy="0"/>
          <a:chOff x="0" y="0"/>
          <a:chExt cx="0" cy="0"/>
        </a:xfrm>
      </p:grpSpPr>
      <p:pic>
        <p:nvPicPr>
          <p:cNvPr descr="Brickwork-HD-R1a.jpg" id="37" name="Google Shape;37;p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8" name="Google Shape;38;p5"/>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40" name="Google Shape;40;p5"/>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41" name="Google Shape;41;p5"/>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accent1"/>
              </a:buClr>
              <a:buSzPts val="8000"/>
              <a:buFont typeface="Impact"/>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lvl1pPr lvl="0" algn="r">
              <a:lnSpc>
                <a:spcPct val="120000"/>
              </a:lnSpc>
              <a:spcBef>
                <a:spcPts val="1000"/>
              </a:spcBef>
              <a:spcAft>
                <a:spcPts val="0"/>
              </a:spcAft>
              <a:buSzPts val="4480"/>
              <a:buNone/>
              <a:defRPr sz="2800">
                <a:solidFill>
                  <a:srgbClr val="7F7F7F"/>
                </a:solidFill>
              </a:defRPr>
            </a:lvl1pPr>
            <a:lvl2pPr lvl="1" algn="ctr">
              <a:lnSpc>
                <a:spcPct val="120000"/>
              </a:lnSpc>
              <a:spcBef>
                <a:spcPts val="500"/>
              </a:spcBef>
              <a:spcAft>
                <a:spcPts val="0"/>
              </a:spcAft>
              <a:buSzPts val="3200"/>
              <a:buNone/>
              <a:defRPr sz="2000"/>
            </a:lvl2pPr>
            <a:lvl3pPr lvl="2" algn="ctr">
              <a:lnSpc>
                <a:spcPct val="120000"/>
              </a:lnSpc>
              <a:spcBef>
                <a:spcPts val="500"/>
              </a:spcBef>
              <a:spcAft>
                <a:spcPts val="0"/>
              </a:spcAft>
              <a:buSzPts val="2880"/>
              <a:buNone/>
              <a:defRPr sz="1800"/>
            </a:lvl3pPr>
            <a:lvl4pPr lvl="3" algn="ctr">
              <a:lnSpc>
                <a:spcPct val="120000"/>
              </a:lnSpc>
              <a:spcBef>
                <a:spcPts val="500"/>
              </a:spcBef>
              <a:spcAft>
                <a:spcPts val="0"/>
              </a:spcAft>
              <a:buSzPts val="2560"/>
              <a:buNone/>
              <a:defRPr sz="1600"/>
            </a:lvl4pPr>
            <a:lvl5pPr lvl="4" algn="ctr">
              <a:lnSpc>
                <a:spcPct val="120000"/>
              </a:lnSpc>
              <a:spcBef>
                <a:spcPts val="500"/>
              </a:spcBef>
              <a:spcAft>
                <a:spcPts val="0"/>
              </a:spcAft>
              <a:buSzPts val="2560"/>
              <a:buNone/>
              <a:defRPr sz="1600"/>
            </a:lvl5pPr>
            <a:lvl6pPr lvl="5" algn="ctr">
              <a:lnSpc>
                <a:spcPct val="120000"/>
              </a:lnSpc>
              <a:spcBef>
                <a:spcPts val="500"/>
              </a:spcBef>
              <a:spcAft>
                <a:spcPts val="0"/>
              </a:spcAft>
              <a:buSzPts val="2560"/>
              <a:buNone/>
              <a:defRPr sz="1600"/>
            </a:lvl6pPr>
            <a:lvl7pPr lvl="6" algn="ctr">
              <a:lnSpc>
                <a:spcPct val="120000"/>
              </a:lnSpc>
              <a:spcBef>
                <a:spcPts val="500"/>
              </a:spcBef>
              <a:spcAft>
                <a:spcPts val="0"/>
              </a:spcAft>
              <a:buSzPts val="2560"/>
              <a:buNone/>
              <a:defRPr sz="1600"/>
            </a:lvl7pPr>
            <a:lvl8pPr lvl="7" algn="ctr">
              <a:lnSpc>
                <a:spcPct val="120000"/>
              </a:lnSpc>
              <a:spcBef>
                <a:spcPts val="500"/>
              </a:spcBef>
              <a:spcAft>
                <a:spcPts val="0"/>
              </a:spcAft>
              <a:buSzPts val="2560"/>
              <a:buNone/>
              <a:defRPr sz="1600"/>
            </a:lvl8pPr>
            <a:lvl9pPr lvl="8" algn="ctr">
              <a:lnSpc>
                <a:spcPct val="120000"/>
              </a:lnSpc>
              <a:spcBef>
                <a:spcPts val="500"/>
              </a:spcBef>
              <a:spcAft>
                <a:spcPts val="0"/>
              </a:spcAft>
              <a:buSzPts val="2560"/>
              <a:buNone/>
              <a:defRPr sz="1600"/>
            </a:lvl9pPr>
          </a:lstStyle>
          <a:p/>
        </p:txBody>
      </p:sp>
      <p:sp>
        <p:nvSpPr>
          <p:cNvPr id="44" name="Google Shape;44;p5"/>
          <p:cNvSpPr txBox="1"/>
          <p:nvPr>
            <p:ph idx="10" type="dt"/>
          </p:nvPr>
        </p:nvSpPr>
        <p:spPr>
          <a:xfrm rot="-180000">
            <a:off x="4948541" y="4578463"/>
            <a:ext cx="6143653" cy="116311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5400">
                <a:solidFill>
                  <a:srgbClr val="5C060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1" type="ftr"/>
          </p:nvPr>
        </p:nvSpPr>
        <p:spPr>
          <a:xfrm rot="-180000">
            <a:off x="-5560" y="4883024"/>
            <a:ext cx="4047239" cy="11955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
          <p:cNvSpPr txBox="1"/>
          <p:nvPr>
            <p:ph idx="12" type="sldNum"/>
          </p:nvPr>
        </p:nvSpPr>
        <p:spPr>
          <a:xfrm rot="-180000">
            <a:off x="9851758" y="3832648"/>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2400" cap="none">
                <a:solidFill>
                  <a:srgbClr val="3F3F3F"/>
                </a:solidFill>
                <a:latin typeface="Impact"/>
                <a:ea typeface="Impact"/>
                <a:cs typeface="Impact"/>
                <a:sym typeface="Impact"/>
              </a:defRPr>
            </a:lvl1pPr>
            <a:lvl2pPr indent="0" lvl="1" marL="0" algn="ctr">
              <a:spcBef>
                <a:spcPts val="0"/>
              </a:spcBef>
              <a:buNone/>
              <a:defRPr sz="2400" cap="none">
                <a:solidFill>
                  <a:srgbClr val="3F3F3F"/>
                </a:solidFill>
                <a:latin typeface="Impact"/>
                <a:ea typeface="Impact"/>
                <a:cs typeface="Impact"/>
                <a:sym typeface="Impact"/>
              </a:defRPr>
            </a:lvl2pPr>
            <a:lvl3pPr indent="0" lvl="2" marL="0" algn="ctr">
              <a:spcBef>
                <a:spcPts val="0"/>
              </a:spcBef>
              <a:buNone/>
              <a:defRPr sz="2400" cap="none">
                <a:solidFill>
                  <a:srgbClr val="3F3F3F"/>
                </a:solidFill>
                <a:latin typeface="Impact"/>
                <a:ea typeface="Impact"/>
                <a:cs typeface="Impact"/>
                <a:sym typeface="Impact"/>
              </a:defRPr>
            </a:lvl3pPr>
            <a:lvl4pPr indent="0" lvl="3" marL="0" algn="ctr">
              <a:spcBef>
                <a:spcPts val="0"/>
              </a:spcBef>
              <a:buNone/>
              <a:defRPr sz="2400" cap="none">
                <a:solidFill>
                  <a:srgbClr val="3F3F3F"/>
                </a:solidFill>
                <a:latin typeface="Impact"/>
                <a:ea typeface="Impact"/>
                <a:cs typeface="Impact"/>
                <a:sym typeface="Impact"/>
              </a:defRPr>
            </a:lvl4pPr>
            <a:lvl5pPr indent="0" lvl="4" marL="0" algn="ctr">
              <a:spcBef>
                <a:spcPts val="0"/>
              </a:spcBef>
              <a:buNone/>
              <a:defRPr sz="2400" cap="none">
                <a:solidFill>
                  <a:srgbClr val="3F3F3F"/>
                </a:solidFill>
                <a:latin typeface="Impact"/>
                <a:ea typeface="Impact"/>
                <a:cs typeface="Impact"/>
                <a:sym typeface="Impact"/>
              </a:defRPr>
            </a:lvl5pPr>
            <a:lvl6pPr indent="0" lvl="5" marL="0" algn="ctr">
              <a:spcBef>
                <a:spcPts val="0"/>
              </a:spcBef>
              <a:buNone/>
              <a:defRPr sz="2400" cap="none">
                <a:solidFill>
                  <a:srgbClr val="3F3F3F"/>
                </a:solidFill>
                <a:latin typeface="Impact"/>
                <a:ea typeface="Impact"/>
                <a:cs typeface="Impact"/>
                <a:sym typeface="Impact"/>
              </a:defRPr>
            </a:lvl6pPr>
            <a:lvl7pPr indent="0" lvl="6" marL="0" algn="ctr">
              <a:spcBef>
                <a:spcPts val="0"/>
              </a:spcBef>
              <a:buNone/>
              <a:defRPr sz="2400" cap="none">
                <a:solidFill>
                  <a:srgbClr val="3F3F3F"/>
                </a:solidFill>
                <a:latin typeface="Impact"/>
                <a:ea typeface="Impact"/>
                <a:cs typeface="Impact"/>
                <a:sym typeface="Impact"/>
              </a:defRPr>
            </a:lvl7pPr>
            <a:lvl8pPr indent="0" lvl="7" marL="0" algn="ctr">
              <a:spcBef>
                <a:spcPts val="0"/>
              </a:spcBef>
              <a:buNone/>
              <a:defRPr sz="2400" cap="none">
                <a:solidFill>
                  <a:srgbClr val="3F3F3F"/>
                </a:solidFill>
                <a:latin typeface="Impact"/>
                <a:ea typeface="Impact"/>
                <a:cs typeface="Impact"/>
                <a:sym typeface="Impact"/>
              </a:defRPr>
            </a:lvl8pPr>
            <a:lvl9pPr indent="0" lvl="8" marL="0" algn="ctr">
              <a:spcBef>
                <a:spcPts val="0"/>
              </a:spcBef>
              <a:buNone/>
              <a:defRPr sz="2400" cap="none">
                <a:solidFill>
                  <a:srgbClr val="3F3F3F"/>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
        <p:nvSpPr>
          <p:cNvPr id="47" name="Google Shape;47;p5"/>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Divider dark ">
  <p:cSld name="1 Divider dark ">
    <p:spTree>
      <p:nvGrpSpPr>
        <p:cNvPr id="48" name="Shape 48"/>
        <p:cNvGrpSpPr/>
        <p:nvPr/>
      </p:nvGrpSpPr>
      <p:grpSpPr>
        <a:xfrm>
          <a:off x="0" y="0"/>
          <a:ext cx="0" cy="0"/>
          <a:chOff x="0" y="0"/>
          <a:chExt cx="0" cy="0"/>
        </a:xfrm>
      </p:grpSpPr>
      <p:sp>
        <p:nvSpPr>
          <p:cNvPr id="49" name="Google Shape;49;p6"/>
          <p:cNvSpPr txBox="1"/>
          <p:nvPr/>
        </p:nvSpPr>
        <p:spPr>
          <a:xfrm>
            <a:off x="950467" y="714943"/>
            <a:ext cx="9848800" cy="4977200"/>
          </a:xfrm>
          <a:prstGeom prst="rect">
            <a:avLst/>
          </a:prstGeom>
          <a:noFill/>
          <a:ln>
            <a:noFill/>
          </a:ln>
        </p:spPr>
        <p:txBody>
          <a:bodyPr anchorCtr="0" anchor="ctr" bIns="121900" lIns="121900" spcFirstLastPara="1" rIns="121900" wrap="square" tIns="121900">
            <a:noAutofit/>
          </a:bodyPr>
          <a:lstStyle/>
          <a:p>
            <a:pPr indent="0" lvl="0" marL="0" marR="0" rtl="0" algn="l">
              <a:spcBef>
                <a:spcPts val="0"/>
              </a:spcBef>
              <a:spcAft>
                <a:spcPts val="0"/>
              </a:spcAft>
              <a:buClr>
                <a:srgbClr val="00CFFF"/>
              </a:buClr>
              <a:buSzPts val="8000"/>
              <a:buFont typeface="Helvetica Neue"/>
              <a:buNone/>
            </a:pPr>
            <a:r>
              <a:rPr b="1" lang="en-US" sz="8000">
                <a:solidFill>
                  <a:srgbClr val="00CFFF"/>
                </a:solidFill>
                <a:latin typeface="Helvetica Neue"/>
                <a:ea typeface="Helvetica Neue"/>
                <a:cs typeface="Helvetica Neue"/>
                <a:sym typeface="Helvetica Neue"/>
              </a:rPr>
              <a:t> </a:t>
            </a:r>
            <a:endParaRPr b="1" sz="8000">
              <a:solidFill>
                <a:srgbClr val="00CFFF"/>
              </a:solidFill>
              <a:latin typeface="Helvetica Neue"/>
              <a:ea typeface="Helvetica Neue"/>
              <a:cs typeface="Helvetica Neue"/>
              <a:sym typeface="Helvetica Neue"/>
            </a:endParaRPr>
          </a:p>
        </p:txBody>
      </p:sp>
      <p:sp>
        <p:nvSpPr>
          <p:cNvPr id="50" name="Google Shape;50;p6"/>
          <p:cNvSpPr txBox="1"/>
          <p:nvPr>
            <p:ph type="title"/>
          </p:nvPr>
        </p:nvSpPr>
        <p:spPr>
          <a:xfrm>
            <a:off x="1121664" y="1621536"/>
            <a:ext cx="9851200" cy="3852800"/>
          </a:xfrm>
          <a:prstGeom prst="rect">
            <a:avLst/>
          </a:prstGeom>
          <a:noFill/>
          <a:ln>
            <a:noFill/>
          </a:ln>
        </p:spPr>
        <p:txBody>
          <a:bodyPr anchorCtr="0" anchor="ctr" bIns="91425" lIns="91425" spcFirstLastPara="1" rIns="91425" wrap="square" tIns="91425">
            <a:normAutofit/>
          </a:bodyPr>
          <a:lstStyle>
            <a:lvl1pPr lvl="0" algn="l">
              <a:lnSpc>
                <a:spcPct val="90000"/>
              </a:lnSpc>
              <a:spcBef>
                <a:spcPts val="0"/>
              </a:spcBef>
              <a:spcAft>
                <a:spcPts val="0"/>
              </a:spcAft>
              <a:buClr>
                <a:srgbClr val="00CFFF"/>
              </a:buClr>
              <a:buSzPts val="8000"/>
              <a:buFont typeface="Impact"/>
              <a:buNone/>
              <a:defRPr sz="8000">
                <a:solidFill>
                  <a:srgbClr val="00CFFF"/>
                </a:solidFill>
              </a:defRPr>
            </a:lvl1pPr>
            <a:lvl2pPr lvl="1">
              <a:spcBef>
                <a:spcPts val="0"/>
              </a:spcBef>
              <a:spcAft>
                <a:spcPts val="0"/>
              </a:spcAft>
              <a:buClr>
                <a:srgbClr val="00CFFF"/>
              </a:buClr>
              <a:buSzPts val="8000"/>
              <a:buNone/>
              <a:defRPr sz="8000">
                <a:solidFill>
                  <a:srgbClr val="00CFFF"/>
                </a:solidFill>
              </a:defRPr>
            </a:lvl2pPr>
            <a:lvl3pPr lvl="2">
              <a:spcBef>
                <a:spcPts val="0"/>
              </a:spcBef>
              <a:spcAft>
                <a:spcPts val="0"/>
              </a:spcAft>
              <a:buClr>
                <a:srgbClr val="00CFFF"/>
              </a:buClr>
              <a:buSzPts val="8000"/>
              <a:buNone/>
              <a:defRPr sz="8000">
                <a:solidFill>
                  <a:srgbClr val="00CFFF"/>
                </a:solidFill>
              </a:defRPr>
            </a:lvl3pPr>
            <a:lvl4pPr lvl="3">
              <a:spcBef>
                <a:spcPts val="0"/>
              </a:spcBef>
              <a:spcAft>
                <a:spcPts val="0"/>
              </a:spcAft>
              <a:buClr>
                <a:srgbClr val="00CFFF"/>
              </a:buClr>
              <a:buSzPts val="8000"/>
              <a:buNone/>
              <a:defRPr sz="8000">
                <a:solidFill>
                  <a:srgbClr val="00CFFF"/>
                </a:solidFill>
              </a:defRPr>
            </a:lvl4pPr>
            <a:lvl5pPr lvl="4">
              <a:spcBef>
                <a:spcPts val="0"/>
              </a:spcBef>
              <a:spcAft>
                <a:spcPts val="0"/>
              </a:spcAft>
              <a:buClr>
                <a:srgbClr val="00CFFF"/>
              </a:buClr>
              <a:buSzPts val="8000"/>
              <a:buNone/>
              <a:defRPr sz="8000">
                <a:solidFill>
                  <a:srgbClr val="00CFFF"/>
                </a:solidFill>
              </a:defRPr>
            </a:lvl5pPr>
            <a:lvl6pPr lvl="5">
              <a:spcBef>
                <a:spcPts val="0"/>
              </a:spcBef>
              <a:spcAft>
                <a:spcPts val="0"/>
              </a:spcAft>
              <a:buClr>
                <a:srgbClr val="00CFFF"/>
              </a:buClr>
              <a:buSzPts val="8000"/>
              <a:buNone/>
              <a:defRPr sz="8000">
                <a:solidFill>
                  <a:srgbClr val="00CFFF"/>
                </a:solidFill>
              </a:defRPr>
            </a:lvl6pPr>
            <a:lvl7pPr lvl="6">
              <a:spcBef>
                <a:spcPts val="0"/>
              </a:spcBef>
              <a:spcAft>
                <a:spcPts val="0"/>
              </a:spcAft>
              <a:buClr>
                <a:srgbClr val="00CFFF"/>
              </a:buClr>
              <a:buSzPts val="8000"/>
              <a:buNone/>
              <a:defRPr sz="8000">
                <a:solidFill>
                  <a:srgbClr val="00CFFF"/>
                </a:solidFill>
              </a:defRPr>
            </a:lvl7pPr>
            <a:lvl8pPr lvl="7">
              <a:spcBef>
                <a:spcPts val="0"/>
              </a:spcBef>
              <a:spcAft>
                <a:spcPts val="0"/>
              </a:spcAft>
              <a:buClr>
                <a:srgbClr val="00CFFF"/>
              </a:buClr>
              <a:buSzPts val="8000"/>
              <a:buNone/>
              <a:defRPr sz="8000">
                <a:solidFill>
                  <a:srgbClr val="00CFFF"/>
                </a:solidFill>
              </a:defRPr>
            </a:lvl8pPr>
            <a:lvl9pPr lvl="8">
              <a:spcBef>
                <a:spcPts val="0"/>
              </a:spcBef>
              <a:spcAft>
                <a:spcPts val="0"/>
              </a:spcAft>
              <a:buClr>
                <a:srgbClr val="00CFFF"/>
              </a:buClr>
              <a:buSzPts val="8000"/>
              <a:buNone/>
              <a:defRPr sz="8000">
                <a:solidFill>
                  <a:srgbClr val="00CFFF"/>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1" name="Shape 51"/>
        <p:cNvGrpSpPr/>
        <p:nvPr/>
      </p:nvGrpSpPr>
      <p:grpSpPr>
        <a:xfrm>
          <a:off x="0" y="0"/>
          <a:ext cx="0" cy="0"/>
          <a:chOff x="0" y="0"/>
          <a:chExt cx="0" cy="0"/>
        </a:xfrm>
      </p:grpSpPr>
      <p:sp>
        <p:nvSpPr>
          <p:cNvPr id="52" name="Google Shape;52;p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685800" y="2063396"/>
            <a:ext cx="10394707"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54" name="Google Shape;54;p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8"/>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8"/>
          <p:cNvSpPr txBox="1"/>
          <p:nvPr>
            <p:ph idx="1" type="body"/>
          </p:nvPr>
        </p:nvSpPr>
        <p:spPr>
          <a:xfrm>
            <a:off x="685801" y="3742267"/>
            <a:ext cx="10394707" cy="16396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3200"/>
              <a:buNone/>
              <a:defRPr sz="2000">
                <a:solidFill>
                  <a:srgbClr val="7F7F7F"/>
                </a:solidFill>
              </a:defRPr>
            </a:lvl1pPr>
            <a:lvl2pPr indent="-228600" lvl="1" marL="914400" algn="l">
              <a:lnSpc>
                <a:spcPct val="120000"/>
              </a:lnSpc>
              <a:spcBef>
                <a:spcPts val="500"/>
              </a:spcBef>
              <a:spcAft>
                <a:spcPts val="0"/>
              </a:spcAft>
              <a:buSzPts val="3200"/>
              <a:buNone/>
              <a:defRPr sz="2000">
                <a:solidFill>
                  <a:srgbClr val="888888"/>
                </a:solidFill>
              </a:defRPr>
            </a:lvl2pPr>
            <a:lvl3pPr indent="-228600" lvl="2" marL="1371600" algn="l">
              <a:lnSpc>
                <a:spcPct val="120000"/>
              </a:lnSpc>
              <a:spcBef>
                <a:spcPts val="500"/>
              </a:spcBef>
              <a:spcAft>
                <a:spcPts val="0"/>
              </a:spcAft>
              <a:buSzPts val="2880"/>
              <a:buNone/>
              <a:defRPr sz="1800">
                <a:solidFill>
                  <a:srgbClr val="888888"/>
                </a:solidFill>
              </a:defRPr>
            </a:lvl3pPr>
            <a:lvl4pPr indent="-228600" lvl="3" marL="1828800" algn="l">
              <a:lnSpc>
                <a:spcPct val="120000"/>
              </a:lnSpc>
              <a:spcBef>
                <a:spcPts val="500"/>
              </a:spcBef>
              <a:spcAft>
                <a:spcPts val="0"/>
              </a:spcAft>
              <a:buSzPts val="2560"/>
              <a:buNone/>
              <a:defRPr sz="1600">
                <a:solidFill>
                  <a:srgbClr val="888888"/>
                </a:solidFill>
              </a:defRPr>
            </a:lvl4pPr>
            <a:lvl5pPr indent="-228600" lvl="4" marL="2286000" algn="l">
              <a:lnSpc>
                <a:spcPct val="120000"/>
              </a:lnSpc>
              <a:spcBef>
                <a:spcPts val="500"/>
              </a:spcBef>
              <a:spcAft>
                <a:spcPts val="0"/>
              </a:spcAft>
              <a:buSzPts val="2560"/>
              <a:buNone/>
              <a:defRPr sz="1600">
                <a:solidFill>
                  <a:srgbClr val="888888"/>
                </a:solidFill>
              </a:defRPr>
            </a:lvl5pPr>
            <a:lvl6pPr indent="-228600" lvl="5" marL="2743200" algn="l">
              <a:lnSpc>
                <a:spcPct val="120000"/>
              </a:lnSpc>
              <a:spcBef>
                <a:spcPts val="500"/>
              </a:spcBef>
              <a:spcAft>
                <a:spcPts val="0"/>
              </a:spcAft>
              <a:buSzPts val="2560"/>
              <a:buNone/>
              <a:defRPr sz="1600">
                <a:solidFill>
                  <a:srgbClr val="888888"/>
                </a:solidFill>
              </a:defRPr>
            </a:lvl6pPr>
            <a:lvl7pPr indent="-228600" lvl="6" marL="3200400" algn="l">
              <a:lnSpc>
                <a:spcPct val="120000"/>
              </a:lnSpc>
              <a:spcBef>
                <a:spcPts val="500"/>
              </a:spcBef>
              <a:spcAft>
                <a:spcPts val="0"/>
              </a:spcAft>
              <a:buSzPts val="2560"/>
              <a:buNone/>
              <a:defRPr sz="1600">
                <a:solidFill>
                  <a:srgbClr val="888888"/>
                </a:solidFill>
              </a:defRPr>
            </a:lvl7pPr>
            <a:lvl8pPr indent="-228600" lvl="7" marL="3657600" algn="l">
              <a:lnSpc>
                <a:spcPct val="120000"/>
              </a:lnSpc>
              <a:spcBef>
                <a:spcPts val="500"/>
              </a:spcBef>
              <a:spcAft>
                <a:spcPts val="0"/>
              </a:spcAft>
              <a:buSzPts val="2560"/>
              <a:buNone/>
              <a:defRPr sz="1600">
                <a:solidFill>
                  <a:srgbClr val="888888"/>
                </a:solidFill>
              </a:defRPr>
            </a:lvl8pPr>
            <a:lvl9pPr indent="-228600" lvl="8" marL="4114800" algn="l">
              <a:lnSpc>
                <a:spcPct val="120000"/>
              </a:lnSpc>
              <a:spcBef>
                <a:spcPts val="500"/>
              </a:spcBef>
              <a:spcAft>
                <a:spcPts val="0"/>
              </a:spcAft>
              <a:buSzPts val="2560"/>
              <a:buNone/>
              <a:defRPr sz="1600">
                <a:solidFill>
                  <a:srgbClr val="888888"/>
                </a:solidFill>
              </a:defRPr>
            </a:lvl9pPr>
          </a:lstStyle>
          <a:p/>
        </p:txBody>
      </p:sp>
      <p:sp>
        <p:nvSpPr>
          <p:cNvPr id="60" name="Google Shape;60;p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9"/>
          <p:cNvSpPr txBox="1"/>
          <p:nvPr>
            <p:ph type="title"/>
          </p:nvPr>
        </p:nvSpPr>
        <p:spPr>
          <a:xfrm>
            <a:off x="685801" y="685800"/>
            <a:ext cx="10396882"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9"/>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6" name="Google Shape;66;p9"/>
          <p:cNvSpPr txBox="1"/>
          <p:nvPr>
            <p:ph idx="2" type="body"/>
          </p:nvPr>
        </p:nvSpPr>
        <p:spPr>
          <a:xfrm>
            <a:off x="5993971" y="2063396"/>
            <a:ext cx="5086538"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7" name="Google Shape;67;p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10"/>
          <p:cNvSpPr txBox="1"/>
          <p:nvPr>
            <p:ph type="title"/>
          </p:nvPr>
        </p:nvSpPr>
        <p:spPr>
          <a:xfrm>
            <a:off x="685801" y="685800"/>
            <a:ext cx="10394707"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0"/>
          <p:cNvSpPr txBox="1"/>
          <p:nvPr>
            <p:ph idx="1" type="body"/>
          </p:nvPr>
        </p:nvSpPr>
        <p:spPr>
          <a:xfrm>
            <a:off x="918356" y="2063396"/>
            <a:ext cx="4856158"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3" name="Google Shape;73;p10"/>
          <p:cNvSpPr txBox="1"/>
          <p:nvPr>
            <p:ph idx="2" type="body"/>
          </p:nvPr>
        </p:nvSpPr>
        <p:spPr>
          <a:xfrm>
            <a:off x="685802" y="2861733"/>
            <a:ext cx="5088712"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4" name="Google Shape;74;p10"/>
          <p:cNvSpPr txBox="1"/>
          <p:nvPr>
            <p:ph idx="3" type="body"/>
          </p:nvPr>
        </p:nvSpPr>
        <p:spPr>
          <a:xfrm>
            <a:off x="6218191" y="2063396"/>
            <a:ext cx="4864491"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5" name="Google Shape;75;p10"/>
          <p:cNvSpPr txBox="1"/>
          <p:nvPr>
            <p:ph idx="4" type="body"/>
          </p:nvPr>
        </p:nvSpPr>
        <p:spPr>
          <a:xfrm>
            <a:off x="5993969" y="2861733"/>
            <a:ext cx="5088713"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6" name="Google Shape;76;p1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23" Type="http://schemas.openxmlformats.org/officeDocument/2006/relationships/theme" Target="../theme/theme3.xml"/><Relationship Id="rId1" Type="http://schemas.openxmlformats.org/officeDocument/2006/relationships/image" Target="../media/image2.png"/><Relationship Id="rId2" Type="http://schemas.openxmlformats.org/officeDocument/2006/relationships/image" Target="../media/image3.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Brickwork-HD-R1a.jpg" id="10" name="Google Shape;10;p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 name="Google Shape;11;p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5400"/>
              <a:buFont typeface="Impact"/>
              <a:buNone/>
              <a:defRPr b="0" i="0" sz="5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2000" u="none" cap="none" strike="noStrike">
                <a:solidFill>
                  <a:schemeClr val="dk1"/>
                </a:solidFill>
                <a:latin typeface="Impact"/>
                <a:ea typeface="Impact"/>
                <a:cs typeface="Impact"/>
                <a:sym typeface="Impact"/>
              </a:defRPr>
            </a:lvl1pPr>
            <a:lvl2pPr indent="-411480" lvl="1" marL="914400" marR="0" rtl="0" algn="l">
              <a:lnSpc>
                <a:spcPct val="120000"/>
              </a:lnSpc>
              <a:spcBef>
                <a:spcPts val="500"/>
              </a:spcBef>
              <a:spcAft>
                <a:spcPts val="0"/>
              </a:spcAft>
              <a:buClr>
                <a:schemeClr val="accent1"/>
              </a:buClr>
              <a:buSzPts val="2880"/>
              <a:buFont typeface="Arial"/>
              <a:buChar char="•"/>
              <a:defRPr b="0" i="0" sz="1800" u="none" cap="none" strike="noStrike">
                <a:solidFill>
                  <a:schemeClr val="dk1"/>
                </a:solidFill>
                <a:latin typeface="Impact"/>
                <a:ea typeface="Impact"/>
                <a:cs typeface="Impact"/>
                <a:sym typeface="Impact"/>
              </a:defRPr>
            </a:lvl2pPr>
            <a:lvl3pPr indent="-391160" lvl="2" marL="1371600" marR="0" rtl="0" algn="l">
              <a:lnSpc>
                <a:spcPct val="120000"/>
              </a:lnSpc>
              <a:spcBef>
                <a:spcPts val="500"/>
              </a:spcBef>
              <a:spcAft>
                <a:spcPts val="0"/>
              </a:spcAft>
              <a:buClr>
                <a:schemeClr val="accent1"/>
              </a:buClr>
              <a:buSzPts val="2560"/>
              <a:buFont typeface="Arial"/>
              <a:buChar char="•"/>
              <a:defRPr b="0" i="0" sz="1600" u="none" cap="none" strike="noStrike">
                <a:solidFill>
                  <a:schemeClr val="dk1"/>
                </a:solidFill>
                <a:latin typeface="Impact"/>
                <a:ea typeface="Impact"/>
                <a:cs typeface="Impact"/>
                <a:sym typeface="Impact"/>
              </a:defRPr>
            </a:lvl3pPr>
            <a:lvl4pPr indent="-370839" lvl="3" marL="1828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4pPr>
            <a:lvl5pPr indent="-370839" lvl="4" marL="22860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5pPr>
            <a:lvl6pPr indent="-370839" lvl="5" marL="27432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6pPr>
            <a:lvl7pPr indent="-370839" lvl="6" marL="32004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7pPr>
            <a:lvl8pPr indent="-370840" lvl="7" marL="36576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8pPr>
            <a:lvl9pPr indent="-370840" lvl="8" marL="4114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9pPr>
          </a:lstStyle>
          <a:p/>
        </p:txBody>
      </p:sp>
      <p:sp>
        <p:nvSpPr>
          <p:cNvPr id="13" name="Google Shape;13;p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3200" u="none" cap="none" strike="noStrik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14" name="Google Shape;14;p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200" u="none" cap="none" strike="noStrik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15" name="Google Shape;15;p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3200" u="none" cap="none" strike="noStrike">
                <a:solidFill>
                  <a:srgbClr val="5C0607"/>
                </a:solidFill>
                <a:latin typeface="Impact"/>
                <a:ea typeface="Impact"/>
                <a:cs typeface="Impact"/>
                <a:sym typeface="Impact"/>
              </a:defRPr>
            </a:lvl1pPr>
            <a:lvl2pPr indent="0" lvl="1" marL="0" marR="0" rtl="0" algn="ctr">
              <a:spcBef>
                <a:spcPts val="0"/>
              </a:spcBef>
              <a:buNone/>
              <a:defRPr b="0" i="0" sz="3200" u="none" cap="none" strike="noStrike">
                <a:solidFill>
                  <a:srgbClr val="5C0607"/>
                </a:solidFill>
                <a:latin typeface="Impact"/>
                <a:ea typeface="Impact"/>
                <a:cs typeface="Impact"/>
                <a:sym typeface="Impact"/>
              </a:defRPr>
            </a:lvl2pPr>
            <a:lvl3pPr indent="0" lvl="2" marL="0" marR="0" rtl="0" algn="ctr">
              <a:spcBef>
                <a:spcPts val="0"/>
              </a:spcBef>
              <a:buNone/>
              <a:defRPr b="0" i="0" sz="3200" u="none" cap="none" strike="noStrike">
                <a:solidFill>
                  <a:srgbClr val="5C0607"/>
                </a:solidFill>
                <a:latin typeface="Impact"/>
                <a:ea typeface="Impact"/>
                <a:cs typeface="Impact"/>
                <a:sym typeface="Impact"/>
              </a:defRPr>
            </a:lvl3pPr>
            <a:lvl4pPr indent="0" lvl="3" marL="0" marR="0" rtl="0" algn="ctr">
              <a:spcBef>
                <a:spcPts val="0"/>
              </a:spcBef>
              <a:buNone/>
              <a:defRPr b="0" i="0" sz="3200" u="none" cap="none" strike="noStrike">
                <a:solidFill>
                  <a:srgbClr val="5C0607"/>
                </a:solidFill>
                <a:latin typeface="Impact"/>
                <a:ea typeface="Impact"/>
                <a:cs typeface="Impact"/>
                <a:sym typeface="Impact"/>
              </a:defRPr>
            </a:lvl4pPr>
            <a:lvl5pPr indent="0" lvl="4" marL="0" marR="0" rtl="0" algn="ctr">
              <a:spcBef>
                <a:spcPts val="0"/>
              </a:spcBef>
              <a:buNone/>
              <a:defRPr b="0" i="0" sz="3200" u="none" cap="none" strike="noStrike">
                <a:solidFill>
                  <a:srgbClr val="5C0607"/>
                </a:solidFill>
                <a:latin typeface="Impact"/>
                <a:ea typeface="Impact"/>
                <a:cs typeface="Impact"/>
                <a:sym typeface="Impact"/>
              </a:defRPr>
            </a:lvl5pPr>
            <a:lvl6pPr indent="0" lvl="5" marL="0" marR="0" rtl="0" algn="ctr">
              <a:spcBef>
                <a:spcPts val="0"/>
              </a:spcBef>
              <a:buNone/>
              <a:defRPr b="0" i="0" sz="3200" u="none" cap="none" strike="noStrike">
                <a:solidFill>
                  <a:srgbClr val="5C0607"/>
                </a:solidFill>
                <a:latin typeface="Impact"/>
                <a:ea typeface="Impact"/>
                <a:cs typeface="Impact"/>
                <a:sym typeface="Impact"/>
              </a:defRPr>
            </a:lvl6pPr>
            <a:lvl7pPr indent="0" lvl="6" marL="0" marR="0" rtl="0" algn="ctr">
              <a:spcBef>
                <a:spcPts val="0"/>
              </a:spcBef>
              <a:buNone/>
              <a:defRPr b="0" i="0" sz="3200" u="none" cap="none" strike="noStrike">
                <a:solidFill>
                  <a:srgbClr val="5C0607"/>
                </a:solidFill>
                <a:latin typeface="Impact"/>
                <a:ea typeface="Impact"/>
                <a:cs typeface="Impact"/>
                <a:sym typeface="Impact"/>
              </a:defRPr>
            </a:lvl7pPr>
            <a:lvl8pPr indent="0" lvl="7" marL="0" marR="0" rtl="0" algn="ctr">
              <a:spcBef>
                <a:spcPts val="0"/>
              </a:spcBef>
              <a:buNone/>
              <a:defRPr b="0" i="0" sz="3200" u="none" cap="none" strike="noStrike">
                <a:solidFill>
                  <a:srgbClr val="5C0607"/>
                </a:solidFill>
                <a:latin typeface="Impact"/>
                <a:ea typeface="Impact"/>
                <a:cs typeface="Impact"/>
                <a:sym typeface="Impact"/>
              </a:defRPr>
            </a:lvl8pPr>
            <a:lvl9pPr indent="0" lvl="8" marL="0" marR="0" rtl="0" algn="ctr">
              <a:spcBef>
                <a:spcPts val="0"/>
              </a:spcBef>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grpSp>
        <p:nvGrpSpPr>
          <p:cNvPr id="16" name="Google Shape;16;p1"/>
          <p:cNvGrpSpPr/>
          <p:nvPr/>
        </p:nvGrpSpPr>
        <p:grpSpPr>
          <a:xfrm>
            <a:off x="-25397" y="0"/>
            <a:ext cx="12005298" cy="6644100"/>
            <a:chOff x="-25397" y="0"/>
            <a:chExt cx="12005298" cy="6644100"/>
          </a:xfrm>
        </p:grpSpPr>
        <p:sp>
          <p:nvSpPr>
            <p:cNvPr id="17" name="Google Shape;17;p1"/>
            <p:cNvSpPr/>
            <p:nvPr/>
          </p:nvSpPr>
          <p:spPr>
            <a:xfrm>
              <a:off x="1" y="0"/>
              <a:ext cx="11979900" cy="6644100"/>
            </a:xfrm>
            <a:prstGeom prst="rect">
              <a:avLst/>
            </a:prstGeom>
            <a:blipFill rotWithShape="1">
              <a:blip r:embed="rId1">
                <a:alphaModFix/>
              </a:blip>
              <a:stretch>
                <a:fillRect b="0" l="0" r="0" t="0"/>
              </a:stretch>
            </a:blipFill>
            <a:ln>
              <a:noFill/>
            </a:ln>
            <a:effectLst>
              <a:outerShdw blurRad="98425" rotWithShape="0" algn="tl" dir="4380000" dist="76200">
                <a:srgbClr val="000000">
                  <a:alpha val="6784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19" name="Google Shape;19;p1"/>
            <p:cNvSpPr/>
            <p:nvPr/>
          </p:nvSpPr>
          <p:spPr>
            <a:xfrm>
              <a:off x="1" y="5600215"/>
              <a:ext cx="11706600" cy="780600"/>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2" name="Shape 162"/>
        <p:cNvGrpSpPr/>
        <p:nvPr/>
      </p:nvGrpSpPr>
      <p:grpSpPr>
        <a:xfrm>
          <a:off x="0" y="0"/>
          <a:ext cx="0" cy="0"/>
          <a:chOff x="0" y="0"/>
          <a:chExt cx="0" cy="0"/>
        </a:xfrm>
      </p:grpSpPr>
      <p:sp>
        <p:nvSpPr>
          <p:cNvPr id="163" name="Google Shape;163;p2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64" name="Google Shape;164;p2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65" name="Google Shape;165;p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55.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7.jpg"/><Relationship Id="rId4" Type="http://schemas.openxmlformats.org/officeDocument/2006/relationships/image" Target="../media/image53.jpg"/><Relationship Id="rId5" Type="http://schemas.openxmlformats.org/officeDocument/2006/relationships/image" Target="../media/image50.jpg"/><Relationship Id="rId6"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8.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6.jp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11" Type="http://schemas.openxmlformats.org/officeDocument/2006/relationships/image" Target="../media/image82.jpg"/><Relationship Id="rId10" Type="http://schemas.openxmlformats.org/officeDocument/2006/relationships/image" Target="../media/image74.jpg"/><Relationship Id="rId13" Type="http://schemas.openxmlformats.org/officeDocument/2006/relationships/image" Target="../media/image69.jpg"/><Relationship Id="rId12"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2.jpg"/><Relationship Id="rId4" Type="http://schemas.openxmlformats.org/officeDocument/2006/relationships/image" Target="../media/image63.jpg"/><Relationship Id="rId9" Type="http://schemas.openxmlformats.org/officeDocument/2006/relationships/image" Target="../media/image65.jpg"/><Relationship Id="rId5" Type="http://schemas.openxmlformats.org/officeDocument/2006/relationships/image" Target="../media/image70.jpg"/><Relationship Id="rId6" Type="http://schemas.openxmlformats.org/officeDocument/2006/relationships/image" Target="../media/image61.jpg"/><Relationship Id="rId7" Type="http://schemas.openxmlformats.org/officeDocument/2006/relationships/image" Target="../media/image60.png"/><Relationship Id="rId8" Type="http://schemas.openxmlformats.org/officeDocument/2006/relationships/image" Target="../media/image6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6.jpg"/><Relationship Id="rId4" Type="http://schemas.openxmlformats.org/officeDocument/2006/relationships/image" Target="../media/image68.jpg"/><Relationship Id="rId5" Type="http://schemas.openxmlformats.org/officeDocument/2006/relationships/image" Target="../media/image78.jpg"/><Relationship Id="rId6" Type="http://schemas.openxmlformats.org/officeDocument/2006/relationships/image" Target="../media/image7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1.jpg"/><Relationship Id="rId4" Type="http://schemas.openxmlformats.org/officeDocument/2006/relationships/image" Target="../media/image7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0.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0.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6.png"/></Relationships>
</file>

<file path=ppt/slides/_rels/slide4.xml.rels><?xml version="1.0" encoding="UTF-8" standalone="yes"?><Relationships xmlns="http://schemas.openxmlformats.org/package/2006/relationships"><Relationship Id="rId20" Type="http://schemas.openxmlformats.org/officeDocument/2006/relationships/image" Target="../media/image36.png"/><Relationship Id="rId11" Type="http://schemas.openxmlformats.org/officeDocument/2006/relationships/image" Target="../media/image11.jpg"/><Relationship Id="rId10" Type="http://schemas.openxmlformats.org/officeDocument/2006/relationships/image" Target="../media/image14.png"/><Relationship Id="rId13" Type="http://schemas.openxmlformats.org/officeDocument/2006/relationships/image" Target="../media/image22.png"/><Relationship Id="rId12"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16.png"/><Relationship Id="rId9" Type="http://schemas.openxmlformats.org/officeDocument/2006/relationships/image" Target="../media/image13.png"/><Relationship Id="rId15" Type="http://schemas.openxmlformats.org/officeDocument/2006/relationships/image" Target="../media/image23.png"/><Relationship Id="rId14" Type="http://schemas.openxmlformats.org/officeDocument/2006/relationships/image" Target="../media/image31.png"/><Relationship Id="rId17" Type="http://schemas.openxmlformats.org/officeDocument/2006/relationships/image" Target="../media/image17.png"/><Relationship Id="rId16" Type="http://schemas.openxmlformats.org/officeDocument/2006/relationships/image" Target="../media/image26.png"/><Relationship Id="rId5" Type="http://schemas.openxmlformats.org/officeDocument/2006/relationships/image" Target="../media/image12.png"/><Relationship Id="rId19" Type="http://schemas.openxmlformats.org/officeDocument/2006/relationships/image" Target="../media/image28.png"/><Relationship Id="rId6" Type="http://schemas.openxmlformats.org/officeDocument/2006/relationships/image" Target="../media/image10.png"/><Relationship Id="rId18" Type="http://schemas.openxmlformats.org/officeDocument/2006/relationships/image" Target="../media/image32.png"/><Relationship Id="rId7" Type="http://schemas.openxmlformats.org/officeDocument/2006/relationships/image" Target="../media/image9.png"/><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0.png"/><Relationship Id="rId4" Type="http://schemas.openxmlformats.org/officeDocument/2006/relationships/image" Target="../media/image8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9.png"/><Relationship Id="rId5" Type="http://schemas.openxmlformats.org/officeDocument/2006/relationships/image" Target="../media/image27.jpg"/><Relationship Id="rId6" Type="http://schemas.openxmlformats.org/officeDocument/2006/relationships/image" Target="../media/image37.png"/><Relationship Id="rId7" Type="http://schemas.openxmlformats.org/officeDocument/2006/relationships/image" Target="../media/image25.png"/><Relationship Id="rId8"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9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91.jpg"/><Relationship Id="rId4" Type="http://schemas.openxmlformats.org/officeDocument/2006/relationships/image" Target="../media/image10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www.gao.gov/products/gao-17-39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0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0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2.png"/><Relationship Id="rId4" Type="http://schemas.openxmlformats.org/officeDocument/2006/relationships/image" Target="../media/image110.png"/><Relationship Id="rId5" Type="http://schemas.openxmlformats.org/officeDocument/2006/relationships/image" Target="../media/image10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8.jpg"/><Relationship Id="rId4" Type="http://schemas.openxmlformats.org/officeDocument/2006/relationships/image" Target="../media/image108.jpg"/></Relationships>
</file>

<file path=ppt/slides/_rels/slide7.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42.png"/><Relationship Id="rId9" Type="http://schemas.openxmlformats.org/officeDocument/2006/relationships/image" Target="../media/image49.png"/><Relationship Id="rId5" Type="http://schemas.openxmlformats.org/officeDocument/2006/relationships/image" Target="../media/image15.png"/><Relationship Id="rId6" Type="http://schemas.openxmlformats.org/officeDocument/2006/relationships/image" Target="../media/image40.png"/><Relationship Id="rId7" Type="http://schemas.openxmlformats.org/officeDocument/2006/relationships/image" Target="../media/image54.jpg"/><Relationship Id="rId8" Type="http://schemas.openxmlformats.org/officeDocument/2006/relationships/image" Target="../media/image4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0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0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1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04.png"/><Relationship Id="rId4" Type="http://schemas.openxmlformats.org/officeDocument/2006/relationships/image" Target="../media/image114.png"/><Relationship Id="rId5" Type="http://schemas.openxmlformats.org/officeDocument/2006/relationships/image" Target="../media/image11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13.jpg"/><Relationship Id="rId4" Type="http://schemas.openxmlformats.org/officeDocument/2006/relationships/image" Target="../media/image10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26.jp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64.jpg"/><Relationship Id="rId5" Type="http://schemas.openxmlformats.org/officeDocument/2006/relationships/image" Target="../media/image51.jpg"/><Relationship Id="rId6" Type="http://schemas.openxmlformats.org/officeDocument/2006/relationships/image" Target="../media/image5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24.jp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09.jpg"/><Relationship Id="rId4" Type="http://schemas.openxmlformats.org/officeDocument/2006/relationships/image" Target="../media/image116.jpg"/><Relationship Id="rId5" Type="http://schemas.openxmlformats.org/officeDocument/2006/relationships/image" Target="../media/image127.jpg"/><Relationship Id="rId6" Type="http://schemas.openxmlformats.org/officeDocument/2006/relationships/image" Target="../media/image120.jpg"/><Relationship Id="rId7" Type="http://schemas.openxmlformats.org/officeDocument/2006/relationships/image" Target="../media/image118.jpg"/><Relationship Id="rId8" Type="http://schemas.openxmlformats.org/officeDocument/2006/relationships/image" Target="../media/image12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33.png"/><Relationship Id="rId4" Type="http://schemas.openxmlformats.org/officeDocument/2006/relationships/image" Target="../media/image123.jpg"/><Relationship Id="rId9" Type="http://schemas.openxmlformats.org/officeDocument/2006/relationships/image" Target="../media/image129.png"/><Relationship Id="rId5" Type="http://schemas.openxmlformats.org/officeDocument/2006/relationships/image" Target="../media/image119.jpg"/><Relationship Id="rId6" Type="http://schemas.openxmlformats.org/officeDocument/2006/relationships/image" Target="../media/image125.jpg"/><Relationship Id="rId7" Type="http://schemas.openxmlformats.org/officeDocument/2006/relationships/image" Target="../media/image131.jpg"/><Relationship Id="rId8" Type="http://schemas.openxmlformats.org/officeDocument/2006/relationships/image" Target="../media/image11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2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34.png"/><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6.xml"/><Relationship Id="rId3" Type="http://schemas.openxmlformats.org/officeDocument/2006/relationships/image" Target="../media/image7.jpg"/><Relationship Id="rId4" Type="http://schemas.openxmlformats.org/officeDocument/2006/relationships/image" Target="../media/image55.jpg"/><Relationship Id="rId5" Type="http://schemas.openxmlformats.org/officeDocument/2006/relationships/image" Target="../media/image1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7.jp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4"/>
          <p:cNvPicPr preferRelativeResize="0"/>
          <p:nvPr/>
        </p:nvPicPr>
        <p:blipFill rotWithShape="1">
          <a:blip r:embed="rId3">
            <a:alphaModFix/>
          </a:blip>
          <a:srcRect b="21563" l="0" r="0" t="21557"/>
          <a:stretch/>
        </p:blipFill>
        <p:spPr>
          <a:xfrm>
            <a:off x="0" y="1356200"/>
            <a:ext cx="12192000" cy="4622149"/>
          </a:xfrm>
          <a:prstGeom prst="rect">
            <a:avLst/>
          </a:prstGeom>
          <a:noFill/>
          <a:ln>
            <a:noFill/>
          </a:ln>
        </p:spPr>
      </p:pic>
      <p:sp>
        <p:nvSpPr>
          <p:cNvPr id="214" name="Google Shape;214;p34"/>
          <p:cNvSpPr txBox="1"/>
          <p:nvPr>
            <p:ph type="ctrTitle"/>
          </p:nvPr>
        </p:nvSpPr>
        <p:spPr>
          <a:xfrm>
            <a:off x="0" y="2900675"/>
            <a:ext cx="12192000" cy="1769700"/>
          </a:xfrm>
          <a:prstGeom prst="rect">
            <a:avLst/>
          </a:prstGeom>
          <a:solidFill>
            <a:srgbClr val="FCE5CD"/>
          </a:solidFill>
          <a:ln>
            <a:noFill/>
          </a:ln>
        </p:spPr>
        <p:txBody>
          <a:bodyPr anchorCtr="0" anchor="ctr" bIns="121900" lIns="121900" spcFirstLastPara="1" rIns="121900" wrap="square" tIns="121900">
            <a:noAutofit/>
          </a:bodyPr>
          <a:lstStyle/>
          <a:p>
            <a:pPr indent="0" lvl="0" marL="0" rtl="0" algn="l">
              <a:lnSpc>
                <a:spcPct val="90000"/>
              </a:lnSpc>
              <a:spcBef>
                <a:spcPts val="0"/>
              </a:spcBef>
              <a:spcAft>
                <a:spcPts val="0"/>
              </a:spcAft>
              <a:buSzPts val="990"/>
              <a:buFont typeface="Impact"/>
              <a:buNone/>
            </a:pPr>
            <a:r>
              <a:rPr b="1" lang="en-US" sz="3600">
                <a:solidFill>
                  <a:srgbClr val="5B0F00"/>
                </a:solidFill>
                <a:latin typeface="Helvetica Neue"/>
                <a:ea typeface="Helvetica Neue"/>
                <a:cs typeface="Helvetica Neue"/>
                <a:sym typeface="Helvetica Neue"/>
              </a:rPr>
              <a:t>MISSION POSSIBLE:</a:t>
            </a:r>
            <a:r>
              <a:rPr lang="en-US" sz="3600">
                <a:solidFill>
                  <a:srgbClr val="5B0F00"/>
                </a:solidFill>
                <a:latin typeface="Helvetica Neue"/>
                <a:ea typeface="Helvetica Neue"/>
                <a:cs typeface="Helvetica Neue"/>
                <a:sym typeface="Helvetica Neue"/>
              </a:rPr>
              <a:t> </a:t>
            </a:r>
            <a:endParaRPr sz="3600">
              <a:solidFill>
                <a:srgbClr val="5B0F00"/>
              </a:solidFill>
              <a:latin typeface="Helvetica Neue"/>
              <a:ea typeface="Helvetica Neue"/>
              <a:cs typeface="Helvetica Neue"/>
              <a:sym typeface="Helvetica Neue"/>
            </a:endParaRPr>
          </a:p>
          <a:p>
            <a:pPr indent="0" lvl="0" marL="0" rtl="0" algn="l">
              <a:lnSpc>
                <a:spcPct val="90000"/>
              </a:lnSpc>
              <a:spcBef>
                <a:spcPts val="0"/>
              </a:spcBef>
              <a:spcAft>
                <a:spcPts val="0"/>
              </a:spcAft>
              <a:buSzPts val="990"/>
              <a:buFont typeface="Impact"/>
              <a:buNone/>
            </a:pPr>
            <a:r>
              <a:rPr lang="en-US" sz="3600">
                <a:solidFill>
                  <a:srgbClr val="5B0F00"/>
                </a:solidFill>
                <a:latin typeface="Helvetica Neue"/>
                <a:ea typeface="Helvetica Neue"/>
                <a:cs typeface="Helvetica Neue"/>
                <a:sym typeface="Helvetica Neue"/>
              </a:rPr>
              <a:t>MASTERING ACQUISITION BEST PRACTICES</a:t>
            </a:r>
            <a:endParaRPr sz="3600">
              <a:solidFill>
                <a:srgbClr val="5B0F00"/>
              </a:solidFill>
              <a:highlight>
                <a:srgbClr val="FFE599"/>
              </a:highlight>
              <a:latin typeface="Helvetica Neue"/>
              <a:ea typeface="Helvetica Neue"/>
              <a:cs typeface="Helvetica Neue"/>
              <a:sym typeface="Helvetica Neue"/>
            </a:endParaRPr>
          </a:p>
        </p:txBody>
      </p:sp>
      <p:pic>
        <p:nvPicPr>
          <p:cNvPr descr="acquisition training for the real world logo" id="215" name="Google Shape;215;p34" title="ATRW logo"/>
          <p:cNvPicPr preferRelativeResize="0"/>
          <p:nvPr/>
        </p:nvPicPr>
        <p:blipFill rotWithShape="1">
          <a:blip r:embed="rId4">
            <a:alphaModFix amt="72000"/>
          </a:blip>
          <a:srcRect b="0" l="0" r="0" t="0"/>
          <a:stretch/>
        </p:blipFill>
        <p:spPr>
          <a:xfrm>
            <a:off x="0" y="6093192"/>
            <a:ext cx="1698524" cy="764798"/>
          </a:xfrm>
          <a:prstGeom prst="rect">
            <a:avLst/>
          </a:prstGeom>
          <a:noFill/>
          <a:ln>
            <a:noFill/>
          </a:ln>
        </p:spPr>
      </p:pic>
      <p:sp>
        <p:nvSpPr>
          <p:cNvPr id="216" name="Google Shape;216;p34"/>
          <p:cNvSpPr txBox="1"/>
          <p:nvPr/>
        </p:nvSpPr>
        <p:spPr>
          <a:xfrm>
            <a:off x="7080300" y="5978350"/>
            <a:ext cx="2781900" cy="349200"/>
          </a:xfrm>
          <a:prstGeom prst="rect">
            <a:avLst/>
          </a:prstGeom>
          <a:noFill/>
          <a:ln>
            <a:noFill/>
          </a:ln>
        </p:spPr>
        <p:txBody>
          <a:bodyPr anchorCtr="0" anchor="t" bIns="121900" lIns="121900" spcFirstLastPara="1" rIns="121900" wrap="square" tIns="121900">
            <a:noAutofit/>
          </a:bodyPr>
          <a:lstStyle/>
          <a:p>
            <a:pPr indent="0" lvl="0" marL="0" marR="0" rtl="0" algn="l">
              <a:lnSpc>
                <a:spcPct val="95000"/>
              </a:lnSpc>
              <a:spcBef>
                <a:spcPts val="0"/>
              </a:spcBef>
              <a:spcAft>
                <a:spcPts val="1600"/>
              </a:spcAft>
              <a:buNone/>
            </a:pPr>
            <a:r>
              <a:rPr b="1" lang="en-US" sz="1100" u="none" cap="none" strike="noStrike">
                <a:solidFill>
                  <a:srgbClr val="5B0F00"/>
                </a:solidFill>
                <a:latin typeface="Helvetica Neue"/>
                <a:ea typeface="Helvetica Neue"/>
                <a:cs typeface="Helvetica Neue"/>
                <a:sym typeface="Helvetica Neue"/>
              </a:rPr>
              <a:t>Office of Integrated Marketing</a:t>
            </a:r>
            <a:endParaRPr b="1" sz="1100" u="none" cap="none" strike="noStrike">
              <a:solidFill>
                <a:srgbClr val="5B0F00"/>
              </a:solidFill>
              <a:latin typeface="Helvetica Neue"/>
              <a:ea typeface="Helvetica Neue"/>
              <a:cs typeface="Helvetica Neue"/>
              <a:sym typeface="Helvetica Neue"/>
            </a:endParaRPr>
          </a:p>
        </p:txBody>
      </p:sp>
      <p:sp>
        <p:nvSpPr>
          <p:cNvPr id="217" name="Google Shape;217;p34"/>
          <p:cNvSpPr txBox="1"/>
          <p:nvPr/>
        </p:nvSpPr>
        <p:spPr>
          <a:xfrm>
            <a:off x="7080309" y="6327558"/>
            <a:ext cx="5111700" cy="4473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US" sz="2133" u="none" cap="none" strike="noStrike">
                <a:solidFill>
                  <a:srgbClr val="5B0F00"/>
                </a:solidFill>
                <a:latin typeface="Helvetica Neue"/>
                <a:ea typeface="Helvetica Neue"/>
                <a:cs typeface="Helvetica Neue"/>
                <a:sym typeface="Helvetica Neue"/>
              </a:rPr>
              <a:t>Continuing your Acquisition Journey</a:t>
            </a:r>
            <a:endParaRPr sz="2133">
              <a:solidFill>
                <a:srgbClr val="5B0F00"/>
              </a:solidFill>
              <a:latin typeface="Helvetica Neue"/>
              <a:ea typeface="Helvetica Neue"/>
              <a:cs typeface="Helvetica Neue"/>
              <a:sym typeface="Helvetica Neue"/>
            </a:endParaRPr>
          </a:p>
        </p:txBody>
      </p:sp>
      <p:sp>
        <p:nvSpPr>
          <p:cNvPr id="218" name="Google Shape;218;p34"/>
          <p:cNvSpPr txBox="1"/>
          <p:nvPr>
            <p:ph idx="1" type="subTitle"/>
          </p:nvPr>
        </p:nvSpPr>
        <p:spPr>
          <a:xfrm>
            <a:off x="0" y="4307925"/>
            <a:ext cx="2943300" cy="447300"/>
          </a:xfrm>
          <a:prstGeom prst="rect">
            <a:avLst/>
          </a:prstGeom>
          <a:noFill/>
          <a:ln>
            <a:noFill/>
          </a:ln>
        </p:spPr>
        <p:txBody>
          <a:bodyPr anchorCtr="0" anchor="t" bIns="121900" lIns="121900" spcFirstLastPara="1" rIns="121900" wrap="square" tIns="121900">
            <a:normAutofit fontScale="77500" lnSpcReduction="20000"/>
          </a:bodyPr>
          <a:lstStyle/>
          <a:p>
            <a:pPr indent="0" lvl="0" marL="0" rtl="0" algn="l">
              <a:lnSpc>
                <a:spcPct val="100000"/>
              </a:lnSpc>
              <a:spcBef>
                <a:spcPts val="0"/>
              </a:spcBef>
              <a:spcAft>
                <a:spcPts val="0"/>
              </a:spcAft>
              <a:buSzPct val="100000"/>
              <a:buNone/>
            </a:pPr>
            <a:r>
              <a:rPr lang="en-US" sz="2000">
                <a:solidFill>
                  <a:srgbClr val="5B0F00"/>
                </a:solidFill>
                <a:latin typeface="Helvetica Neue"/>
                <a:ea typeface="Helvetica Neue"/>
                <a:cs typeface="Helvetica Neue"/>
                <a:sym typeface="Helvetica Neue"/>
              </a:rPr>
              <a:t>November 18, 2024</a:t>
            </a:r>
            <a:endParaRPr sz="2000">
              <a:solidFill>
                <a:srgbClr val="5B0F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3"/>
          <p:cNvPicPr preferRelativeResize="0"/>
          <p:nvPr/>
        </p:nvPicPr>
        <p:blipFill rotWithShape="1">
          <a:blip r:embed="rId3">
            <a:alphaModFix/>
          </a:blip>
          <a:srcRect b="0" l="0" r="0" t="0"/>
          <a:stretch/>
        </p:blipFill>
        <p:spPr>
          <a:xfrm>
            <a:off x="-99852" y="9727"/>
            <a:ext cx="12254144" cy="6857999"/>
          </a:xfrm>
          <a:prstGeom prst="rect">
            <a:avLst/>
          </a:prstGeom>
          <a:noFill/>
          <a:ln>
            <a:noFill/>
          </a:ln>
        </p:spPr>
      </p:pic>
      <p:pic>
        <p:nvPicPr>
          <p:cNvPr descr="A person with a mask on. " id="329" name="Google Shape;329;p43"/>
          <p:cNvPicPr preferRelativeResize="0"/>
          <p:nvPr/>
        </p:nvPicPr>
        <p:blipFill rotWithShape="1">
          <a:blip r:embed="rId4">
            <a:alphaModFix/>
          </a:blip>
          <a:srcRect b="0" l="0" r="0" t="0"/>
          <a:stretch/>
        </p:blipFill>
        <p:spPr>
          <a:xfrm>
            <a:off x="139381" y="1367161"/>
            <a:ext cx="1523404" cy="2285999"/>
          </a:xfrm>
          <a:prstGeom prst="rect">
            <a:avLst/>
          </a:prstGeom>
          <a:noFill/>
          <a:ln>
            <a:noFill/>
          </a:ln>
        </p:spPr>
      </p:pic>
      <p:pic>
        <p:nvPicPr>
          <p:cNvPr descr="Picture of an eye with a key in it." id="330" name="Google Shape;330;p43"/>
          <p:cNvPicPr preferRelativeResize="0"/>
          <p:nvPr/>
        </p:nvPicPr>
        <p:blipFill rotWithShape="1">
          <a:blip r:embed="rId5">
            <a:alphaModFix/>
          </a:blip>
          <a:srcRect b="0" l="0" r="0" t="0"/>
          <a:stretch/>
        </p:blipFill>
        <p:spPr>
          <a:xfrm>
            <a:off x="1864310" y="3315041"/>
            <a:ext cx="1829665" cy="1094940"/>
          </a:xfrm>
          <a:prstGeom prst="rect">
            <a:avLst/>
          </a:prstGeom>
          <a:noFill/>
          <a:ln>
            <a:noFill/>
          </a:ln>
        </p:spPr>
      </p:pic>
      <p:pic>
        <p:nvPicPr>
          <p:cNvPr descr="Bullseye with arrow in it holding up a piece of paper with a list to simulate keys to success." id="331" name="Google Shape;331;p43"/>
          <p:cNvPicPr preferRelativeResize="0"/>
          <p:nvPr/>
        </p:nvPicPr>
        <p:blipFill rotWithShape="1">
          <a:blip r:embed="rId6">
            <a:alphaModFix/>
          </a:blip>
          <a:srcRect b="0" l="0" r="0" t="0"/>
          <a:stretch/>
        </p:blipFill>
        <p:spPr>
          <a:xfrm>
            <a:off x="3829973" y="4145871"/>
            <a:ext cx="1460377" cy="1460377"/>
          </a:xfrm>
          <a:prstGeom prst="rect">
            <a:avLst/>
          </a:prstGeom>
          <a:noFill/>
          <a:ln>
            <a:noFill/>
          </a:ln>
        </p:spPr>
      </p:pic>
      <p:sp>
        <p:nvSpPr>
          <p:cNvPr id="332" name="Google Shape;332;p43"/>
          <p:cNvSpPr txBox="1"/>
          <p:nvPr>
            <p:ph type="ctrTitle"/>
          </p:nvPr>
        </p:nvSpPr>
        <p:spPr>
          <a:xfrm rot="-180000">
            <a:off x="6102426" y="3128699"/>
            <a:ext cx="1234271" cy="27792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lt1"/>
              </a:buClr>
              <a:buSzPts val="2160"/>
              <a:buFont typeface="Impact"/>
              <a:buNone/>
            </a:pPr>
            <a:r>
              <a:rPr lang="en-US" sz="2360">
                <a:solidFill>
                  <a:schemeClr val="lt1"/>
                </a:solidFill>
                <a:latin typeface="Arial"/>
                <a:ea typeface="Arial"/>
                <a:cs typeface="Arial"/>
                <a:sym typeface="Arial"/>
              </a:rPr>
              <a:t>?</a:t>
            </a:r>
            <a:endParaRPr sz="7400">
              <a:latin typeface="Arial"/>
              <a:ea typeface="Arial"/>
              <a:cs typeface="Arial"/>
              <a:sym typeface="Arial"/>
            </a:endParaRPr>
          </a:p>
        </p:txBody>
      </p:sp>
      <p:sp>
        <p:nvSpPr>
          <p:cNvPr id="333" name="Google Shape;333;p43"/>
          <p:cNvSpPr txBox="1"/>
          <p:nvPr/>
        </p:nvSpPr>
        <p:spPr>
          <a:xfrm>
            <a:off x="5988419" y="2375782"/>
            <a:ext cx="2468100" cy="144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u="sng">
                <a:solidFill>
                  <a:schemeClr val="dk1"/>
                </a:solidFill>
              </a:rPr>
              <a:t>Keys to Success</a:t>
            </a:r>
            <a:r>
              <a:rPr lang="en-US" sz="2200">
                <a:solidFill>
                  <a:schemeClr val="dk1"/>
                </a:solidFill>
              </a:rPr>
              <a:t>?</a:t>
            </a:r>
            <a:endParaRPr sz="1800"/>
          </a:p>
          <a:p>
            <a:pPr indent="0" lvl="0" marL="0" marR="0" rtl="0" algn="ctr">
              <a:spcBef>
                <a:spcPts val="0"/>
              </a:spcBef>
              <a:spcAft>
                <a:spcPts val="0"/>
              </a:spcAft>
              <a:buNone/>
            </a:pPr>
            <a:r>
              <a:t/>
            </a:r>
            <a:endParaRPr sz="2200">
              <a:solidFill>
                <a:schemeClr val="dk1"/>
              </a:solidFill>
            </a:endParaRPr>
          </a:p>
          <a:p>
            <a:pPr indent="0" lvl="0" marL="0" marR="0" rtl="0" algn="ctr">
              <a:spcBef>
                <a:spcPts val="0"/>
              </a:spcBef>
              <a:spcAft>
                <a:spcPts val="0"/>
              </a:spcAft>
              <a:buNone/>
            </a:pPr>
            <a:r>
              <a:t/>
            </a:r>
            <a:endParaRPr sz="2200">
              <a:solidFill>
                <a:schemeClr val="dk1"/>
              </a:solidFill>
            </a:endParaRPr>
          </a:p>
          <a:p>
            <a:pPr indent="0" lvl="0" marL="0" marR="0" rtl="0" algn="ctr">
              <a:spcBef>
                <a:spcPts val="0"/>
              </a:spcBef>
              <a:spcAft>
                <a:spcPts val="0"/>
              </a:spcAft>
              <a:buNone/>
            </a:pPr>
            <a:r>
              <a:rPr lang="en-US" sz="2200">
                <a:solidFill>
                  <a:schemeClr val="dk1"/>
                </a:solidFill>
              </a:rPr>
              <a:t>CLICK HERE</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Mission Possible - picture.  Next outlines tools we need to succeed." id="339" name="Google Shape;339;p44"/>
          <p:cNvPicPr preferRelativeResize="0"/>
          <p:nvPr/>
        </p:nvPicPr>
        <p:blipFill rotWithShape="1">
          <a:blip r:embed="rId3">
            <a:alphaModFix/>
          </a:blip>
          <a:srcRect b="0" l="0" r="0" t="0"/>
          <a:stretch/>
        </p:blipFill>
        <p:spPr>
          <a:xfrm>
            <a:off x="357814" y="51800"/>
            <a:ext cx="1681143" cy="1273991"/>
          </a:xfrm>
          <a:prstGeom prst="rect">
            <a:avLst/>
          </a:prstGeom>
          <a:noFill/>
          <a:ln>
            <a:noFill/>
          </a:ln>
        </p:spPr>
      </p:pic>
      <p:sp>
        <p:nvSpPr>
          <p:cNvPr id="340" name="Google Shape;340;p44"/>
          <p:cNvSpPr txBox="1"/>
          <p:nvPr>
            <p:ph type="title"/>
          </p:nvPr>
        </p:nvSpPr>
        <p:spPr>
          <a:xfrm>
            <a:off x="2038957" y="193829"/>
            <a:ext cx="9228483"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Impact"/>
              <a:buNone/>
            </a:pPr>
            <a:r>
              <a:rPr lang="en-US" sz="3600"/>
              <a:t>TOOLS WE NEED TO SUCCEED – FOCUS ON RESULTS:</a:t>
            </a:r>
            <a:endParaRPr/>
          </a:p>
        </p:txBody>
      </p:sp>
      <p:sp>
        <p:nvSpPr>
          <p:cNvPr id="341" name="Google Shape;341;p44"/>
          <p:cNvSpPr txBox="1"/>
          <p:nvPr>
            <p:ph idx="1" type="body"/>
          </p:nvPr>
        </p:nvSpPr>
        <p:spPr>
          <a:xfrm>
            <a:off x="751850" y="1325800"/>
            <a:ext cx="11192700" cy="47982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SzPts val="11520"/>
              <a:buNone/>
            </a:pPr>
            <a:r>
              <a:rPr b="1" lang="en-US" sz="1450">
                <a:latin typeface="Arial"/>
                <a:ea typeface="Arial"/>
                <a:cs typeface="Arial"/>
                <a:sym typeface="Arial"/>
              </a:rPr>
              <a:t>IDENTIFY THE PROBLEM</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ORGANIZE THE TEAM</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ASK INDUSTRY – MARKET RESEARCH</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DEVELOP THE REQUIREMENTS</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DETERMINE WHO WILL SOLVE THE PROBLEM (GOVERNMENT OR INDUSTRY)</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DOES THIS IMPACT THE PROGRAM AND WHAT ARE ASSOCIATED COSTS (COST ESTIMATING)?</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ESTIMATE THE NEEDS FOR THE ACQUISITION PORTIONS (IGCEs)</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CONDUCT RECONNAISSANCE – INDUSTRY CAPABILITIES</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FORMULATE THE STRATEGY, SHARE AND NEGOTIATE THE DEAL</a:t>
            </a:r>
            <a:endParaRPr b="1" sz="1450">
              <a:latin typeface="Arial"/>
              <a:ea typeface="Arial"/>
              <a:cs typeface="Arial"/>
              <a:sym typeface="Arial"/>
            </a:endParaRPr>
          </a:p>
          <a:p>
            <a:pPr indent="0" lvl="0" marL="0" rtl="0" algn="l">
              <a:lnSpc>
                <a:spcPct val="120000"/>
              </a:lnSpc>
              <a:spcBef>
                <a:spcPts val="1000"/>
              </a:spcBef>
              <a:spcAft>
                <a:spcPts val="0"/>
              </a:spcAft>
              <a:buSzPts val="11520"/>
              <a:buNone/>
            </a:pPr>
            <a:r>
              <a:rPr b="1" lang="en-US" sz="1450">
                <a:latin typeface="Arial"/>
                <a:ea typeface="Arial"/>
                <a:cs typeface="Arial"/>
                <a:sym typeface="Arial"/>
              </a:rPr>
              <a:t>EXECUTE THE CONTRACT - HAVE THE CONTRACTOR SUCCEED (QC), MONITOR AND MEASURE (QAS) AND HAVE THE GOVERNMENT MISSION BE FULFILLED (RESULTS THAT PROVE THE PROBLEM IS SOLVED) CAPTURE LESSONS LEARNED</a:t>
            </a:r>
            <a:endParaRPr b="1" sz="1450">
              <a:latin typeface="Arial"/>
              <a:ea typeface="Arial"/>
              <a:cs typeface="Arial"/>
              <a:sym typeface="Arial"/>
            </a:endParaRPr>
          </a:p>
          <a:p>
            <a:pPr indent="0" lvl="0" marL="0" rtl="0" algn="l">
              <a:lnSpc>
                <a:spcPct val="120000"/>
              </a:lnSpc>
              <a:spcBef>
                <a:spcPts val="1000"/>
              </a:spcBef>
              <a:spcAft>
                <a:spcPts val="0"/>
              </a:spcAft>
              <a:buSzPts val="3200"/>
              <a:buNone/>
            </a:pPr>
            <a:r>
              <a:t/>
            </a:r>
            <a:endParaRPr b="1" sz="1450">
              <a:latin typeface="Arial"/>
              <a:ea typeface="Arial"/>
              <a:cs typeface="Arial"/>
              <a:sym typeface="Arial"/>
            </a:endParaRPr>
          </a:p>
        </p:txBody>
      </p:sp>
      <p:sp>
        <p:nvSpPr>
          <p:cNvPr id="342" name="Google Shape;342;p44"/>
          <p:cNvSpPr txBox="1"/>
          <p:nvPr/>
        </p:nvSpPr>
        <p:spPr>
          <a:xfrm>
            <a:off x="65314" y="5775649"/>
            <a:ext cx="20527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6898A"/>
                </a:solidFill>
                <a:latin typeface="Impact"/>
                <a:ea typeface="Impact"/>
                <a:cs typeface="Impact"/>
                <a:sym typeface="Impact"/>
              </a:rPr>
              <a:t>AGENDA SLIDE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LET’S GET TO WORK…</a:t>
            </a:r>
            <a:endParaRPr/>
          </a:p>
        </p:txBody>
      </p:sp>
      <p:pic>
        <p:nvPicPr>
          <p:cNvPr descr="Free go icon button illustration" id="349" name="Google Shape;349;p45"/>
          <p:cNvPicPr preferRelativeResize="0"/>
          <p:nvPr/>
        </p:nvPicPr>
        <p:blipFill rotWithShape="1">
          <a:blip r:embed="rId3">
            <a:alphaModFix/>
          </a:blip>
          <a:srcRect b="0" l="0" r="0" t="0"/>
          <a:stretch/>
        </p:blipFill>
        <p:spPr>
          <a:xfrm>
            <a:off x="1109317" y="1478124"/>
            <a:ext cx="3901751" cy="3901751"/>
          </a:xfrm>
          <a:prstGeom prst="rect">
            <a:avLst/>
          </a:prstGeom>
          <a:noFill/>
          <a:ln>
            <a:noFill/>
          </a:ln>
        </p:spPr>
      </p:pic>
      <p:pic>
        <p:nvPicPr>
          <p:cNvPr descr="Free transformation digital visualization illustration" id="350" name="Google Shape;350;p45"/>
          <p:cNvPicPr preferRelativeResize="0"/>
          <p:nvPr/>
        </p:nvPicPr>
        <p:blipFill rotWithShape="1">
          <a:blip r:embed="rId4">
            <a:alphaModFix/>
          </a:blip>
          <a:srcRect b="0" l="0" r="0" t="0"/>
          <a:stretch/>
        </p:blipFill>
        <p:spPr>
          <a:xfrm>
            <a:off x="5291846" y="2171657"/>
            <a:ext cx="5194570" cy="25080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type="title"/>
          </p:nvPr>
        </p:nvSpPr>
        <p:spPr>
          <a:xfrm>
            <a:off x="594350" y="1483429"/>
            <a:ext cx="10396800" cy="1587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000"/>
              <a:buFont typeface="Impact"/>
              <a:buNone/>
            </a:pPr>
            <a:r>
              <a:rPr b="1" lang="en-US" sz="4000">
                <a:latin typeface="Arial"/>
                <a:ea typeface="Arial"/>
                <a:cs typeface="Arial"/>
                <a:sym typeface="Arial"/>
              </a:rPr>
              <a:t>WHAT WE NEED…</a:t>
            </a:r>
            <a:br>
              <a:rPr b="1" lang="en-US" sz="4000">
                <a:latin typeface="Arial"/>
                <a:ea typeface="Arial"/>
                <a:cs typeface="Arial"/>
                <a:sym typeface="Arial"/>
              </a:rPr>
            </a:br>
            <a:br>
              <a:rPr b="1" lang="en-US" sz="4000">
                <a:latin typeface="Arial"/>
                <a:ea typeface="Arial"/>
                <a:cs typeface="Arial"/>
                <a:sym typeface="Arial"/>
              </a:rPr>
            </a:br>
            <a:r>
              <a:rPr b="1" lang="en-US" sz="4000">
                <a:latin typeface="Arial"/>
                <a:ea typeface="Arial"/>
                <a:cs typeface="Arial"/>
                <a:sym typeface="Arial"/>
              </a:rPr>
              <a:t>ACCOMPLISH THIS MISSION BY CONTRACTING… </a:t>
            </a:r>
            <a:br>
              <a:rPr b="1" lang="en-US" sz="4000">
                <a:latin typeface="Arial"/>
                <a:ea typeface="Arial"/>
                <a:cs typeface="Arial"/>
                <a:sym typeface="Arial"/>
              </a:rPr>
            </a:br>
            <a:br>
              <a:rPr b="1" lang="en-US" sz="4000">
                <a:latin typeface="Arial"/>
                <a:ea typeface="Arial"/>
                <a:cs typeface="Arial"/>
                <a:sym typeface="Arial"/>
              </a:rPr>
            </a:br>
            <a:r>
              <a:rPr b="1" lang="en-US" sz="4000">
                <a:latin typeface="Arial"/>
                <a:ea typeface="Arial"/>
                <a:cs typeface="Arial"/>
                <a:sym typeface="Arial"/>
              </a:rPr>
              <a:t>TO ACHIEVE RESULTS WITH YOUR TEAM!</a:t>
            </a:r>
            <a:endParaRPr b="1">
              <a:latin typeface="Arial"/>
              <a:ea typeface="Arial"/>
              <a:cs typeface="Arial"/>
              <a:sym typeface="Arial"/>
            </a:endParaRPr>
          </a:p>
        </p:txBody>
      </p:sp>
      <p:sp>
        <p:nvSpPr>
          <p:cNvPr id="356" name="Google Shape;356;p46"/>
          <p:cNvSpPr txBox="1"/>
          <p:nvPr>
            <p:ph idx="1" type="body"/>
          </p:nvPr>
        </p:nvSpPr>
        <p:spPr>
          <a:xfrm>
            <a:off x="467360" y="3972560"/>
            <a:ext cx="10615323" cy="1402025"/>
          </a:xfrm>
          <a:prstGeom prst="rect">
            <a:avLst/>
          </a:prstGeom>
          <a:noFill/>
          <a:ln>
            <a:noFill/>
          </a:ln>
        </p:spPr>
        <p:txBody>
          <a:bodyPr anchorCtr="0" anchor="ctr" bIns="45700" lIns="91425" spcFirstLastPara="1" rIns="91425" wrap="square" tIns="45700">
            <a:normAutofit/>
          </a:bodyPr>
          <a:lstStyle/>
          <a:p>
            <a:pPr indent="-25400" lvl="0" marL="228600" rtl="0" algn="l">
              <a:lnSpc>
                <a:spcPct val="120000"/>
              </a:lnSpc>
              <a:spcBef>
                <a:spcPts val="0"/>
              </a:spcBef>
              <a:spcAft>
                <a:spcPts val="0"/>
              </a:spcAft>
              <a:buSzPts val="3200"/>
              <a:buNone/>
            </a:pPr>
            <a:r>
              <a:t/>
            </a:r>
            <a:endParaRPr/>
          </a:p>
          <a:p>
            <a:pPr indent="-25400" lvl="0" marL="228600" rtl="0" algn="l">
              <a:lnSpc>
                <a:spcPct val="120000"/>
              </a:lnSpc>
              <a:spcBef>
                <a:spcPts val="1000"/>
              </a:spcBef>
              <a:spcAft>
                <a:spcPts val="0"/>
              </a:spcAft>
              <a:buSzPts val="3200"/>
              <a:buNone/>
            </a:pPr>
            <a:r>
              <a:t/>
            </a:r>
            <a:endParaRPr/>
          </a:p>
          <a:p>
            <a:pPr indent="-25400" lvl="0" marL="228600" rtl="0" algn="l">
              <a:lnSpc>
                <a:spcPct val="120000"/>
              </a:lnSpc>
              <a:spcBef>
                <a:spcPts val="1000"/>
              </a:spcBef>
              <a:spcAft>
                <a:spcPts val="0"/>
              </a:spcAft>
              <a:buSzPts val="3200"/>
              <a:buNone/>
            </a:pPr>
            <a:r>
              <a:t/>
            </a:r>
            <a:endParaRPr/>
          </a:p>
          <a:p>
            <a:pPr indent="-25400" lvl="0" marL="228600" rtl="0" algn="l">
              <a:lnSpc>
                <a:spcPct val="120000"/>
              </a:lnSpc>
              <a:spcBef>
                <a:spcPts val="1000"/>
              </a:spcBef>
              <a:spcAft>
                <a:spcPts val="0"/>
              </a:spcAft>
              <a:buSzPts val="32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860"/>
              <a:buFont typeface="Impact"/>
              <a:buNone/>
            </a:pPr>
            <a:r>
              <a:rPr b="1" lang="en-US" sz="3600">
                <a:latin typeface="Arial"/>
                <a:ea typeface="Arial"/>
                <a:cs typeface="Arial"/>
                <a:sym typeface="Arial"/>
              </a:rPr>
              <a:t>WHAT WE NEED – ACCOMPLISH THIS MISSION</a:t>
            </a:r>
            <a:endParaRPr b="1" sz="3600">
              <a:latin typeface="Arial"/>
              <a:ea typeface="Arial"/>
              <a:cs typeface="Arial"/>
              <a:sym typeface="Arial"/>
            </a:endParaRPr>
          </a:p>
        </p:txBody>
      </p:sp>
      <p:sp>
        <p:nvSpPr>
          <p:cNvPr id="362" name="Google Shape;362;p47"/>
          <p:cNvSpPr txBox="1"/>
          <p:nvPr>
            <p:ph idx="1" type="body"/>
          </p:nvPr>
        </p:nvSpPr>
        <p:spPr>
          <a:xfrm>
            <a:off x="215750" y="1837775"/>
            <a:ext cx="11428200" cy="4119000"/>
          </a:xfrm>
          <a:prstGeom prst="rect">
            <a:avLst/>
          </a:prstGeom>
          <a:noFill/>
          <a:ln>
            <a:noFill/>
          </a:ln>
        </p:spPr>
        <p:txBody>
          <a:bodyPr anchorCtr="0" anchor="ctr" bIns="45700" lIns="91425" spcFirstLastPara="1" rIns="91425" wrap="square" tIns="45700">
            <a:normAutofit fontScale="47500" lnSpcReduction="10000"/>
          </a:bodyPr>
          <a:lstStyle/>
          <a:p>
            <a:pPr indent="-374904" lvl="0" marL="228600" rtl="0" algn="l">
              <a:lnSpc>
                <a:spcPct val="120000"/>
              </a:lnSpc>
              <a:spcBef>
                <a:spcPts val="0"/>
              </a:spcBef>
              <a:spcAft>
                <a:spcPts val="0"/>
              </a:spcAft>
              <a:buSzPct val="160000"/>
              <a:buChar char="•"/>
            </a:pPr>
            <a:r>
              <a:rPr lang="en-US" sz="6400">
                <a:latin typeface="Arial"/>
                <a:ea typeface="Arial"/>
                <a:cs typeface="Arial"/>
                <a:sym typeface="Arial"/>
              </a:rPr>
              <a:t>WHO’S ON THE TEAM (R&amp;R – NO NOT REST AND RELAXATION; INSTEAD ROLES AND RESPONSIBILITIES)</a:t>
            </a:r>
            <a:endParaRPr>
              <a:latin typeface="Arial"/>
              <a:ea typeface="Arial"/>
              <a:cs typeface="Arial"/>
              <a:sym typeface="Arial"/>
            </a:endParaRPr>
          </a:p>
          <a:p>
            <a:pPr indent="-374904" lvl="0" marL="228600" rtl="0" algn="l">
              <a:lnSpc>
                <a:spcPct val="120000"/>
              </a:lnSpc>
              <a:spcBef>
                <a:spcPts val="1000"/>
              </a:spcBef>
              <a:spcAft>
                <a:spcPts val="0"/>
              </a:spcAft>
              <a:buSzPct val="160000"/>
              <a:buChar char="•"/>
            </a:pPr>
            <a:r>
              <a:rPr lang="en-US" sz="6400">
                <a:latin typeface="Arial"/>
                <a:ea typeface="Arial"/>
                <a:cs typeface="Arial"/>
                <a:sym typeface="Arial"/>
              </a:rPr>
              <a:t>STAKEHOLDERS AND CUSTOMERS</a:t>
            </a:r>
            <a:endParaRPr>
              <a:latin typeface="Arial"/>
              <a:ea typeface="Arial"/>
              <a:cs typeface="Arial"/>
              <a:sym typeface="Arial"/>
            </a:endParaRPr>
          </a:p>
          <a:p>
            <a:pPr indent="-136207" lvl="0" marL="228600" rtl="0" algn="l">
              <a:lnSpc>
                <a:spcPct val="120000"/>
              </a:lnSpc>
              <a:spcBef>
                <a:spcPts val="0"/>
              </a:spcBef>
              <a:spcAft>
                <a:spcPts val="0"/>
              </a:spcAft>
              <a:buSzPct val="100000"/>
              <a:buChar char="•"/>
            </a:pPr>
            <a:r>
              <a:rPr b="1" lang="en-US" sz="3000">
                <a:latin typeface="Arial"/>
                <a:ea typeface="Arial"/>
                <a:cs typeface="Arial"/>
                <a:sym typeface="Arial"/>
              </a:rPr>
              <a:t>ABOUT IGCEs, THEIR PURPOSE AND THE BACKGROUND TO UNDERSTAND HOW IT SUPPORTS THE ACQUISITION LIFECYCLE</a:t>
            </a:r>
            <a:endParaRPr sz="3000">
              <a:latin typeface="Arial"/>
              <a:ea typeface="Arial"/>
              <a:cs typeface="Arial"/>
              <a:sym typeface="Arial"/>
            </a:endParaRPr>
          </a:p>
          <a:p>
            <a:pPr indent="-136207" lvl="0" marL="228600" rtl="0" algn="l">
              <a:lnSpc>
                <a:spcPct val="120000"/>
              </a:lnSpc>
              <a:spcBef>
                <a:spcPts val="0"/>
              </a:spcBef>
              <a:spcAft>
                <a:spcPts val="0"/>
              </a:spcAft>
              <a:buSzPct val="100000"/>
              <a:buChar char="•"/>
            </a:pPr>
            <a:r>
              <a:rPr b="1" lang="en-US" sz="3000">
                <a:latin typeface="Arial"/>
                <a:ea typeface="Arial"/>
                <a:cs typeface="Arial"/>
                <a:sym typeface="Arial"/>
              </a:rPr>
              <a:t>TO IDENTIFY THE ROLES AND RESPONSIBILITIES OF KEY PLAYERS IN THE IGCE DEVELOPMENT PROCESS</a:t>
            </a:r>
            <a:endParaRPr b="1" sz="3000">
              <a:latin typeface="Arial"/>
              <a:ea typeface="Arial"/>
              <a:cs typeface="Arial"/>
              <a:sym typeface="Arial"/>
            </a:endParaRPr>
          </a:p>
          <a:p>
            <a:pPr indent="-136207" lvl="0" marL="228600" rtl="0" algn="l">
              <a:lnSpc>
                <a:spcPct val="120000"/>
              </a:lnSpc>
              <a:spcBef>
                <a:spcPts val="0"/>
              </a:spcBef>
              <a:spcAft>
                <a:spcPts val="0"/>
              </a:spcAft>
              <a:buSzPct val="100000"/>
              <a:buChar char="•"/>
            </a:pPr>
            <a:r>
              <a:rPr b="1" lang="en-US" sz="3000">
                <a:latin typeface="Arial"/>
                <a:ea typeface="Arial"/>
                <a:cs typeface="Arial"/>
                <a:sym typeface="Arial"/>
              </a:rPr>
              <a:t>TO ENSURE THAT IGCEs CONTAIN KEY INFORMATION CONSISTENT WITH GOOD COST ESTIMATING PRACTICES</a:t>
            </a:r>
            <a:endParaRPr b="1" sz="3000">
              <a:latin typeface="Arial"/>
              <a:ea typeface="Arial"/>
              <a:cs typeface="Arial"/>
              <a:sym typeface="Arial"/>
            </a:endParaRPr>
          </a:p>
          <a:p>
            <a:pPr indent="-136207" lvl="0" marL="228600" rtl="0" algn="l">
              <a:lnSpc>
                <a:spcPct val="120000"/>
              </a:lnSpc>
              <a:spcBef>
                <a:spcPts val="0"/>
              </a:spcBef>
              <a:spcAft>
                <a:spcPts val="0"/>
              </a:spcAft>
              <a:buSzPct val="100000"/>
              <a:buChar char="•"/>
            </a:pPr>
            <a:r>
              <a:rPr b="1" lang="en-US" sz="3000">
                <a:latin typeface="Arial"/>
                <a:ea typeface="Arial"/>
                <a:cs typeface="Arial"/>
                <a:sym typeface="Arial"/>
              </a:rPr>
              <a:t>TO REQUIRE THAT IGCEs DOCUMENT DATA SOURCES, METHODOLOGY, AND ASSUMPTIONS, AND TAKE STEPS TO HELP ENSURE THAT GUIDANCE IS FOLLOWED ON ALL ACQUISITIONS ABOVE THE SIMPLIFIED ACQUISITION THRESHOLD.</a:t>
            </a:r>
            <a:endParaRPr sz="3000">
              <a:latin typeface="Arial"/>
              <a:ea typeface="Arial"/>
              <a:cs typeface="Arial"/>
              <a:sym typeface="Arial"/>
            </a:endParaRPr>
          </a:p>
          <a:p>
            <a:pPr indent="-177800" lvl="0" marL="228600" rtl="0" algn="l">
              <a:lnSpc>
                <a:spcPct val="120000"/>
              </a:lnSpc>
              <a:spcBef>
                <a:spcPts val="1000"/>
              </a:spcBef>
              <a:spcAft>
                <a:spcPts val="0"/>
              </a:spcAft>
              <a:buSzPct val="160000"/>
              <a:buNone/>
            </a:pPr>
            <a:r>
              <a:t/>
            </a:r>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b="1" lang="en-US" sz="3600">
                <a:latin typeface="Arial"/>
                <a:ea typeface="Arial"/>
                <a:cs typeface="Arial"/>
                <a:sym typeface="Arial"/>
              </a:rPr>
              <a:t>WE CAN’T MEASURE EVERYTHING</a:t>
            </a:r>
            <a:br>
              <a:rPr b="1" lang="en-US" sz="3600">
                <a:latin typeface="Arial"/>
                <a:ea typeface="Arial"/>
                <a:cs typeface="Arial"/>
                <a:sym typeface="Arial"/>
              </a:rPr>
            </a:br>
            <a:r>
              <a:rPr b="1" lang="en-US" sz="3600">
                <a:latin typeface="Arial"/>
                <a:ea typeface="Arial"/>
                <a:cs typeface="Arial"/>
                <a:sym typeface="Arial"/>
              </a:rPr>
              <a:t>LET’S TALK ABOUT RISK MANAGEMENT</a:t>
            </a:r>
            <a:endParaRPr b="1" sz="3600">
              <a:latin typeface="Arial"/>
              <a:ea typeface="Arial"/>
              <a:cs typeface="Arial"/>
              <a:sym typeface="Arial"/>
            </a:endParaRPr>
          </a:p>
        </p:txBody>
      </p:sp>
      <p:sp>
        <p:nvSpPr>
          <p:cNvPr id="368" name="Google Shape;368;p48"/>
          <p:cNvSpPr/>
          <p:nvPr/>
        </p:nvSpPr>
        <p:spPr>
          <a:xfrm>
            <a:off x="685801" y="2300516"/>
            <a:ext cx="1031240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rPr>
              <a:t>According to the GAO, it’s important</a:t>
            </a:r>
            <a:endParaRPr/>
          </a:p>
          <a:p>
            <a:pPr indent="0" lvl="0" marL="0" marR="0" rtl="0" algn="l">
              <a:spcBef>
                <a:spcPts val="0"/>
              </a:spcBef>
              <a:spcAft>
                <a:spcPts val="0"/>
              </a:spcAft>
              <a:buNone/>
            </a:pPr>
            <a:r>
              <a:rPr lang="en-US" sz="1800">
                <a:solidFill>
                  <a:schemeClr val="dk1"/>
                </a:solidFill>
              </a:rPr>
              <a:t> </a:t>
            </a:r>
            <a:r>
              <a:rPr i="1" lang="en-US" sz="1800">
                <a:solidFill>
                  <a:schemeClr val="dk1"/>
                </a:solidFill>
              </a:rPr>
              <a:t>“…that standards are not set so high that they could drive up the cost of service or too low that they may act as a disincentive to good contract performance.”</a:t>
            </a:r>
            <a:endParaRPr/>
          </a:p>
          <a:p>
            <a:pPr indent="0" lvl="0" marL="0" marR="0" rtl="0" algn="l">
              <a:spcBef>
                <a:spcPts val="0"/>
              </a:spcBef>
              <a:spcAft>
                <a:spcPts val="0"/>
              </a:spcAft>
              <a:buNone/>
            </a:pPr>
            <a:r>
              <a:t/>
            </a:r>
            <a:endParaRPr i="1" sz="1800">
              <a:solidFill>
                <a:schemeClr val="dk1"/>
              </a:solidFill>
            </a:endParaRPr>
          </a:p>
          <a:p>
            <a:pPr indent="0" lvl="0" marL="0" marR="0" rtl="0" algn="l">
              <a:spcBef>
                <a:spcPts val="0"/>
              </a:spcBef>
              <a:spcAft>
                <a:spcPts val="0"/>
              </a:spcAft>
              <a:buNone/>
            </a:pPr>
            <a:r>
              <a:t/>
            </a:r>
            <a:endParaRPr i="1" sz="1800">
              <a:solidFill>
                <a:schemeClr val="dk1"/>
              </a:solidFill>
            </a:endParaRPr>
          </a:p>
          <a:p>
            <a:pPr indent="0" lvl="0" marL="0" marR="0" rtl="0" algn="l">
              <a:spcBef>
                <a:spcPts val="0"/>
              </a:spcBef>
              <a:spcAft>
                <a:spcPts val="0"/>
              </a:spcAft>
              <a:buNone/>
            </a:pPr>
            <a:r>
              <a:t/>
            </a:r>
            <a:endParaRPr i="1" sz="1800">
              <a:solidFill>
                <a:schemeClr val="dk1"/>
              </a:solidFill>
            </a:endParaRPr>
          </a:p>
        </p:txBody>
      </p:sp>
      <p:pic>
        <p:nvPicPr>
          <p:cNvPr descr="Free communication phone make a phone call illustration" id="369" name="Google Shape;369;p48"/>
          <p:cNvPicPr preferRelativeResize="0"/>
          <p:nvPr/>
        </p:nvPicPr>
        <p:blipFill rotWithShape="1">
          <a:blip r:embed="rId3">
            <a:alphaModFix/>
          </a:blip>
          <a:srcRect b="0" l="0" r="0" t="0"/>
          <a:stretch/>
        </p:blipFill>
        <p:spPr>
          <a:xfrm>
            <a:off x="122136" y="3313866"/>
            <a:ext cx="2143326" cy="2143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9"/>
          <p:cNvSpPr txBox="1"/>
          <p:nvPr>
            <p:ph type="title"/>
          </p:nvPr>
        </p:nvSpPr>
        <p:spPr>
          <a:xfrm>
            <a:off x="159016" y="0"/>
            <a:ext cx="10485678"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mpact"/>
              <a:buNone/>
            </a:pPr>
            <a:r>
              <a:rPr b="1" lang="en-US" sz="4000">
                <a:latin typeface="Arial"/>
                <a:ea typeface="Arial"/>
                <a:cs typeface="Arial"/>
                <a:sym typeface="Arial"/>
              </a:rPr>
              <a:t>RISK-BALANCE</a:t>
            </a:r>
            <a:endParaRPr b="1">
              <a:latin typeface="Arial"/>
              <a:ea typeface="Arial"/>
              <a:cs typeface="Arial"/>
              <a:sym typeface="Arial"/>
            </a:endParaRPr>
          </a:p>
        </p:txBody>
      </p:sp>
      <p:pic>
        <p:nvPicPr>
          <p:cNvPr descr="A set of scrabble game pieces that have uncovered the word &quot;vision.&quot;" id="376" name="Google Shape;376;p49"/>
          <p:cNvPicPr preferRelativeResize="0"/>
          <p:nvPr/>
        </p:nvPicPr>
        <p:blipFill rotWithShape="1">
          <a:blip r:embed="rId3">
            <a:alphaModFix/>
          </a:blip>
          <a:srcRect b="0" l="0" r="0" t="0"/>
          <a:stretch/>
        </p:blipFill>
        <p:spPr>
          <a:xfrm>
            <a:off x="3428362" y="930989"/>
            <a:ext cx="2885018" cy="1929358"/>
          </a:xfrm>
          <a:prstGeom prst="rect">
            <a:avLst/>
          </a:prstGeom>
          <a:noFill/>
          <a:ln>
            <a:noFill/>
          </a:ln>
        </p:spPr>
      </p:pic>
      <p:pic>
        <p:nvPicPr>
          <p:cNvPr descr="A dial with button showing red, yellow, green and the word risk under it." id="377" name="Google Shape;377;p49"/>
          <p:cNvPicPr preferRelativeResize="0"/>
          <p:nvPr/>
        </p:nvPicPr>
        <p:blipFill rotWithShape="1">
          <a:blip r:embed="rId4">
            <a:alphaModFix/>
          </a:blip>
          <a:srcRect b="0" l="0" r="0" t="0"/>
          <a:stretch/>
        </p:blipFill>
        <p:spPr>
          <a:xfrm>
            <a:off x="6313381" y="730709"/>
            <a:ext cx="2362202" cy="2362202"/>
          </a:xfrm>
          <a:prstGeom prst="rect">
            <a:avLst/>
          </a:prstGeom>
          <a:noFill/>
          <a:ln>
            <a:noFill/>
          </a:ln>
        </p:spPr>
      </p:pic>
      <p:sp>
        <p:nvSpPr>
          <p:cNvPr descr="A picture of a triangle that has the word balance across it." id="378" name="Google Shape;378;p49"/>
          <p:cNvSpPr/>
          <p:nvPr/>
        </p:nvSpPr>
        <p:spPr>
          <a:xfrm>
            <a:off x="4178849" y="3341034"/>
            <a:ext cx="3657600" cy="2928600"/>
          </a:xfrm>
          <a:prstGeom prst="triangle">
            <a:avLst>
              <a:gd fmla="val 50000"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9" name="Google Shape;379;p49"/>
          <p:cNvSpPr/>
          <p:nvPr/>
        </p:nvSpPr>
        <p:spPr>
          <a:xfrm rot="587178">
            <a:off x="3384029" y="2796019"/>
            <a:ext cx="5102549" cy="959233"/>
          </a:xfrm>
          <a:prstGeom prst="diagStripe">
            <a:avLst>
              <a:gd fmla="val 50000"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380" name="Google Shape;380;p49"/>
          <p:cNvSpPr/>
          <p:nvPr/>
        </p:nvSpPr>
        <p:spPr>
          <a:xfrm>
            <a:off x="4511101" y="4181925"/>
            <a:ext cx="2993100" cy="923400"/>
          </a:xfrm>
          <a:prstGeom prst="rect">
            <a:avLst/>
          </a:prstGeom>
          <a:solidFill>
            <a:srgbClr val="F24F5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FFFFFF"/>
                </a:solidFill>
              </a:rPr>
              <a:t>Balance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0"/>
          <p:cNvSpPr txBox="1"/>
          <p:nvPr>
            <p:ph type="title"/>
          </p:nvPr>
        </p:nvSpPr>
        <p:spPr>
          <a:xfrm>
            <a:off x="991800" y="165389"/>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860"/>
              <a:buFont typeface="Arial Black"/>
              <a:buNone/>
            </a:pPr>
            <a:r>
              <a:rPr b="1" lang="en-US" sz="3259">
                <a:latin typeface="Arial"/>
                <a:ea typeface="Arial"/>
                <a:cs typeface="Arial"/>
                <a:sym typeface="Arial"/>
              </a:rPr>
              <a:t>REMEMBER WHEN WE THOUGHT IT WAS… IMPOSSIBLE?</a:t>
            </a:r>
            <a:endParaRPr b="1" sz="3259">
              <a:latin typeface="Arial"/>
              <a:ea typeface="Arial"/>
              <a:cs typeface="Arial"/>
              <a:sym typeface="Arial"/>
            </a:endParaRPr>
          </a:p>
        </p:txBody>
      </p:sp>
      <p:pic>
        <p:nvPicPr>
          <p:cNvPr descr="Crossroads sign that says Possible on one placard and Impossible on the other. " id="387" name="Google Shape;387;p50"/>
          <p:cNvPicPr preferRelativeResize="0"/>
          <p:nvPr/>
        </p:nvPicPr>
        <p:blipFill rotWithShape="1">
          <a:blip r:embed="rId3">
            <a:alphaModFix/>
          </a:blip>
          <a:srcRect b="0" l="0" r="0" t="0"/>
          <a:stretch/>
        </p:blipFill>
        <p:spPr>
          <a:xfrm>
            <a:off x="241479" y="1122909"/>
            <a:ext cx="2677178" cy="2022524"/>
          </a:xfrm>
          <a:prstGeom prst="rect">
            <a:avLst/>
          </a:prstGeom>
          <a:noFill/>
          <a:ln>
            <a:noFill/>
          </a:ln>
        </p:spPr>
      </p:pic>
      <p:pic>
        <p:nvPicPr>
          <p:cNvPr descr="Box that shows yes, no, maybe" id="388" name="Google Shape;388;p50"/>
          <p:cNvPicPr preferRelativeResize="0"/>
          <p:nvPr/>
        </p:nvPicPr>
        <p:blipFill rotWithShape="1">
          <a:blip r:embed="rId4">
            <a:alphaModFix/>
          </a:blip>
          <a:srcRect b="0" l="0" r="0" t="0"/>
          <a:stretch/>
        </p:blipFill>
        <p:spPr>
          <a:xfrm rot="-1050727">
            <a:off x="237489" y="3089345"/>
            <a:ext cx="2197201" cy="1665066"/>
          </a:xfrm>
          <a:prstGeom prst="rect">
            <a:avLst/>
          </a:prstGeom>
          <a:noFill/>
          <a:ln>
            <a:noFill/>
          </a:ln>
        </p:spPr>
      </p:pic>
      <p:pic>
        <p:nvPicPr>
          <p:cNvPr descr="Another yes, no, maybe photo with no selected" id="389" name="Google Shape;389;p50"/>
          <p:cNvPicPr preferRelativeResize="0"/>
          <p:nvPr/>
        </p:nvPicPr>
        <p:blipFill rotWithShape="1">
          <a:blip r:embed="rId5">
            <a:alphaModFix/>
          </a:blip>
          <a:srcRect b="0" l="0" r="0" t="0"/>
          <a:stretch/>
        </p:blipFill>
        <p:spPr>
          <a:xfrm>
            <a:off x="241479" y="4830022"/>
            <a:ext cx="1281514" cy="905069"/>
          </a:xfrm>
          <a:prstGeom prst="rect">
            <a:avLst/>
          </a:prstGeom>
          <a:noFill/>
          <a:ln>
            <a:noFill/>
          </a:ln>
        </p:spPr>
      </p:pic>
      <p:pic>
        <p:nvPicPr>
          <p:cNvPr descr="Another yes, no, maybe photo with maybe selected" id="390" name="Google Shape;390;p50"/>
          <p:cNvPicPr preferRelativeResize="0"/>
          <p:nvPr/>
        </p:nvPicPr>
        <p:blipFill rotWithShape="1">
          <a:blip r:embed="rId6">
            <a:alphaModFix/>
          </a:blip>
          <a:srcRect b="0" l="0" r="0" t="0"/>
          <a:stretch/>
        </p:blipFill>
        <p:spPr>
          <a:xfrm>
            <a:off x="1547653" y="5282556"/>
            <a:ext cx="1548840" cy="1122909"/>
          </a:xfrm>
          <a:prstGeom prst="rect">
            <a:avLst/>
          </a:prstGeom>
          <a:noFill/>
          <a:ln>
            <a:noFill/>
          </a:ln>
        </p:spPr>
      </p:pic>
      <p:cxnSp>
        <p:nvCxnSpPr>
          <p:cNvPr id="391" name="Google Shape;391;p50"/>
          <p:cNvCxnSpPr/>
          <p:nvPr/>
        </p:nvCxnSpPr>
        <p:spPr>
          <a:xfrm>
            <a:off x="3517653" y="1071089"/>
            <a:ext cx="0" cy="4523100"/>
          </a:xfrm>
          <a:prstGeom prst="straightConnector1">
            <a:avLst/>
          </a:prstGeom>
          <a:noFill/>
          <a:ln cap="flat" cmpd="sng" w="25400">
            <a:solidFill>
              <a:schemeClr val="accent2"/>
            </a:solidFill>
            <a:prstDash val="solid"/>
            <a:round/>
            <a:headEnd len="sm" w="sm" type="none"/>
            <a:tailEnd len="sm" w="sm" type="none"/>
          </a:ln>
        </p:spPr>
      </p:cxnSp>
      <p:sp>
        <p:nvSpPr>
          <p:cNvPr id="392" name="Google Shape;392;p50"/>
          <p:cNvSpPr/>
          <p:nvPr/>
        </p:nvSpPr>
        <p:spPr>
          <a:xfrm>
            <a:off x="6282123" y="1933948"/>
            <a:ext cx="1838520" cy="1888017"/>
          </a:xfrm>
          <a:prstGeom prst="rect">
            <a:avLst/>
          </a:prstGeom>
          <a:blipFill rotWithShape="1">
            <a:blip r:embed="rId7">
              <a:alphaModFix/>
            </a:blip>
            <a:tile algn="tl" flip="none" tx="0" sx="100000" ty="0" sy="100000"/>
          </a:blipFill>
          <a:ln cap="flat" cmpd="sng" w="9525">
            <a:solidFill>
              <a:srgbClr val="8378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A yes button to press" id="393" name="Google Shape;393;p50"/>
          <p:cNvPicPr preferRelativeResize="0"/>
          <p:nvPr/>
        </p:nvPicPr>
        <p:blipFill rotWithShape="1">
          <a:blip r:embed="rId8">
            <a:alphaModFix/>
          </a:blip>
          <a:srcRect b="0" l="0" r="0" t="0"/>
          <a:stretch/>
        </p:blipFill>
        <p:spPr>
          <a:xfrm>
            <a:off x="4041977" y="1881287"/>
            <a:ext cx="1822460" cy="1399592"/>
          </a:xfrm>
          <a:prstGeom prst="rect">
            <a:avLst/>
          </a:prstGeom>
          <a:noFill/>
          <a:ln>
            <a:noFill/>
          </a:ln>
        </p:spPr>
      </p:pic>
      <p:pic>
        <p:nvPicPr>
          <p:cNvPr descr="Photo of a person pushing the im from the word impossible" id="394" name="Google Shape;394;p50"/>
          <p:cNvPicPr preferRelativeResize="0"/>
          <p:nvPr/>
        </p:nvPicPr>
        <p:blipFill rotWithShape="1">
          <a:blip r:embed="rId9">
            <a:alphaModFix/>
          </a:blip>
          <a:srcRect b="0" l="22406" r="9410" t="0"/>
          <a:stretch/>
        </p:blipFill>
        <p:spPr>
          <a:xfrm>
            <a:off x="6384230" y="2080190"/>
            <a:ext cx="1632438" cy="1595535"/>
          </a:xfrm>
          <a:prstGeom prst="rect">
            <a:avLst/>
          </a:prstGeom>
          <a:noFill/>
          <a:ln>
            <a:noFill/>
          </a:ln>
        </p:spPr>
      </p:pic>
      <p:pic>
        <p:nvPicPr>
          <p:cNvPr descr="Picture of hand holding cell phone" id="395" name="Google Shape;395;p50"/>
          <p:cNvPicPr preferRelativeResize="0"/>
          <p:nvPr/>
        </p:nvPicPr>
        <p:blipFill rotWithShape="1">
          <a:blip r:embed="rId10">
            <a:alphaModFix/>
          </a:blip>
          <a:srcRect b="0" l="0" r="0" t="0"/>
          <a:stretch/>
        </p:blipFill>
        <p:spPr>
          <a:xfrm>
            <a:off x="8429305" y="1854674"/>
            <a:ext cx="3112661" cy="2074297"/>
          </a:xfrm>
          <a:prstGeom prst="rect">
            <a:avLst/>
          </a:prstGeom>
          <a:noFill/>
          <a:ln>
            <a:noFill/>
          </a:ln>
        </p:spPr>
      </p:pic>
      <p:pic>
        <p:nvPicPr>
          <p:cNvPr descr="Free launch rocket technology illustration" id="396" name="Google Shape;396;p50"/>
          <p:cNvPicPr preferRelativeResize="0"/>
          <p:nvPr/>
        </p:nvPicPr>
        <p:blipFill rotWithShape="1">
          <a:blip r:embed="rId11">
            <a:alphaModFix/>
          </a:blip>
          <a:srcRect b="0" l="0" r="0" t="0"/>
          <a:stretch/>
        </p:blipFill>
        <p:spPr>
          <a:xfrm>
            <a:off x="10181824" y="788357"/>
            <a:ext cx="1325564" cy="1325564"/>
          </a:xfrm>
          <a:prstGeom prst="rect">
            <a:avLst/>
          </a:prstGeom>
          <a:noFill/>
          <a:ln>
            <a:noFill/>
          </a:ln>
        </p:spPr>
      </p:pic>
      <p:pic>
        <p:nvPicPr>
          <p:cNvPr descr="Woman in space suit in outer space" id="397" name="Google Shape;397;p50"/>
          <p:cNvPicPr preferRelativeResize="0"/>
          <p:nvPr/>
        </p:nvPicPr>
        <p:blipFill rotWithShape="1">
          <a:blip r:embed="rId12">
            <a:alphaModFix/>
          </a:blip>
          <a:srcRect b="0" l="0" r="0" t="0"/>
          <a:stretch/>
        </p:blipFill>
        <p:spPr>
          <a:xfrm>
            <a:off x="3882801" y="3353030"/>
            <a:ext cx="2034162" cy="3052435"/>
          </a:xfrm>
          <a:prstGeom prst="rect">
            <a:avLst/>
          </a:prstGeom>
          <a:noFill/>
          <a:ln>
            <a:noFill/>
          </a:ln>
        </p:spPr>
      </p:pic>
      <p:pic>
        <p:nvPicPr>
          <p:cNvPr descr="Photo of a world of faces on computer screen." id="398" name="Google Shape;398;p50"/>
          <p:cNvPicPr preferRelativeResize="0"/>
          <p:nvPr/>
        </p:nvPicPr>
        <p:blipFill rotWithShape="1">
          <a:blip r:embed="rId13">
            <a:alphaModFix/>
          </a:blip>
          <a:srcRect b="0" l="0" r="0" t="0"/>
          <a:stretch/>
        </p:blipFill>
        <p:spPr>
          <a:xfrm>
            <a:off x="6847751" y="4094889"/>
            <a:ext cx="4141133" cy="23261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1"/>
          <p:cNvSpPr txBox="1"/>
          <p:nvPr>
            <p:ph type="title"/>
          </p:nvPr>
        </p:nvSpPr>
        <p:spPr>
          <a:xfrm>
            <a:off x="187707" y="33297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Black"/>
              <a:buNone/>
            </a:pPr>
            <a:r>
              <a:rPr b="1" lang="en-US" sz="3600">
                <a:latin typeface="Arial"/>
                <a:ea typeface="Arial"/>
                <a:cs typeface="Arial"/>
                <a:sym typeface="Arial"/>
              </a:rPr>
              <a:t>PAY CLOSE ATTENTION…</a:t>
            </a:r>
            <a:endParaRPr b="1">
              <a:latin typeface="Arial"/>
              <a:ea typeface="Arial"/>
              <a:cs typeface="Arial"/>
              <a:sym typeface="Arial"/>
            </a:endParaRPr>
          </a:p>
        </p:txBody>
      </p:sp>
      <p:pic>
        <p:nvPicPr>
          <p:cNvPr descr="Woman peeking through crack in doorway." id="404" name="Google Shape;404;p51"/>
          <p:cNvPicPr preferRelativeResize="0"/>
          <p:nvPr/>
        </p:nvPicPr>
        <p:blipFill rotWithShape="1">
          <a:blip r:embed="rId3">
            <a:alphaModFix/>
          </a:blip>
          <a:srcRect b="0" l="0" r="0" t="0"/>
          <a:stretch/>
        </p:blipFill>
        <p:spPr>
          <a:xfrm>
            <a:off x="187707" y="1692941"/>
            <a:ext cx="2574243" cy="3862873"/>
          </a:xfrm>
          <a:prstGeom prst="rect">
            <a:avLst/>
          </a:prstGeom>
          <a:noFill/>
          <a:ln>
            <a:noFill/>
          </a:ln>
        </p:spPr>
      </p:pic>
      <p:pic>
        <p:nvPicPr>
          <p:cNvPr descr="Picture of the word &quot;can't&quot; and scissors cutting off the 't so it now reads can" id="405" name="Google Shape;405;p51"/>
          <p:cNvPicPr preferRelativeResize="0"/>
          <p:nvPr/>
        </p:nvPicPr>
        <p:blipFill rotWithShape="1">
          <a:blip r:embed="rId4">
            <a:alphaModFix/>
          </a:blip>
          <a:srcRect b="0" l="0" r="0" t="0"/>
          <a:stretch/>
        </p:blipFill>
        <p:spPr>
          <a:xfrm>
            <a:off x="2965499" y="1456526"/>
            <a:ext cx="3795507" cy="2929657"/>
          </a:xfrm>
          <a:prstGeom prst="rect">
            <a:avLst/>
          </a:prstGeom>
          <a:noFill/>
          <a:ln>
            <a:noFill/>
          </a:ln>
        </p:spPr>
      </p:pic>
      <p:pic>
        <p:nvPicPr>
          <p:cNvPr descr="Woman holding a camera about to take a photo outside.&#10;" id="406" name="Google Shape;406;p51"/>
          <p:cNvPicPr preferRelativeResize="0"/>
          <p:nvPr/>
        </p:nvPicPr>
        <p:blipFill rotWithShape="1">
          <a:blip r:embed="rId5">
            <a:alphaModFix/>
          </a:blip>
          <a:srcRect b="0" l="0" r="0" t="0"/>
          <a:stretch/>
        </p:blipFill>
        <p:spPr>
          <a:xfrm>
            <a:off x="6964538" y="194121"/>
            <a:ext cx="4953416" cy="3304857"/>
          </a:xfrm>
          <a:prstGeom prst="rect">
            <a:avLst/>
          </a:prstGeom>
          <a:noFill/>
          <a:ln>
            <a:noFill/>
          </a:ln>
        </p:spPr>
      </p:pic>
      <p:pic>
        <p:nvPicPr>
          <p:cNvPr descr="Picture of camera on high wall outside a building." id="407" name="Google Shape;407;p51"/>
          <p:cNvPicPr preferRelativeResize="0"/>
          <p:nvPr/>
        </p:nvPicPr>
        <p:blipFill rotWithShape="1">
          <a:blip r:embed="rId6">
            <a:alphaModFix/>
          </a:blip>
          <a:srcRect b="0" l="0" r="0" t="0"/>
          <a:stretch/>
        </p:blipFill>
        <p:spPr>
          <a:xfrm>
            <a:off x="9316744" y="3671948"/>
            <a:ext cx="2601209" cy="1735494"/>
          </a:xfrm>
          <a:prstGeom prst="rect">
            <a:avLst/>
          </a:prstGeom>
          <a:noFill/>
          <a:ln>
            <a:noFill/>
          </a:ln>
        </p:spPr>
      </p:pic>
      <p:sp>
        <p:nvSpPr>
          <p:cNvPr id="408" name="Google Shape;408;p51"/>
          <p:cNvSpPr txBox="1"/>
          <p:nvPr/>
        </p:nvSpPr>
        <p:spPr>
          <a:xfrm>
            <a:off x="1630640" y="4386182"/>
            <a:ext cx="89307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Black"/>
              <a:buNone/>
            </a:pPr>
            <a:r>
              <a:rPr b="1" lang="en-US" sz="3600">
                <a:solidFill>
                  <a:schemeClr val="dk1"/>
                </a:solidFill>
              </a:rPr>
              <a:t>It’s Possible: </a:t>
            </a:r>
            <a:endParaRPr/>
          </a:p>
          <a:p>
            <a:pPr indent="0" lvl="0" marL="0" marR="0" rtl="0" algn="ctr">
              <a:lnSpc>
                <a:spcPct val="90000"/>
              </a:lnSpc>
              <a:spcBef>
                <a:spcPts val="0"/>
              </a:spcBef>
              <a:spcAft>
                <a:spcPts val="0"/>
              </a:spcAft>
              <a:buClr>
                <a:schemeClr val="dk1"/>
              </a:buClr>
              <a:buSzPts val="3600"/>
              <a:buFont typeface="Arial Black"/>
              <a:buNone/>
            </a:pPr>
            <a:r>
              <a:rPr lang="en-US" sz="3600">
                <a:solidFill>
                  <a:schemeClr val="dk1"/>
                </a:solidFill>
              </a:rPr>
              <a:t>Use the tools and discover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PROBLEM SOLVING = PRODUCING RESULTS</a:t>
            </a:r>
            <a:endParaRPr/>
          </a:p>
        </p:txBody>
      </p:sp>
      <p:sp>
        <p:nvSpPr>
          <p:cNvPr id="414" name="Google Shape;414;p52"/>
          <p:cNvSpPr/>
          <p:nvPr/>
        </p:nvSpPr>
        <p:spPr>
          <a:xfrm>
            <a:off x="685801" y="1837765"/>
            <a:ext cx="8473441" cy="3693319"/>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1800">
                <a:solidFill>
                  <a:schemeClr val="dk1"/>
                </a:solidFill>
              </a:rPr>
              <a:t>What’s YOUR PROBLEM???</a:t>
            </a:r>
            <a:endParaRPr b="1"/>
          </a:p>
          <a:p>
            <a:pPr indent="0" lvl="0" marL="0" marR="0" rtl="0" algn="l">
              <a:lnSpc>
                <a:spcPct val="115000"/>
              </a:lnSpc>
              <a:spcBef>
                <a:spcPts val="0"/>
              </a:spcBef>
              <a:spcAft>
                <a:spcPts val="0"/>
              </a:spcAft>
              <a:buNone/>
            </a:pPr>
            <a:r>
              <a:rPr b="1" lang="en-US" sz="1800">
                <a:solidFill>
                  <a:srgbClr val="000000"/>
                </a:solidFill>
              </a:rPr>
              <a:t>An acquisition strategy used to structure all aspects of an acquisition around the purpose of the work to be performed.</a:t>
            </a:r>
            <a:endParaRPr b="1" sz="1800">
              <a:solidFill>
                <a:srgbClr val="000000"/>
              </a:solidFill>
            </a:endParaRPr>
          </a:p>
          <a:p>
            <a:pPr indent="0" lvl="0" marL="0" marR="0" rtl="0" algn="l">
              <a:lnSpc>
                <a:spcPct val="115000"/>
              </a:lnSpc>
              <a:spcBef>
                <a:spcPts val="0"/>
              </a:spcBef>
              <a:spcAft>
                <a:spcPts val="0"/>
              </a:spcAft>
              <a:buNone/>
            </a:pPr>
            <a:r>
              <a:rPr b="1" lang="en-US" sz="1800">
                <a:solidFill>
                  <a:srgbClr val="000000"/>
                </a:solidFill>
              </a:rPr>
              <a:t>What matters to your organization—tied to mission success? </a:t>
            </a:r>
            <a:endParaRPr b="1"/>
          </a:p>
          <a:p>
            <a:pPr indent="0" lvl="0" marL="0" marR="0" rtl="0" algn="l">
              <a:lnSpc>
                <a:spcPct val="115000"/>
              </a:lnSpc>
              <a:spcBef>
                <a:spcPts val="0"/>
              </a:spcBef>
              <a:spcAft>
                <a:spcPts val="0"/>
              </a:spcAft>
              <a:buNone/>
            </a:pPr>
            <a:r>
              <a:rPr b="1" lang="en-US" sz="1800">
                <a:solidFill>
                  <a:srgbClr val="000000"/>
                </a:solidFill>
              </a:rPr>
              <a:t>What problem is your organization trying to solve?</a:t>
            </a:r>
            <a:endParaRPr b="1" sz="1800">
              <a:solidFill>
                <a:schemeClr val="dk1"/>
              </a:solidFill>
            </a:endParaRPr>
          </a:p>
          <a:p>
            <a:pPr indent="-114300" lvl="0" marL="0" marR="0" rtl="0" algn="l">
              <a:lnSpc>
                <a:spcPct val="115000"/>
              </a:lnSpc>
              <a:spcBef>
                <a:spcPts val="0"/>
              </a:spcBef>
              <a:spcAft>
                <a:spcPts val="0"/>
              </a:spcAft>
              <a:buClr>
                <a:schemeClr val="dk1"/>
              </a:buClr>
              <a:buSzPts val="1800"/>
              <a:buChar char="•"/>
            </a:pPr>
            <a:r>
              <a:rPr b="1" lang="en-US" sz="1800">
                <a:solidFill>
                  <a:schemeClr val="dk1"/>
                </a:solidFill>
              </a:rPr>
              <a:t>Link acquisition to mission and performance objectives</a:t>
            </a:r>
            <a:endParaRPr b="1"/>
          </a:p>
          <a:p>
            <a:pPr indent="-114300" lvl="0" marL="0" marR="0" rtl="0" algn="l">
              <a:lnSpc>
                <a:spcPct val="115000"/>
              </a:lnSpc>
              <a:spcBef>
                <a:spcPts val="0"/>
              </a:spcBef>
              <a:spcAft>
                <a:spcPts val="0"/>
              </a:spcAft>
              <a:buClr>
                <a:schemeClr val="dk1"/>
              </a:buClr>
              <a:buSzPts val="1800"/>
              <a:buChar char="•"/>
            </a:pPr>
            <a:r>
              <a:rPr b="1" lang="en-US" sz="1800">
                <a:solidFill>
                  <a:schemeClr val="dk1"/>
                </a:solidFill>
              </a:rPr>
              <a:t>Define (at a high level) desired results</a:t>
            </a:r>
            <a:endParaRPr b="1"/>
          </a:p>
          <a:p>
            <a:pPr indent="-114300" lvl="0" marL="0" marR="0" rtl="0" algn="l">
              <a:lnSpc>
                <a:spcPct val="115000"/>
              </a:lnSpc>
              <a:spcBef>
                <a:spcPts val="0"/>
              </a:spcBef>
              <a:spcAft>
                <a:spcPts val="0"/>
              </a:spcAft>
              <a:buClr>
                <a:schemeClr val="dk1"/>
              </a:buClr>
              <a:buSzPts val="1800"/>
              <a:buChar char="•"/>
            </a:pPr>
            <a:r>
              <a:rPr b="1" lang="en-US" sz="1800">
                <a:solidFill>
                  <a:schemeClr val="dk1"/>
                </a:solidFill>
              </a:rPr>
              <a:t>Decide what constitutes success</a:t>
            </a:r>
            <a:endParaRPr b="1"/>
          </a:p>
          <a:p>
            <a:pPr indent="-114300" lvl="0" marL="0" marR="0" rtl="0" algn="l">
              <a:lnSpc>
                <a:spcPct val="115000"/>
              </a:lnSpc>
              <a:spcBef>
                <a:spcPts val="0"/>
              </a:spcBef>
              <a:spcAft>
                <a:spcPts val="0"/>
              </a:spcAft>
              <a:buClr>
                <a:schemeClr val="dk1"/>
              </a:buClr>
              <a:buSzPts val="1800"/>
              <a:buChar char="•"/>
            </a:pPr>
            <a:r>
              <a:rPr b="1" lang="en-US" sz="1800">
                <a:solidFill>
                  <a:schemeClr val="dk1"/>
                </a:solidFill>
              </a:rPr>
              <a:t>Determine the current level of performance</a:t>
            </a:r>
            <a:endParaRPr b="1"/>
          </a:p>
          <a:p>
            <a:pPr indent="-114300" lvl="0" marL="0" marR="0" rtl="0" algn="l">
              <a:lnSpc>
                <a:spcPct val="115000"/>
              </a:lnSpc>
              <a:spcBef>
                <a:spcPts val="0"/>
              </a:spcBef>
              <a:spcAft>
                <a:spcPts val="0"/>
              </a:spcAft>
              <a:buClr>
                <a:schemeClr val="dk1"/>
              </a:buClr>
              <a:buSzPts val="1800"/>
              <a:buChar char="•"/>
            </a:pPr>
            <a:r>
              <a:rPr b="1" lang="en-US" sz="1800">
                <a:solidFill>
                  <a:schemeClr val="dk1"/>
                </a:solidFill>
              </a:rPr>
              <a:t>Determine any budget constraint</a:t>
            </a:r>
            <a:r>
              <a:rPr b="1" lang="en-US" sz="1800">
                <a:solidFill>
                  <a:schemeClr val="dk1"/>
                </a:solidFill>
              </a:rPr>
              <a:t>s</a:t>
            </a:r>
            <a:endParaRPr b="1"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5"/>
          <p:cNvSpPr txBox="1"/>
          <p:nvPr>
            <p:ph type="title"/>
          </p:nvPr>
        </p:nvSpPr>
        <p:spPr>
          <a:xfrm>
            <a:off x="218775" y="334404"/>
            <a:ext cx="11360700" cy="11262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rgbClr val="1C4587"/>
              </a:buClr>
              <a:buSzPct val="100000"/>
              <a:buFont typeface="Helvetica Neue"/>
              <a:buNone/>
            </a:pPr>
            <a:r>
              <a:rPr b="1" lang="en-US" sz="8000">
                <a:solidFill>
                  <a:srgbClr val="1C4587"/>
                </a:solidFill>
                <a:latin typeface="Helvetica Neue"/>
                <a:ea typeface="Helvetica Neue"/>
                <a:cs typeface="Helvetica Neue"/>
                <a:sym typeface="Helvetica Neue"/>
              </a:rPr>
              <a:t>Presenter </a:t>
            </a:r>
            <a:endParaRPr b="1" sz="3533">
              <a:solidFill>
                <a:srgbClr val="1C4587"/>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accent1"/>
              </a:buClr>
              <a:buSzPct val="100000"/>
              <a:buFont typeface="Impact"/>
              <a:buNone/>
            </a:pPr>
            <a:r>
              <a:t/>
            </a:r>
            <a:endParaRPr b="1">
              <a:solidFill>
                <a:srgbClr val="38761D"/>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accent1"/>
              </a:buClr>
              <a:buSzPct val="100000"/>
              <a:buFont typeface="Impact"/>
              <a:buNone/>
            </a:pPr>
            <a:r>
              <a:t/>
            </a:r>
            <a:endParaRPr b="1">
              <a:solidFill>
                <a:srgbClr val="38761D"/>
              </a:solidFill>
              <a:latin typeface="Helvetica Neue"/>
              <a:ea typeface="Helvetica Neue"/>
              <a:cs typeface="Helvetica Neue"/>
              <a:sym typeface="Helvetica Neue"/>
            </a:endParaRPr>
          </a:p>
        </p:txBody>
      </p:sp>
      <p:pic>
        <p:nvPicPr>
          <p:cNvPr descr="Photo of Lenear Bassett-King" id="224" name="Google Shape;224;p35"/>
          <p:cNvPicPr preferRelativeResize="0"/>
          <p:nvPr/>
        </p:nvPicPr>
        <p:blipFill rotWithShape="1">
          <a:blip r:embed="rId3">
            <a:alphaModFix/>
          </a:blip>
          <a:srcRect b="0" l="0" r="0" t="0"/>
          <a:stretch/>
        </p:blipFill>
        <p:spPr>
          <a:xfrm>
            <a:off x="958144" y="1580595"/>
            <a:ext cx="2647676" cy="3696826"/>
          </a:xfrm>
          <a:prstGeom prst="rect">
            <a:avLst/>
          </a:prstGeom>
          <a:noFill/>
          <a:ln>
            <a:noFill/>
          </a:ln>
        </p:spPr>
      </p:pic>
      <p:sp>
        <p:nvSpPr>
          <p:cNvPr id="225" name="Google Shape;225;p35"/>
          <p:cNvSpPr txBox="1"/>
          <p:nvPr/>
        </p:nvSpPr>
        <p:spPr>
          <a:xfrm>
            <a:off x="3836175" y="1580600"/>
            <a:ext cx="7379400" cy="16683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3200">
                <a:solidFill>
                  <a:srgbClr val="1C4587"/>
                </a:solidFill>
                <a:latin typeface="Arial"/>
                <a:ea typeface="Arial"/>
                <a:cs typeface="Arial"/>
                <a:sym typeface="Arial"/>
              </a:rPr>
              <a:t>Lenear Bassett-King</a:t>
            </a:r>
            <a:endParaRPr b="1" sz="3200">
              <a:solidFill>
                <a:srgbClr val="1C4587"/>
              </a:solidFill>
              <a:latin typeface="Arial"/>
              <a:ea typeface="Arial"/>
              <a:cs typeface="Arial"/>
              <a:sym typeface="Arial"/>
            </a:endParaRPr>
          </a:p>
          <a:p>
            <a:pPr indent="0" lvl="0" marL="0" marR="0" rtl="0" algn="l">
              <a:spcBef>
                <a:spcPts val="0"/>
              </a:spcBef>
              <a:spcAft>
                <a:spcPts val="0"/>
              </a:spcAft>
              <a:buNone/>
            </a:pPr>
            <a:r>
              <a:rPr lang="en-US" sz="3200">
                <a:solidFill>
                  <a:srgbClr val="1C4587"/>
                </a:solidFill>
                <a:latin typeface="Arial"/>
                <a:ea typeface="Arial"/>
                <a:cs typeface="Arial"/>
                <a:sym typeface="Arial"/>
              </a:rPr>
              <a:t>Management and Program Analyst </a:t>
            </a:r>
            <a:endParaRPr sz="3200">
              <a:solidFill>
                <a:srgbClr val="1C4587"/>
              </a:solidFill>
              <a:latin typeface="Arial"/>
              <a:ea typeface="Arial"/>
              <a:cs typeface="Arial"/>
              <a:sym typeface="Arial"/>
            </a:endParaRPr>
          </a:p>
          <a:p>
            <a:pPr indent="0" lvl="0" marL="0" marR="0" rtl="0" algn="l">
              <a:spcBef>
                <a:spcPts val="0"/>
              </a:spcBef>
              <a:spcAft>
                <a:spcPts val="0"/>
              </a:spcAft>
              <a:buNone/>
            </a:pPr>
            <a:r>
              <a:rPr lang="en-US" sz="3200">
                <a:solidFill>
                  <a:srgbClr val="1C4587"/>
                </a:solidFill>
                <a:latin typeface="Arial"/>
                <a:ea typeface="Arial"/>
                <a:cs typeface="Arial"/>
                <a:sym typeface="Arial"/>
              </a:rPr>
              <a:t>National Oceanic and Atmospheric Administration (NOAA)</a:t>
            </a:r>
            <a:endParaRPr sz="3200">
              <a:solidFill>
                <a:srgbClr val="1C4587"/>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Free Brain Eureka illustration and picture" id="420" name="Google Shape;420;p53"/>
          <p:cNvPicPr preferRelativeResize="0"/>
          <p:nvPr/>
        </p:nvPicPr>
        <p:blipFill rotWithShape="1">
          <a:blip r:embed="rId3">
            <a:alphaModFix/>
          </a:blip>
          <a:srcRect b="0" l="0" r="0" t="0"/>
          <a:stretch/>
        </p:blipFill>
        <p:spPr>
          <a:xfrm>
            <a:off x="0" y="7040"/>
            <a:ext cx="1920857" cy="2879035"/>
          </a:xfrm>
          <a:prstGeom prst="rect">
            <a:avLst/>
          </a:prstGeom>
          <a:noFill/>
          <a:ln>
            <a:noFill/>
          </a:ln>
        </p:spPr>
      </p:pic>
      <p:sp>
        <p:nvSpPr>
          <p:cNvPr id="421" name="Google Shape;421;p53"/>
          <p:cNvSpPr txBox="1"/>
          <p:nvPr>
            <p:ph type="title"/>
          </p:nvPr>
        </p:nvSpPr>
        <p:spPr>
          <a:xfrm>
            <a:off x="1920857" y="657225"/>
            <a:ext cx="4486275"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BRAIN TEASER 1	</a:t>
            </a:r>
            <a:endParaRPr/>
          </a:p>
        </p:txBody>
      </p:sp>
      <p:sp>
        <p:nvSpPr>
          <p:cNvPr id="422" name="Google Shape;422;p53"/>
          <p:cNvSpPr txBox="1"/>
          <p:nvPr>
            <p:ph idx="1" type="body"/>
          </p:nvPr>
        </p:nvSpPr>
        <p:spPr>
          <a:xfrm>
            <a:off x="685800" y="2495551"/>
            <a:ext cx="10396800" cy="2879100"/>
          </a:xfrm>
          <a:prstGeom prst="rect">
            <a:avLst/>
          </a:prstGeom>
          <a:noFill/>
          <a:ln>
            <a:noFill/>
          </a:ln>
        </p:spPr>
        <p:txBody>
          <a:bodyPr anchorCtr="0" anchor="ctr" bIns="45700" lIns="91425" spcFirstLastPara="1" rIns="91425" wrap="square" tIns="45700">
            <a:normAutofit/>
          </a:bodyPr>
          <a:lstStyle/>
          <a:p>
            <a:pPr indent="-247650" lvl="0" marL="228600" rtl="0" algn="l">
              <a:lnSpc>
                <a:spcPct val="120000"/>
              </a:lnSpc>
              <a:spcBef>
                <a:spcPts val="0"/>
              </a:spcBef>
              <a:spcAft>
                <a:spcPts val="0"/>
              </a:spcAft>
              <a:buSzPts val="3500"/>
              <a:buChar char="•"/>
            </a:pPr>
            <a:r>
              <a:rPr b="1" lang="en-US" sz="2300">
                <a:latin typeface="Arial"/>
                <a:ea typeface="Arial"/>
                <a:cs typeface="Arial"/>
                <a:sym typeface="Arial"/>
              </a:rPr>
              <a:t>WHAT CAN BE STOLEN, MISTAKEN, OR ALTERED, YET NEVER LEAVES YOU YOUR ENTIRE LIFE?</a:t>
            </a:r>
            <a:br>
              <a:rPr b="1" lang="en-US" sz="2300">
                <a:latin typeface="Arial"/>
                <a:ea typeface="Arial"/>
                <a:cs typeface="Arial"/>
                <a:sym typeface="Arial"/>
              </a:rPr>
            </a:br>
            <a:br>
              <a:rPr b="1" lang="en-US" sz="2300">
                <a:latin typeface="Arial"/>
                <a:ea typeface="Arial"/>
                <a:cs typeface="Arial"/>
                <a:sym typeface="Arial"/>
              </a:rPr>
            </a:br>
            <a:endParaRPr b="1" sz="23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Free Team Collaboration photo and picture" id="427" name="Google Shape;427;p54"/>
          <p:cNvPicPr preferRelativeResize="0"/>
          <p:nvPr/>
        </p:nvPicPr>
        <p:blipFill rotWithShape="1">
          <a:blip r:embed="rId3">
            <a:alphaModFix/>
          </a:blip>
          <a:srcRect b="0" l="0" r="0" t="0"/>
          <a:stretch/>
        </p:blipFill>
        <p:spPr>
          <a:xfrm>
            <a:off x="0" y="19731"/>
            <a:ext cx="3067050" cy="1531546"/>
          </a:xfrm>
          <a:prstGeom prst="rect">
            <a:avLst/>
          </a:prstGeom>
          <a:noFill/>
          <a:ln>
            <a:noFill/>
          </a:ln>
        </p:spPr>
      </p:pic>
      <p:sp>
        <p:nvSpPr>
          <p:cNvPr id="428" name="Google Shape;428;p54"/>
          <p:cNvSpPr txBox="1"/>
          <p:nvPr>
            <p:ph type="title"/>
          </p:nvPr>
        </p:nvSpPr>
        <p:spPr>
          <a:xfrm>
            <a:off x="3286126" y="50111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TOGETHER!</a:t>
            </a:r>
            <a:endParaRPr/>
          </a:p>
        </p:txBody>
      </p:sp>
      <p:sp>
        <p:nvSpPr>
          <p:cNvPr id="429" name="Google Shape;429;p54"/>
          <p:cNvSpPr/>
          <p:nvPr/>
        </p:nvSpPr>
        <p:spPr>
          <a:xfrm>
            <a:off x="762000" y="1754874"/>
            <a:ext cx="9794240" cy="10895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rPr>
              <a:t>FAR 1.102(c) provides: </a:t>
            </a:r>
            <a:endParaRPr b="1" i="1" sz="1800">
              <a:solidFill>
                <a:schemeClr val="dk1"/>
              </a:solidFill>
            </a:endParaRPr>
          </a:p>
          <a:p>
            <a:pPr indent="0" lvl="0" marL="0" marR="0" rtl="0" algn="l">
              <a:lnSpc>
                <a:spcPct val="90000"/>
              </a:lnSpc>
              <a:spcBef>
                <a:spcPts val="0"/>
              </a:spcBef>
              <a:spcAft>
                <a:spcPts val="0"/>
              </a:spcAft>
              <a:buNone/>
            </a:pPr>
            <a:r>
              <a:rPr b="1" i="1" lang="en-US" sz="1800">
                <a:solidFill>
                  <a:schemeClr val="dk1"/>
                </a:solidFill>
              </a:rPr>
              <a:t>The Acquisition Team consists of all participants in Government acquisition including not only representatives of the technical, supply, and procurement communities but also the customers they serve, and the contractors who provide the products and services.</a:t>
            </a:r>
            <a:r>
              <a:rPr b="1" lang="en-US" sz="1800">
                <a:solidFill>
                  <a:schemeClr val="dk1"/>
                </a:solidFill>
              </a:rPr>
              <a:t> </a:t>
            </a:r>
            <a:endParaRPr b="1"/>
          </a:p>
        </p:txBody>
      </p:sp>
      <p:sp>
        <p:nvSpPr>
          <p:cNvPr id="430" name="Google Shape;430;p54"/>
          <p:cNvSpPr/>
          <p:nvPr/>
        </p:nvSpPr>
        <p:spPr>
          <a:xfrm>
            <a:off x="762011" y="3048000"/>
            <a:ext cx="6156900" cy="2308200"/>
          </a:xfrm>
          <a:prstGeom prst="rect">
            <a:avLst/>
          </a:prstGeom>
          <a:noFill/>
          <a:ln>
            <a:noFill/>
          </a:ln>
        </p:spPr>
        <p:txBody>
          <a:bodyPr anchorCtr="0" anchor="t" bIns="45700" lIns="91425" spcFirstLastPara="1" rIns="91425" wrap="square" tIns="45700">
            <a:noAutofit/>
          </a:bodyPr>
          <a:lstStyle/>
          <a:p>
            <a:pPr indent="-114300" lvl="0" marL="0" marR="0" rtl="0" algn="l">
              <a:spcBef>
                <a:spcPts val="0"/>
              </a:spcBef>
              <a:spcAft>
                <a:spcPts val="0"/>
              </a:spcAft>
              <a:buClr>
                <a:schemeClr val="dk1"/>
              </a:buClr>
              <a:buSzPts val="1800"/>
              <a:buChar char="•"/>
            </a:pPr>
            <a:r>
              <a:rPr b="1" lang="en-US" sz="1800">
                <a:solidFill>
                  <a:schemeClr val="dk1"/>
                </a:solidFill>
              </a:rPr>
              <a:t>Ensure senior management involvement &amp; support</a:t>
            </a:r>
            <a:endParaRPr b="1"/>
          </a:p>
          <a:p>
            <a:pPr indent="-114300" lvl="0" marL="0" marR="0" rtl="0" algn="l">
              <a:spcBef>
                <a:spcPts val="0"/>
              </a:spcBef>
              <a:spcAft>
                <a:spcPts val="0"/>
              </a:spcAft>
              <a:buClr>
                <a:schemeClr val="dk1"/>
              </a:buClr>
              <a:buSzPts val="1800"/>
              <a:buChar char="•"/>
            </a:pPr>
            <a:r>
              <a:rPr b="1" lang="en-US" sz="1800">
                <a:solidFill>
                  <a:schemeClr val="dk1"/>
                </a:solidFill>
              </a:rPr>
              <a:t>Tap multi-disciplinary expertise</a:t>
            </a:r>
            <a:endParaRPr b="1"/>
          </a:p>
          <a:p>
            <a:pPr indent="-114300" lvl="0" marL="0" marR="0" rtl="0" algn="l">
              <a:spcBef>
                <a:spcPts val="0"/>
              </a:spcBef>
              <a:spcAft>
                <a:spcPts val="0"/>
              </a:spcAft>
              <a:buClr>
                <a:schemeClr val="dk1"/>
              </a:buClr>
              <a:buSzPts val="1800"/>
              <a:buChar char="•"/>
            </a:pPr>
            <a:r>
              <a:rPr b="1" lang="en-US" sz="1800">
                <a:solidFill>
                  <a:schemeClr val="dk1"/>
                </a:solidFill>
              </a:rPr>
              <a:t>Define roles &amp; responsibilities</a:t>
            </a:r>
            <a:endParaRPr b="1"/>
          </a:p>
          <a:p>
            <a:pPr indent="-114300" lvl="0" marL="0" marR="0" rtl="0" algn="l">
              <a:spcBef>
                <a:spcPts val="0"/>
              </a:spcBef>
              <a:spcAft>
                <a:spcPts val="0"/>
              </a:spcAft>
              <a:buClr>
                <a:schemeClr val="dk1"/>
              </a:buClr>
              <a:buSzPts val="1800"/>
              <a:buChar char="•"/>
            </a:pPr>
            <a:r>
              <a:rPr b="1" lang="en-US" sz="1800">
                <a:solidFill>
                  <a:schemeClr val="dk1"/>
                </a:solidFill>
              </a:rPr>
              <a:t>Develop rules of conduct</a:t>
            </a:r>
            <a:endParaRPr b="1"/>
          </a:p>
          <a:p>
            <a:pPr indent="-114300" lvl="0" marL="0" marR="0" rtl="0" algn="l">
              <a:spcBef>
                <a:spcPts val="0"/>
              </a:spcBef>
              <a:spcAft>
                <a:spcPts val="0"/>
              </a:spcAft>
              <a:buClr>
                <a:schemeClr val="dk1"/>
              </a:buClr>
              <a:buSzPts val="1800"/>
              <a:buChar char="•"/>
            </a:pPr>
            <a:r>
              <a:rPr b="1" lang="en-US" sz="1800">
                <a:solidFill>
                  <a:schemeClr val="dk1"/>
                </a:solidFill>
              </a:rPr>
              <a:t>Empower team members</a:t>
            </a:r>
            <a:endParaRPr b="1"/>
          </a:p>
          <a:p>
            <a:pPr indent="-114300" lvl="0" marL="0" marR="0" rtl="0" algn="l">
              <a:spcBef>
                <a:spcPts val="0"/>
              </a:spcBef>
              <a:spcAft>
                <a:spcPts val="0"/>
              </a:spcAft>
              <a:buClr>
                <a:schemeClr val="dk1"/>
              </a:buClr>
              <a:buSzPts val="1800"/>
              <a:buChar char="•"/>
            </a:pPr>
            <a:r>
              <a:rPr b="1" lang="en-US" sz="1800">
                <a:solidFill>
                  <a:schemeClr val="dk1"/>
                </a:solidFill>
              </a:rPr>
              <a:t>Identify stakeholders and nurture consensus</a:t>
            </a:r>
            <a:endParaRPr b="1"/>
          </a:p>
          <a:p>
            <a:pPr indent="-114300" lvl="0" marL="0" marR="0" rtl="0" algn="l">
              <a:spcBef>
                <a:spcPts val="0"/>
              </a:spcBef>
              <a:spcAft>
                <a:spcPts val="0"/>
              </a:spcAft>
              <a:buClr>
                <a:schemeClr val="dk1"/>
              </a:buClr>
              <a:buSzPts val="1800"/>
              <a:buChar char="•"/>
            </a:pPr>
            <a:r>
              <a:rPr b="1" lang="en-US" sz="1800">
                <a:solidFill>
                  <a:schemeClr val="dk1"/>
                </a:solidFill>
              </a:rPr>
              <a:t>Develop and maintain the knowledge base over the project life</a:t>
            </a:r>
            <a:endParaRPr b="1"/>
          </a:p>
          <a:p>
            <a:pPr indent="-114300" lvl="0" marL="0" marR="0" rtl="0" algn="l">
              <a:spcBef>
                <a:spcPts val="0"/>
              </a:spcBef>
              <a:spcAft>
                <a:spcPts val="0"/>
              </a:spcAft>
              <a:buClr>
                <a:schemeClr val="dk1"/>
              </a:buClr>
              <a:buSzPts val="1800"/>
              <a:buChar char="•"/>
            </a:pPr>
            <a:r>
              <a:rPr b="1" lang="en-US" sz="1800">
                <a:solidFill>
                  <a:schemeClr val="dk1"/>
                </a:solidFill>
              </a:rPr>
              <a:t>Incentives for team members</a:t>
            </a:r>
            <a:endParaRPr b="1"/>
          </a:p>
        </p:txBody>
      </p:sp>
      <p:pic>
        <p:nvPicPr>
          <p:cNvPr descr="This is a circle picture slide of the value of the team.  It says Plan, Develop and Execute." id="431" name="Google Shape;431;p54"/>
          <p:cNvPicPr preferRelativeResize="0"/>
          <p:nvPr/>
        </p:nvPicPr>
        <p:blipFill rotWithShape="1">
          <a:blip r:embed="rId4">
            <a:alphaModFix/>
          </a:blip>
          <a:srcRect b="0" l="0" r="0" t="0"/>
          <a:stretch/>
        </p:blipFill>
        <p:spPr>
          <a:xfrm>
            <a:off x="7040880" y="3048000"/>
            <a:ext cx="4561840" cy="2455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ASK INDUSTRY!</a:t>
            </a:r>
            <a:endParaRPr/>
          </a:p>
        </p:txBody>
      </p:sp>
      <p:pic>
        <p:nvPicPr>
          <p:cNvPr descr="Free Team Transformation illustration and picture" id="437" name="Google Shape;437;p55"/>
          <p:cNvPicPr preferRelativeResize="0"/>
          <p:nvPr/>
        </p:nvPicPr>
        <p:blipFill rotWithShape="1">
          <a:blip r:embed="rId3">
            <a:alphaModFix/>
          </a:blip>
          <a:srcRect b="0" l="0" r="0" t="0"/>
          <a:stretch/>
        </p:blipFill>
        <p:spPr>
          <a:xfrm>
            <a:off x="8270534" y="-1"/>
            <a:ext cx="3440600" cy="2295525"/>
          </a:xfrm>
          <a:prstGeom prst="rect">
            <a:avLst/>
          </a:prstGeom>
          <a:noFill/>
          <a:ln>
            <a:noFill/>
          </a:ln>
        </p:spPr>
      </p:pic>
      <p:sp>
        <p:nvSpPr>
          <p:cNvPr id="438" name="Google Shape;438;p55"/>
          <p:cNvSpPr/>
          <p:nvPr/>
        </p:nvSpPr>
        <p:spPr>
          <a:xfrm>
            <a:off x="685800" y="1644725"/>
            <a:ext cx="9748500" cy="3866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rPr>
              <a:t>Conduct Market Research!</a:t>
            </a:r>
            <a:endParaRPr b="1" sz="2400">
              <a:solidFill>
                <a:schemeClr val="dk1"/>
              </a:solidFill>
            </a:endParaRPr>
          </a:p>
          <a:p>
            <a:pPr indent="0" lvl="0" marL="0" marR="0" rtl="0" algn="l">
              <a:spcBef>
                <a:spcPts val="0"/>
              </a:spcBef>
              <a:spcAft>
                <a:spcPts val="0"/>
              </a:spcAft>
              <a:buNone/>
            </a:pPr>
            <a:r>
              <a:t/>
            </a:r>
            <a:endParaRPr b="1" sz="2400">
              <a:solidFill>
                <a:schemeClr val="dk1"/>
              </a:solidFill>
            </a:endParaRPr>
          </a:p>
          <a:p>
            <a:pPr indent="0" lvl="0" marL="0" marR="0" rtl="0" algn="l">
              <a:lnSpc>
                <a:spcPct val="80000"/>
              </a:lnSpc>
              <a:spcBef>
                <a:spcPts val="0"/>
              </a:spcBef>
              <a:spcAft>
                <a:spcPts val="0"/>
              </a:spcAft>
              <a:buNone/>
            </a:pPr>
            <a:r>
              <a:rPr b="1" lang="en-US" sz="1600">
                <a:solidFill>
                  <a:schemeClr val="dk1"/>
                </a:solidFill>
              </a:rPr>
              <a:t>Contractual</a:t>
            </a:r>
            <a:endParaRPr b="1"/>
          </a:p>
          <a:p>
            <a:pPr indent="-325438" lvl="1" marL="669925"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Research existing contract vehicles to see if they can be used to meet your needs</a:t>
            </a:r>
            <a:endParaRPr b="1"/>
          </a:p>
          <a:p>
            <a:pPr indent="-223837" lvl="1" marL="669925" marR="0" rtl="0" algn="l">
              <a:lnSpc>
                <a:spcPct val="80000"/>
              </a:lnSpc>
              <a:spcBef>
                <a:spcPts val="0"/>
              </a:spcBef>
              <a:spcAft>
                <a:spcPts val="0"/>
              </a:spcAft>
              <a:buClr>
                <a:schemeClr val="dk1"/>
              </a:buClr>
              <a:buSzPts val="1600"/>
              <a:buFont typeface="Arial"/>
              <a:buNone/>
            </a:pPr>
            <a:r>
              <a:t/>
            </a:r>
            <a:endParaRPr b="1" i="0" sz="1600" u="none" cap="none" strike="noStrike">
              <a:solidFill>
                <a:schemeClr val="dk1"/>
              </a:solidFill>
            </a:endParaRPr>
          </a:p>
          <a:p>
            <a:pPr indent="-325438" lvl="1" marL="669925"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There are many GWACs, MACs, and GSA Schedules out there. Generally, if you look hard enough or ask enough people, you can find somebody else has already done all of the work for you.</a:t>
            </a:r>
            <a:endParaRPr b="1"/>
          </a:p>
          <a:p>
            <a:pPr indent="-325438" lvl="1" marL="669925" marR="0" rtl="0" algn="l">
              <a:lnSpc>
                <a:spcPct val="80000"/>
              </a:lnSpc>
              <a:spcBef>
                <a:spcPts val="0"/>
              </a:spcBef>
              <a:spcAft>
                <a:spcPts val="0"/>
              </a:spcAft>
              <a:buClr>
                <a:schemeClr val="dk1"/>
              </a:buClr>
              <a:buSzPts val="1600"/>
              <a:buFont typeface="Noto Sans Symbols"/>
              <a:buNone/>
            </a:pPr>
            <a:r>
              <a:t/>
            </a:r>
            <a:endParaRPr b="1" i="0" sz="1600" u="none" cap="none" strike="noStrike">
              <a:solidFill>
                <a:schemeClr val="dk1"/>
              </a:solidFill>
            </a:endParaRPr>
          </a:p>
          <a:p>
            <a:pPr indent="0" lvl="0" marL="0" marR="0" rtl="0" algn="l">
              <a:lnSpc>
                <a:spcPct val="80000"/>
              </a:lnSpc>
              <a:spcBef>
                <a:spcPts val="0"/>
              </a:spcBef>
              <a:spcAft>
                <a:spcPts val="0"/>
              </a:spcAft>
              <a:buNone/>
            </a:pPr>
            <a:r>
              <a:rPr b="1" lang="en-US" sz="1600">
                <a:solidFill>
                  <a:schemeClr val="dk1"/>
                </a:solidFill>
              </a:rPr>
              <a:t>Technical</a:t>
            </a:r>
            <a:endParaRPr b="1"/>
          </a:p>
          <a:p>
            <a:pPr indent="0" lvl="0" marL="0" marR="0" rtl="0" algn="l">
              <a:lnSpc>
                <a:spcPct val="80000"/>
              </a:lnSpc>
              <a:spcBef>
                <a:spcPts val="0"/>
              </a:spcBef>
              <a:spcAft>
                <a:spcPts val="0"/>
              </a:spcAft>
              <a:buClr>
                <a:schemeClr val="dk1"/>
              </a:buClr>
              <a:buSzPts val="1600"/>
              <a:buFont typeface="Noto Sans Symbols"/>
              <a:buNone/>
            </a:pPr>
            <a:r>
              <a:t/>
            </a:r>
            <a:endParaRPr b="1" sz="1600">
              <a:solidFill>
                <a:schemeClr val="dk1"/>
              </a:solidFill>
            </a:endParaRPr>
          </a:p>
          <a:p>
            <a:pPr indent="-325438" lvl="1" marL="669925"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Research to find out possible solutions and involve your team members in market research</a:t>
            </a:r>
            <a:endParaRPr b="1"/>
          </a:p>
          <a:p>
            <a:pPr indent="-184150" lvl="0" marL="285750" marR="0" rtl="0" algn="l">
              <a:lnSpc>
                <a:spcPct val="80000"/>
              </a:lnSpc>
              <a:spcBef>
                <a:spcPts val="0"/>
              </a:spcBef>
              <a:spcAft>
                <a:spcPts val="0"/>
              </a:spcAft>
              <a:buClr>
                <a:schemeClr val="dk1"/>
              </a:buClr>
              <a:buSzPts val="1600"/>
              <a:buFont typeface="Arial"/>
              <a:buNone/>
            </a:pPr>
            <a:r>
              <a:t/>
            </a:r>
            <a:endParaRPr b="1" sz="1600">
              <a:solidFill>
                <a:schemeClr val="dk1"/>
              </a:solidFill>
            </a:endParaRPr>
          </a:p>
          <a:p>
            <a:pPr indent="-325438" lvl="1" marL="669925"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Research the public-sector to see what has worked for your counter-parts in other agencies</a:t>
            </a:r>
            <a:endParaRPr b="1"/>
          </a:p>
          <a:p>
            <a:pPr indent="-184150" lvl="0" marL="285750" marR="0" rtl="0" algn="l">
              <a:lnSpc>
                <a:spcPct val="80000"/>
              </a:lnSpc>
              <a:spcBef>
                <a:spcPts val="0"/>
              </a:spcBef>
              <a:spcAft>
                <a:spcPts val="0"/>
              </a:spcAft>
              <a:buClr>
                <a:schemeClr val="dk1"/>
              </a:buClr>
              <a:buSzPts val="1600"/>
              <a:buFont typeface="Arial"/>
              <a:buNone/>
            </a:pPr>
            <a:r>
              <a:t/>
            </a:r>
            <a:endParaRPr b="1" sz="1600">
              <a:solidFill>
                <a:schemeClr val="dk1"/>
              </a:solidFill>
            </a:endParaRPr>
          </a:p>
          <a:p>
            <a:pPr indent="-325438" lvl="1" marL="669925"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Research your industry before structuring the acquisition—what’s available in the commercial marketplace?</a:t>
            </a:r>
            <a:endParaRPr b="1"/>
          </a:p>
          <a:p>
            <a:pPr indent="0" lvl="0" marL="0" marR="0" rtl="0" algn="l">
              <a:spcBef>
                <a:spcPts val="0"/>
              </a:spcBef>
              <a:spcAft>
                <a:spcPts val="0"/>
              </a:spcAft>
              <a:buClr>
                <a:schemeClr val="dk1"/>
              </a:buClr>
              <a:buSzPts val="1800"/>
              <a:buFont typeface="Impact"/>
              <a:buNone/>
            </a:pPr>
            <a:r>
              <a:t/>
            </a:r>
            <a:endParaRPr b="1"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6"/>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ACTIVITY 1</a:t>
            </a:r>
            <a:endParaRPr/>
          </a:p>
        </p:txBody>
      </p:sp>
      <p:sp>
        <p:nvSpPr>
          <p:cNvPr id="444" name="Google Shape;444;p56"/>
          <p:cNvSpPr txBox="1"/>
          <p:nvPr/>
        </p:nvSpPr>
        <p:spPr>
          <a:xfrm>
            <a:off x="1026160" y="2235200"/>
            <a:ext cx="7081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rPr>
              <a:t>Problem Statement Exercise</a:t>
            </a:r>
            <a:endParaRPr b="1"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7"/>
          <p:cNvSpPr txBox="1"/>
          <p:nvPr>
            <p:ph type="title"/>
          </p:nvPr>
        </p:nvSpPr>
        <p:spPr>
          <a:xfrm>
            <a:off x="685801" y="25575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REMEMBER PERFORMANCE BASED?</a:t>
            </a:r>
            <a:endParaRPr/>
          </a:p>
        </p:txBody>
      </p:sp>
      <p:sp>
        <p:nvSpPr>
          <p:cNvPr id="451" name="Google Shape;451;p57"/>
          <p:cNvSpPr txBox="1"/>
          <p:nvPr>
            <p:ph idx="1" type="body"/>
          </p:nvPr>
        </p:nvSpPr>
        <p:spPr>
          <a:xfrm>
            <a:off x="685800" y="1407748"/>
            <a:ext cx="10396800" cy="3966900"/>
          </a:xfrm>
          <a:prstGeom prst="rect">
            <a:avLst/>
          </a:prstGeom>
          <a:noFill/>
          <a:ln>
            <a:noFill/>
          </a:ln>
        </p:spPr>
        <p:txBody>
          <a:bodyPr anchorCtr="0" anchor="ctr" bIns="45700" lIns="91425" spcFirstLastPara="1" rIns="91425" wrap="square" tIns="45700">
            <a:noAutofit/>
          </a:bodyPr>
          <a:lstStyle/>
          <a:p>
            <a:pPr indent="-177800" lvl="0" marL="228600" rtl="0" algn="l">
              <a:lnSpc>
                <a:spcPct val="100000"/>
              </a:lnSpc>
              <a:spcBef>
                <a:spcPts val="0"/>
              </a:spcBef>
              <a:spcAft>
                <a:spcPts val="0"/>
              </a:spcAft>
              <a:buClr>
                <a:schemeClr val="dk1"/>
              </a:buClr>
              <a:buSzPts val="800"/>
              <a:buFont typeface="Noto Sans Symbols"/>
              <a:buNone/>
            </a:pPr>
            <a:r>
              <a:t/>
            </a:r>
            <a:endParaRPr b="1" sz="300">
              <a:latin typeface="Arial"/>
              <a:ea typeface="Arial"/>
              <a:cs typeface="Arial"/>
              <a:sym typeface="Arial"/>
            </a:endParaRPr>
          </a:p>
          <a:p>
            <a:pPr indent="-177800" lvl="0" marL="228600" rtl="0" algn="l">
              <a:lnSpc>
                <a:spcPct val="100000"/>
              </a:lnSpc>
              <a:spcBef>
                <a:spcPts val="1000"/>
              </a:spcBef>
              <a:spcAft>
                <a:spcPts val="0"/>
              </a:spcAft>
              <a:buClr>
                <a:schemeClr val="dk1"/>
              </a:buClr>
              <a:buSzPts val="800"/>
              <a:buFont typeface="Noto Sans Symbols"/>
              <a:buNone/>
            </a:pPr>
            <a:r>
              <a:t/>
            </a:r>
            <a:endParaRPr b="1" sz="300">
              <a:latin typeface="Arial"/>
              <a:ea typeface="Arial"/>
              <a:cs typeface="Arial"/>
              <a:sym typeface="Arial"/>
            </a:endParaRPr>
          </a:p>
          <a:p>
            <a:pPr indent="-177800" lvl="0" marL="228600" rtl="0" algn="l">
              <a:lnSpc>
                <a:spcPct val="100000"/>
              </a:lnSpc>
              <a:spcBef>
                <a:spcPts val="1000"/>
              </a:spcBef>
              <a:spcAft>
                <a:spcPts val="0"/>
              </a:spcAft>
              <a:buClr>
                <a:schemeClr val="dk1"/>
              </a:buClr>
              <a:buSzPts val="800"/>
              <a:buFont typeface="Noto Sans Symbols"/>
              <a:buNone/>
            </a:pPr>
            <a:r>
              <a:t/>
            </a:r>
            <a:endParaRPr b="1" sz="300">
              <a:latin typeface="Arial"/>
              <a:ea typeface="Arial"/>
              <a:cs typeface="Arial"/>
              <a:sym typeface="Arial"/>
            </a:endParaRPr>
          </a:p>
          <a:p>
            <a:pPr indent="-215900" lvl="0" marL="228600" rtl="0" algn="l">
              <a:lnSpc>
                <a:spcPct val="100000"/>
              </a:lnSpc>
              <a:spcBef>
                <a:spcPts val="1000"/>
              </a:spcBef>
              <a:spcAft>
                <a:spcPts val="0"/>
              </a:spcAft>
              <a:buClr>
                <a:schemeClr val="dk1"/>
              </a:buClr>
              <a:buSzPts val="2360"/>
              <a:buChar char="❑"/>
            </a:pPr>
            <a:r>
              <a:rPr b="1" lang="en-US" sz="1400">
                <a:latin typeface="Arial"/>
                <a:ea typeface="Arial"/>
                <a:cs typeface="Arial"/>
                <a:sym typeface="Arial"/>
              </a:rPr>
              <a:t>WHAT ARE THE ELEMENTS OF  PERFORMANCE-BASED CONTRACTING (PBC)?</a:t>
            </a:r>
            <a:endParaRPr b="1" sz="300">
              <a:latin typeface="Arial"/>
              <a:ea typeface="Arial"/>
              <a:cs typeface="Arial"/>
              <a:sym typeface="Arial"/>
            </a:endParaRPr>
          </a:p>
          <a:p>
            <a:pPr indent="-215900" lvl="1" marL="6858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GOVERNMENT PROTOCOLS REQUIRE:</a:t>
            </a:r>
            <a:endParaRPr b="1" sz="250">
              <a:latin typeface="Arial"/>
              <a:ea typeface="Arial"/>
              <a:cs typeface="Arial"/>
              <a:sym typeface="Arial"/>
            </a:endParaRPr>
          </a:p>
          <a:p>
            <a:pPr indent="-215900" lvl="2" marL="11430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ESTABLISH REQUIREMENTS IN A RESULTS ORIENTED MANNER</a:t>
            </a:r>
            <a:endParaRPr b="1" sz="200">
              <a:latin typeface="Arial"/>
              <a:ea typeface="Arial"/>
              <a:cs typeface="Arial"/>
              <a:sym typeface="Arial"/>
            </a:endParaRPr>
          </a:p>
          <a:p>
            <a:pPr indent="-215900" lvl="2" marL="11430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ENSURE THAT CONTRACT MEASURES AND EXPECTATIONS ARE MEASURABLE AND CORRESPOND TO WORK REQUIREMENTS</a:t>
            </a:r>
            <a:endParaRPr b="1" sz="200">
              <a:latin typeface="Arial"/>
              <a:ea typeface="Arial"/>
              <a:cs typeface="Arial"/>
              <a:sym typeface="Arial"/>
            </a:endParaRPr>
          </a:p>
          <a:p>
            <a:pPr indent="-215900" lvl="2" marL="11430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ENSURE THAT QUALITY ASSURANCE SURVEILLANCE PLANS ARE TAILORED TO CONTRACT OBJECTIVES </a:t>
            </a:r>
            <a:endParaRPr b="1" sz="200">
              <a:latin typeface="Arial"/>
              <a:ea typeface="Arial"/>
              <a:cs typeface="Arial"/>
              <a:sym typeface="Arial"/>
            </a:endParaRPr>
          </a:p>
          <a:p>
            <a:pPr indent="-215900" lvl="2" marL="11430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INCORPORATE COST CONSTRAINTS OR COST INCENTIVES</a:t>
            </a:r>
            <a:endParaRPr b="1" sz="1400">
              <a:latin typeface="Arial"/>
              <a:ea typeface="Arial"/>
              <a:cs typeface="Arial"/>
              <a:sym typeface="Arial"/>
            </a:endParaRPr>
          </a:p>
          <a:p>
            <a:pPr indent="-215900" lvl="1" marL="6858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ACQUISITION GUIDE</a:t>
            </a:r>
            <a:endParaRPr b="1" sz="250">
              <a:latin typeface="Arial"/>
              <a:ea typeface="Arial"/>
              <a:cs typeface="Arial"/>
              <a:sym typeface="Arial"/>
            </a:endParaRPr>
          </a:p>
          <a:p>
            <a:pPr indent="-215900" lvl="2" marL="1143000" rtl="0" algn="l">
              <a:lnSpc>
                <a:spcPct val="100000"/>
              </a:lnSpc>
              <a:spcBef>
                <a:spcPts val="500"/>
              </a:spcBef>
              <a:spcAft>
                <a:spcPts val="0"/>
              </a:spcAft>
              <a:buClr>
                <a:schemeClr val="dk1"/>
              </a:buClr>
              <a:buSzPts val="2360"/>
              <a:buChar char="•"/>
            </a:pPr>
            <a:r>
              <a:rPr b="1" lang="en-US" sz="1400">
                <a:latin typeface="Arial"/>
                <a:ea typeface="Arial"/>
                <a:cs typeface="Arial"/>
                <a:sym typeface="Arial"/>
              </a:rPr>
              <a:t>PERFORMANCE BASED CONTRACTING GUIDES – PROVIDES GUIDANCE ON STRUCTURING EFFECTIVE INCENTIVES</a:t>
            </a:r>
            <a:endParaRPr b="1" sz="200">
              <a:latin typeface="Arial"/>
              <a:ea typeface="Arial"/>
              <a:cs typeface="Arial"/>
              <a:sym typeface="Arial"/>
            </a:endParaRPr>
          </a:p>
          <a:p>
            <a:pPr indent="-177800" lvl="0" marL="228600" rtl="0" algn="l">
              <a:lnSpc>
                <a:spcPct val="100000"/>
              </a:lnSpc>
              <a:spcBef>
                <a:spcPts val="1000"/>
              </a:spcBef>
              <a:spcAft>
                <a:spcPts val="0"/>
              </a:spcAft>
              <a:buSzPts val="800"/>
              <a:buNone/>
            </a:pPr>
            <a:r>
              <a:t/>
            </a:r>
            <a:endParaRPr b="1" sz="300">
              <a:latin typeface="Arial"/>
              <a:ea typeface="Arial"/>
              <a:cs typeface="Arial"/>
              <a:sym typeface="Arial"/>
            </a:endParaRPr>
          </a:p>
          <a:p>
            <a:pPr indent="0" lvl="0" marL="0" rtl="0" algn="l">
              <a:lnSpc>
                <a:spcPct val="100000"/>
              </a:lnSpc>
              <a:spcBef>
                <a:spcPts val="1000"/>
              </a:spcBef>
              <a:spcAft>
                <a:spcPts val="0"/>
              </a:spcAft>
              <a:buSzPts val="800"/>
              <a:buNone/>
            </a:pPr>
            <a:r>
              <a:t/>
            </a:r>
            <a:endParaRPr b="1" sz="300">
              <a:latin typeface="Arial"/>
              <a:ea typeface="Arial"/>
              <a:cs typeface="Arial"/>
              <a:sym typeface="Arial"/>
            </a:endParaRPr>
          </a:p>
          <a:p>
            <a:pPr indent="-177800" lvl="0" marL="228600" rtl="0" algn="l">
              <a:lnSpc>
                <a:spcPct val="100000"/>
              </a:lnSpc>
              <a:spcBef>
                <a:spcPts val="1000"/>
              </a:spcBef>
              <a:spcAft>
                <a:spcPts val="0"/>
              </a:spcAft>
              <a:buSzPts val="800"/>
              <a:buNone/>
            </a:pPr>
            <a:r>
              <a:t/>
            </a:r>
            <a:endParaRPr b="1" sz="3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JUST THE FACTS, MA’AM</a:t>
            </a:r>
            <a:endParaRPr/>
          </a:p>
        </p:txBody>
      </p:sp>
      <p:sp>
        <p:nvSpPr>
          <p:cNvPr id="458" name="Google Shape;458;p58"/>
          <p:cNvSpPr txBox="1"/>
          <p:nvPr>
            <p:ph idx="1" type="body"/>
          </p:nvPr>
        </p:nvSpPr>
        <p:spPr>
          <a:xfrm>
            <a:off x="685800" y="2063400"/>
            <a:ext cx="10396800" cy="3572100"/>
          </a:xfrm>
          <a:prstGeom prst="rect">
            <a:avLst/>
          </a:prstGeom>
          <a:noFill/>
          <a:ln>
            <a:noFill/>
          </a:ln>
        </p:spPr>
        <p:txBody>
          <a:bodyPr anchorCtr="0" anchor="ctr" bIns="45700" lIns="91425" spcFirstLastPara="1" rIns="91425" wrap="square" tIns="45700">
            <a:normAutofit fontScale="55000" lnSpcReduction="20000"/>
          </a:bodyPr>
          <a:lstStyle/>
          <a:p>
            <a:pPr indent="-40639" lvl="0" marL="228600" rtl="0" algn="l">
              <a:lnSpc>
                <a:spcPct val="120000"/>
              </a:lnSpc>
              <a:spcBef>
                <a:spcPts val="0"/>
              </a:spcBef>
              <a:spcAft>
                <a:spcPts val="0"/>
              </a:spcAft>
              <a:buClr>
                <a:schemeClr val="dk1"/>
              </a:buClr>
              <a:buSzPct val="160000"/>
              <a:buFont typeface="Noto Sans Symbols"/>
              <a:buNone/>
            </a:pPr>
            <a:r>
              <a:t/>
            </a:r>
            <a:endParaRPr b="1">
              <a:latin typeface="Arial"/>
              <a:ea typeface="Arial"/>
              <a:cs typeface="Arial"/>
              <a:sym typeface="Arial"/>
            </a:endParaRPr>
          </a:p>
          <a:p>
            <a:pPr indent="0" lvl="0" marL="0" rtl="0" algn="l">
              <a:lnSpc>
                <a:spcPct val="120000"/>
              </a:lnSpc>
              <a:spcBef>
                <a:spcPts val="1000"/>
              </a:spcBef>
              <a:spcAft>
                <a:spcPts val="0"/>
              </a:spcAft>
              <a:buClr>
                <a:schemeClr val="dk1"/>
              </a:buClr>
              <a:buSzPct val="160000"/>
              <a:buNone/>
            </a:pPr>
            <a:r>
              <a:rPr b="1" lang="en-US" sz="3200">
                <a:latin typeface="Arial"/>
                <a:ea typeface="Arial"/>
                <a:cs typeface="Arial"/>
                <a:sym typeface="Arial"/>
              </a:rPr>
              <a:t>WHAT DO I NEED FROM THE CONTRACTOR?</a:t>
            </a:r>
            <a:endParaRPr b="1">
              <a:latin typeface="Arial"/>
              <a:ea typeface="Arial"/>
              <a:cs typeface="Arial"/>
              <a:sym typeface="Arial"/>
            </a:endParaRPr>
          </a:p>
          <a:p>
            <a:pPr indent="-167640" lvl="1" marL="685800" rtl="0" algn="l">
              <a:lnSpc>
                <a:spcPct val="120000"/>
              </a:lnSpc>
              <a:spcBef>
                <a:spcPts val="500"/>
              </a:spcBef>
              <a:spcAft>
                <a:spcPts val="0"/>
              </a:spcAft>
              <a:buClr>
                <a:schemeClr val="dk1"/>
              </a:buClr>
              <a:buSzPct val="160000"/>
              <a:buChar char="•"/>
            </a:pPr>
            <a:r>
              <a:rPr b="1" lang="en-US" sz="3000">
                <a:latin typeface="Arial"/>
                <a:ea typeface="Arial"/>
                <a:cs typeface="Arial"/>
                <a:sym typeface="Arial"/>
              </a:rPr>
              <a:t>WHAT RESULTS DO WE NEED? </a:t>
            </a:r>
            <a:endParaRPr b="1">
              <a:latin typeface="Arial"/>
              <a:ea typeface="Arial"/>
              <a:cs typeface="Arial"/>
              <a:sym typeface="Arial"/>
            </a:endParaRPr>
          </a:p>
          <a:p>
            <a:pPr indent="-167640" lvl="1" marL="685800" rtl="0" algn="l">
              <a:lnSpc>
                <a:spcPct val="120000"/>
              </a:lnSpc>
              <a:spcBef>
                <a:spcPts val="500"/>
              </a:spcBef>
              <a:spcAft>
                <a:spcPts val="0"/>
              </a:spcAft>
              <a:buClr>
                <a:schemeClr val="dk1"/>
              </a:buClr>
              <a:buSzPct val="160000"/>
              <a:buChar char="•"/>
            </a:pPr>
            <a:r>
              <a:rPr b="1" lang="en-US" sz="3000">
                <a:latin typeface="Arial"/>
                <a:ea typeface="Arial"/>
                <a:cs typeface="Arial"/>
                <a:sym typeface="Arial"/>
              </a:rPr>
              <a:t>WHY DO WE NEED THEM? </a:t>
            </a:r>
            <a:endParaRPr b="1">
              <a:latin typeface="Arial"/>
              <a:ea typeface="Arial"/>
              <a:cs typeface="Arial"/>
              <a:sym typeface="Arial"/>
            </a:endParaRPr>
          </a:p>
          <a:p>
            <a:pPr indent="-167640" lvl="1" marL="685800" rtl="0" algn="l">
              <a:lnSpc>
                <a:spcPct val="120000"/>
              </a:lnSpc>
              <a:spcBef>
                <a:spcPts val="500"/>
              </a:spcBef>
              <a:spcAft>
                <a:spcPts val="0"/>
              </a:spcAft>
              <a:buClr>
                <a:schemeClr val="dk1"/>
              </a:buClr>
              <a:buSzPct val="160000"/>
              <a:buChar char="•"/>
            </a:pPr>
            <a:r>
              <a:rPr b="1" lang="en-US" sz="3000">
                <a:latin typeface="Arial"/>
                <a:ea typeface="Arial"/>
                <a:cs typeface="Arial"/>
                <a:sym typeface="Arial"/>
              </a:rPr>
              <a:t>WHEN DO WE NEED THEM? </a:t>
            </a:r>
            <a:endParaRPr b="1">
              <a:latin typeface="Arial"/>
              <a:ea typeface="Arial"/>
              <a:cs typeface="Arial"/>
              <a:sym typeface="Arial"/>
            </a:endParaRPr>
          </a:p>
          <a:p>
            <a:pPr indent="-178816" lvl="0" marL="228600" rtl="0" algn="l">
              <a:lnSpc>
                <a:spcPct val="120000"/>
              </a:lnSpc>
              <a:spcBef>
                <a:spcPts val="1000"/>
              </a:spcBef>
              <a:spcAft>
                <a:spcPts val="0"/>
              </a:spcAft>
              <a:buClr>
                <a:schemeClr val="dk1"/>
              </a:buClr>
              <a:buSzPct val="160000"/>
              <a:buChar char="•"/>
            </a:pPr>
            <a:r>
              <a:rPr b="1" lang="en-US" sz="3200">
                <a:latin typeface="Arial"/>
                <a:ea typeface="Arial"/>
                <a:cs typeface="Arial"/>
                <a:sym typeface="Arial"/>
              </a:rPr>
              <a:t>HOW WILL WE KNOW THEY’RE GOOD RESULTS WHEN WE GET THEM?</a:t>
            </a:r>
            <a:endParaRPr b="1" sz="3200">
              <a:latin typeface="Arial"/>
              <a:ea typeface="Arial"/>
              <a:cs typeface="Arial"/>
              <a:sym typeface="Arial"/>
            </a:endParaRPr>
          </a:p>
          <a:p>
            <a:pPr indent="-40639" lvl="0" marL="228600" rtl="0" algn="l">
              <a:lnSpc>
                <a:spcPct val="120000"/>
              </a:lnSpc>
              <a:spcBef>
                <a:spcPts val="1000"/>
              </a:spcBef>
              <a:spcAft>
                <a:spcPts val="0"/>
              </a:spcAft>
              <a:buSzPct val="160000"/>
              <a:buNone/>
            </a:pPr>
            <a:r>
              <a:t/>
            </a:r>
            <a:endParaRPr b="1">
              <a:latin typeface="Arial"/>
              <a:ea typeface="Arial"/>
              <a:cs typeface="Arial"/>
              <a:sym typeface="Arial"/>
            </a:endParaRPr>
          </a:p>
          <a:p>
            <a:pPr indent="0" lvl="0" marL="0" rtl="0" algn="l">
              <a:lnSpc>
                <a:spcPct val="120000"/>
              </a:lnSpc>
              <a:spcBef>
                <a:spcPts val="1000"/>
              </a:spcBef>
              <a:spcAft>
                <a:spcPts val="0"/>
              </a:spcAft>
              <a:buSzPct val="160000"/>
              <a:buNone/>
            </a:pPr>
            <a:r>
              <a:t/>
            </a:r>
            <a:endParaRPr b="1">
              <a:latin typeface="Arial"/>
              <a:ea typeface="Arial"/>
              <a:cs typeface="Arial"/>
              <a:sym typeface="Arial"/>
            </a:endParaRPr>
          </a:p>
          <a:p>
            <a:pPr indent="-40639" lvl="0" marL="228600" rtl="0" algn="l">
              <a:lnSpc>
                <a:spcPct val="120000"/>
              </a:lnSpc>
              <a:spcBef>
                <a:spcPts val="1000"/>
              </a:spcBef>
              <a:spcAft>
                <a:spcPts val="0"/>
              </a:spcAft>
              <a:buSzPct val="160000"/>
              <a:buNone/>
            </a:pPr>
            <a:r>
              <a:t/>
            </a:r>
            <a:endParaRPr b="1">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HOW WILL WE MANAGE PERFORMANCE?</a:t>
            </a:r>
            <a:endParaRPr/>
          </a:p>
        </p:txBody>
      </p:sp>
      <p:sp>
        <p:nvSpPr>
          <p:cNvPr id="465" name="Google Shape;465;p59"/>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fontScale="85000" lnSpcReduction="20000"/>
          </a:bodyPr>
          <a:lstStyle/>
          <a:p>
            <a:pPr indent="-167163" lvl="0" marL="228600" rtl="0" algn="l">
              <a:spcBef>
                <a:spcPts val="1000"/>
              </a:spcBef>
              <a:spcAft>
                <a:spcPts val="0"/>
              </a:spcAft>
              <a:buSzPct val="100000"/>
              <a:buChar char="•"/>
            </a:pPr>
            <a:r>
              <a:rPr b="1" lang="en-US" sz="2250">
                <a:latin typeface="Arial"/>
                <a:ea typeface="Arial"/>
                <a:cs typeface="Arial"/>
                <a:sym typeface="Arial"/>
              </a:rPr>
              <a:t>REVIEW THE SUCCESS DETERMINANTS (CAPABILITIES OF MARKETPLACE)</a:t>
            </a:r>
            <a:endParaRPr b="1" sz="2250">
              <a:latin typeface="Arial"/>
              <a:ea typeface="Arial"/>
              <a:cs typeface="Arial"/>
              <a:sym typeface="Arial"/>
            </a:endParaRPr>
          </a:p>
          <a:p>
            <a:pPr indent="-167163" lvl="0" marL="228600" rtl="0" algn="l">
              <a:spcBef>
                <a:spcPts val="1000"/>
              </a:spcBef>
              <a:spcAft>
                <a:spcPts val="0"/>
              </a:spcAft>
              <a:buSzPct val="100000"/>
              <a:buChar char="•"/>
            </a:pPr>
            <a:r>
              <a:rPr b="1" lang="en-US" sz="2250">
                <a:latin typeface="Arial"/>
                <a:ea typeface="Arial"/>
                <a:cs typeface="Arial"/>
                <a:sym typeface="Arial"/>
              </a:rPr>
              <a:t>RELY ON COMMERCIAL QUALITY STANDARDS (MARKET RESEARCH)</a:t>
            </a:r>
            <a:endParaRPr b="1" sz="2250">
              <a:latin typeface="Arial"/>
              <a:ea typeface="Arial"/>
              <a:cs typeface="Arial"/>
              <a:sym typeface="Arial"/>
            </a:endParaRPr>
          </a:p>
          <a:p>
            <a:pPr indent="-167163" lvl="0" marL="228600" rtl="0" algn="l">
              <a:spcBef>
                <a:spcPts val="1000"/>
              </a:spcBef>
              <a:spcAft>
                <a:spcPts val="0"/>
              </a:spcAft>
              <a:buSzPct val="100000"/>
              <a:buChar char="•"/>
            </a:pPr>
            <a:r>
              <a:rPr b="1" lang="en-US" sz="2250">
                <a:latin typeface="Arial"/>
                <a:ea typeface="Arial"/>
                <a:cs typeface="Arial"/>
                <a:sym typeface="Arial"/>
              </a:rPr>
              <a:t>HAVE THE CONTRACTOR PROPOSE THE METRICS AND THE QA PLAN</a:t>
            </a:r>
            <a:endParaRPr b="1" sz="2250">
              <a:latin typeface="Arial"/>
              <a:ea typeface="Arial"/>
              <a:cs typeface="Arial"/>
              <a:sym typeface="Arial"/>
            </a:endParaRPr>
          </a:p>
          <a:p>
            <a:pPr indent="-167163" lvl="0" marL="228600" rtl="0" algn="l">
              <a:spcBef>
                <a:spcPts val="1000"/>
              </a:spcBef>
              <a:spcAft>
                <a:spcPts val="0"/>
              </a:spcAft>
              <a:buSzPct val="100000"/>
              <a:buChar char="•"/>
            </a:pPr>
            <a:r>
              <a:rPr b="1" lang="en-US" sz="2250">
                <a:latin typeface="Arial"/>
                <a:ea typeface="Arial"/>
                <a:cs typeface="Arial"/>
                <a:sym typeface="Arial"/>
              </a:rPr>
              <a:t>SELECT ONLY A FEW MEANINGFUL MEASURES ON WHICH TO JUDGE SUCCESS</a:t>
            </a:r>
            <a:endParaRPr b="1" sz="2250">
              <a:latin typeface="Arial"/>
              <a:ea typeface="Arial"/>
              <a:cs typeface="Arial"/>
              <a:sym typeface="Arial"/>
            </a:endParaRPr>
          </a:p>
          <a:p>
            <a:pPr indent="-167163" lvl="0" marL="228600" rtl="0" algn="l">
              <a:spcBef>
                <a:spcPts val="1000"/>
              </a:spcBef>
              <a:spcAft>
                <a:spcPts val="0"/>
              </a:spcAft>
              <a:buSzPct val="100000"/>
              <a:buChar char="•"/>
            </a:pPr>
            <a:r>
              <a:rPr b="1" lang="en-US" sz="2250">
                <a:latin typeface="Arial"/>
                <a:ea typeface="Arial"/>
                <a:cs typeface="Arial"/>
                <a:sym typeface="Arial"/>
              </a:rPr>
              <a:t>CAREFULLY APPLY CONTRACT-TYPE ORDER OF PRECEDENCE</a:t>
            </a:r>
            <a:endParaRPr b="1" sz="2250">
              <a:latin typeface="Arial"/>
              <a:ea typeface="Arial"/>
              <a:cs typeface="Arial"/>
              <a:sym typeface="Arial"/>
            </a:endParaRPr>
          </a:p>
          <a:p>
            <a:pPr indent="0" lvl="0" marL="0" rtl="0" algn="l">
              <a:spcBef>
                <a:spcPts val="1000"/>
              </a:spcBef>
              <a:spcAft>
                <a:spcPts val="0"/>
              </a:spcAft>
              <a:buSzPct val="160000"/>
              <a:buNone/>
            </a:pPr>
            <a:r>
              <a:t/>
            </a:r>
            <a:endParaRPr b="1">
              <a:latin typeface="Arial"/>
              <a:ea typeface="Arial"/>
              <a:cs typeface="Arial"/>
              <a:sym typeface="Arial"/>
            </a:endParaRPr>
          </a:p>
          <a:p>
            <a:pPr indent="0" lvl="0" marL="0" rtl="0" algn="l">
              <a:spcBef>
                <a:spcPts val="1000"/>
              </a:spcBef>
              <a:spcAft>
                <a:spcPts val="0"/>
              </a:spcAft>
              <a:buSzPct val="160000"/>
              <a:buNone/>
            </a:pPr>
            <a:r>
              <a:t/>
            </a:r>
            <a:endParaRPr b="1">
              <a:latin typeface="Arial"/>
              <a:ea typeface="Arial"/>
              <a:cs typeface="Arial"/>
              <a:sym typeface="Arial"/>
            </a:endParaRPr>
          </a:p>
          <a:p>
            <a:pPr indent="0" lvl="0" marL="0" rtl="0" algn="l">
              <a:spcBef>
                <a:spcPts val="1000"/>
              </a:spcBef>
              <a:spcAft>
                <a:spcPts val="0"/>
              </a:spcAft>
              <a:buSzPct val="160000"/>
              <a:buNone/>
            </a:pPr>
            <a:r>
              <a:t/>
            </a:r>
            <a:endParaRPr b="1">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WHY PERFORMANCE BASED?</a:t>
            </a:r>
            <a:endParaRPr/>
          </a:p>
        </p:txBody>
      </p:sp>
      <p:sp>
        <p:nvSpPr>
          <p:cNvPr id="472" name="Google Shape;472;p60"/>
          <p:cNvSpPr txBox="1"/>
          <p:nvPr>
            <p:ph idx="1" type="body"/>
          </p:nvPr>
        </p:nvSpPr>
        <p:spPr>
          <a:xfrm>
            <a:off x="695700" y="1657525"/>
            <a:ext cx="10800600" cy="3841500"/>
          </a:xfrm>
          <a:prstGeom prst="rect">
            <a:avLst/>
          </a:prstGeom>
          <a:noFill/>
          <a:ln>
            <a:noFill/>
          </a:ln>
        </p:spPr>
        <p:txBody>
          <a:bodyPr anchorCtr="0" anchor="ctr" bIns="45700" lIns="91425" spcFirstLastPara="1" rIns="91425" wrap="square" tIns="45700">
            <a:normAutofit fontScale="55000" lnSpcReduction="20000"/>
          </a:bodyPr>
          <a:lstStyle/>
          <a:p>
            <a:pPr indent="-127793" lvl="0" marL="228600" rtl="0" algn="l">
              <a:spcBef>
                <a:spcPts val="1000"/>
              </a:spcBef>
              <a:spcAft>
                <a:spcPts val="0"/>
              </a:spcAft>
              <a:buSzPct val="104444"/>
              <a:buChar char="•"/>
            </a:pPr>
            <a:r>
              <a:rPr b="1" lang="en-US" sz="2250">
                <a:latin typeface="Arial"/>
                <a:ea typeface="Arial"/>
                <a:cs typeface="Arial"/>
                <a:sym typeface="Arial"/>
              </a:rPr>
              <a:t>TO ACHIEVE RESULTS AND IMPROVE BUSINESS RESULTS BECAUSE OF PERFORMANCE MEASURES AND PERFORMANCE STANDARDS</a:t>
            </a:r>
            <a:endParaRPr b="1" sz="2250">
              <a:latin typeface="Arial"/>
              <a:ea typeface="Arial"/>
              <a:cs typeface="Arial"/>
              <a:sym typeface="Arial"/>
            </a:endParaRPr>
          </a:p>
          <a:p>
            <a:pPr indent="-127793" lvl="0" marL="228600" rtl="0" algn="l">
              <a:spcBef>
                <a:spcPts val="1000"/>
              </a:spcBef>
              <a:spcAft>
                <a:spcPts val="0"/>
              </a:spcAft>
              <a:buSzPct val="104444"/>
              <a:buChar char="•"/>
            </a:pPr>
            <a:r>
              <a:rPr b="1" lang="en-US" sz="2250">
                <a:latin typeface="Arial"/>
                <a:ea typeface="Arial"/>
                <a:cs typeface="Arial"/>
                <a:sym typeface="Arial"/>
              </a:rPr>
              <a:t>TO INCREASE CUSTOMER SATISFACTION DUE TO OUTCOME AND RESULTS ACHIEVE</a:t>
            </a:r>
            <a:endParaRPr b="1" sz="2250">
              <a:latin typeface="Arial"/>
              <a:ea typeface="Arial"/>
              <a:cs typeface="Arial"/>
              <a:sym typeface="Arial"/>
            </a:endParaRPr>
          </a:p>
          <a:p>
            <a:pPr indent="-127793" lvl="0" marL="228600" rtl="0" algn="l">
              <a:spcBef>
                <a:spcPts val="1000"/>
              </a:spcBef>
              <a:spcAft>
                <a:spcPts val="0"/>
              </a:spcAft>
              <a:buSzPct val="104444"/>
              <a:buChar char="•"/>
            </a:pPr>
            <a:r>
              <a:rPr b="1" lang="en-US" sz="2250">
                <a:latin typeface="Arial"/>
                <a:ea typeface="Arial"/>
                <a:cs typeface="Arial"/>
                <a:sym typeface="Arial"/>
              </a:rPr>
              <a:t>TO MOTIVATE CONTRACTORS TO OFFER THEIR BEST VALUE, INNOVATIVE SOLUTIONS AND COMPETITIVE PRICES.  </a:t>
            </a:r>
            <a:endParaRPr b="1" sz="2250">
              <a:latin typeface="Arial"/>
              <a:ea typeface="Arial"/>
              <a:cs typeface="Arial"/>
              <a:sym typeface="Arial"/>
            </a:endParaRPr>
          </a:p>
          <a:p>
            <a:pPr indent="-127793" lvl="0" marL="228600" rtl="0" algn="l">
              <a:spcBef>
                <a:spcPts val="1000"/>
              </a:spcBef>
              <a:spcAft>
                <a:spcPts val="0"/>
              </a:spcAft>
              <a:buSzPct val="104444"/>
              <a:buChar char="•"/>
            </a:pPr>
            <a:r>
              <a:rPr b="1" lang="en-US" sz="2250">
                <a:latin typeface="Arial"/>
                <a:ea typeface="Arial"/>
                <a:cs typeface="Arial"/>
                <a:sym typeface="Arial"/>
              </a:rPr>
              <a:t>TO MOVE AWAY FROM TEDIOUS DETAILED SPECIFICATIONS AND USE A PWS OR SOO THAT STATES THE GOVERNMENT PROBLEM AND CONTRACTOR DELIVER TO PERFORMANCE OUTCOMES.    </a:t>
            </a:r>
            <a:endParaRPr b="1" sz="2250">
              <a:latin typeface="Arial"/>
              <a:ea typeface="Arial"/>
              <a:cs typeface="Arial"/>
              <a:sym typeface="Arial"/>
            </a:endParaRPr>
          </a:p>
          <a:p>
            <a:pPr indent="-127793" lvl="0" marL="228600" rtl="0" algn="l">
              <a:spcBef>
                <a:spcPts val="1000"/>
              </a:spcBef>
              <a:spcAft>
                <a:spcPts val="0"/>
              </a:spcAft>
              <a:buSzPct val="104444"/>
              <a:buChar char="•"/>
            </a:pPr>
            <a:r>
              <a:rPr b="1" lang="en-US" sz="2250">
                <a:latin typeface="Arial"/>
                <a:ea typeface="Arial"/>
                <a:cs typeface="Arial"/>
                <a:sym typeface="Arial"/>
              </a:rPr>
              <a:t>TO SHIFT PROBLEM SOLVING OR “HOW TO” RISK TO THE CONTRACTOR. </a:t>
            </a:r>
            <a:endParaRPr b="1" sz="2250">
              <a:latin typeface="Arial"/>
              <a:ea typeface="Arial"/>
              <a:cs typeface="Arial"/>
              <a:sym typeface="Arial"/>
            </a:endParaRPr>
          </a:p>
          <a:p>
            <a:pPr indent="-127793" lvl="0" marL="228600" rtl="0" algn="l">
              <a:spcBef>
                <a:spcPts val="1000"/>
              </a:spcBef>
              <a:spcAft>
                <a:spcPts val="0"/>
              </a:spcAft>
              <a:buSzPct val="104444"/>
              <a:buChar char="•"/>
            </a:pPr>
            <a:r>
              <a:rPr b="1" lang="en-US" sz="2250">
                <a:latin typeface="Arial"/>
                <a:ea typeface="Arial"/>
                <a:cs typeface="Arial"/>
                <a:sym typeface="Arial"/>
              </a:rPr>
              <a:t>TO IMPROVE COMMUNICATION WITH CONTRACTORS BECAUSE YOU ARE MANAGING THE CONTRACT RELATIONSHIP NOT THE CONTRACTOR (ENCOURAGES FREQUENT COMMUNICATION BETWEEN COR AND CONTRACTOR).  </a:t>
            </a:r>
            <a:endParaRPr b="1" sz="2250">
              <a:latin typeface="Arial"/>
              <a:ea typeface="Arial"/>
              <a:cs typeface="Arial"/>
              <a:sym typeface="Arial"/>
            </a:endParaRPr>
          </a:p>
          <a:p>
            <a:pPr indent="-127793" lvl="0" marL="228600" rtl="0" algn="l">
              <a:spcBef>
                <a:spcPts val="1000"/>
              </a:spcBef>
              <a:spcAft>
                <a:spcPts val="0"/>
              </a:spcAft>
              <a:buSzPct val="104444"/>
              <a:buChar char="•"/>
            </a:pPr>
            <a:r>
              <a:rPr b="1" lang="en-US" sz="2250">
                <a:latin typeface="Arial"/>
                <a:ea typeface="Arial"/>
                <a:cs typeface="Arial"/>
                <a:sym typeface="Arial"/>
              </a:rPr>
              <a:t>TO LESSEN CONTRACT ADMINISTRATION BECAUSE OF GOVERNMENT IS NOW SURVEILLING CONTRACTOR’S QUALITY CONTROL (QC) USING A QUALITY ASSURANCE SURVEILLANCE PLAN (QASP)—A PERFORMANCE MANAGEMENT METHODOLOGY TIED TO PERFORMANCE OBJECTIVES.</a:t>
            </a:r>
            <a:endParaRPr sz="2350"/>
          </a:p>
          <a:p>
            <a:pPr indent="0" lvl="0" marL="0" rtl="0" algn="l">
              <a:spcBef>
                <a:spcPts val="1000"/>
              </a:spcBef>
              <a:spcAft>
                <a:spcPts val="0"/>
              </a:spcAft>
              <a:buSzPts val="4928"/>
              <a:buNone/>
            </a:pPr>
            <a:r>
              <a:t/>
            </a:r>
            <a:endParaRPr/>
          </a:p>
          <a:p>
            <a:pPr indent="0" lvl="0" marL="0" rtl="0" algn="l">
              <a:spcBef>
                <a:spcPts val="1000"/>
              </a:spcBef>
              <a:spcAft>
                <a:spcPts val="0"/>
              </a:spcAft>
              <a:buSzPct val="160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ARTICULATING THE GOVERNMENT’S NEEDS</a:t>
            </a:r>
            <a:endParaRPr/>
          </a:p>
        </p:txBody>
      </p:sp>
      <p:pic>
        <p:nvPicPr>
          <p:cNvPr descr="A slide of the types of requirements documents: SOO, PWS, SOW" id="479" name="Google Shape;479;p61"/>
          <p:cNvPicPr preferRelativeResize="0"/>
          <p:nvPr>
            <p:ph idx="1" type="body"/>
          </p:nvPr>
        </p:nvPicPr>
        <p:blipFill rotWithShape="1">
          <a:blip r:embed="rId3">
            <a:alphaModFix/>
          </a:blip>
          <a:srcRect b="-46" l="3974" r="3725" t="0"/>
          <a:stretch/>
        </p:blipFill>
        <p:spPr>
          <a:xfrm>
            <a:off x="3471938" y="1837775"/>
            <a:ext cx="4824600" cy="3756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2"/>
          <p:cNvSpPr txBox="1"/>
          <p:nvPr>
            <p:ph type="title"/>
          </p:nvPr>
        </p:nvSpPr>
        <p:spPr>
          <a:xfrm>
            <a:off x="4876800" y="609600"/>
            <a:ext cx="5933440" cy="6556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Calibri"/>
              <a:buNone/>
            </a:pPr>
            <a:r>
              <a:rPr b="1" lang="en-US">
                <a:latin typeface="Calibri"/>
                <a:ea typeface="Calibri"/>
                <a:cs typeface="Calibri"/>
                <a:sym typeface="Calibri"/>
              </a:rPr>
              <a:t>PB METHODOLOGY</a:t>
            </a:r>
            <a:endParaRPr/>
          </a:p>
        </p:txBody>
      </p:sp>
      <p:grpSp>
        <p:nvGrpSpPr>
          <p:cNvPr descr="Flow chart showing the general methodology and steps to create a performance based acquisition.  See Speaker's notes for additional information." id="486" name="Google Shape;486;p62"/>
          <p:cNvGrpSpPr/>
          <p:nvPr/>
        </p:nvGrpSpPr>
        <p:grpSpPr>
          <a:xfrm>
            <a:off x="1596736" y="423430"/>
            <a:ext cx="8763000" cy="6096000"/>
            <a:chOff x="152400" y="533400"/>
            <a:chExt cx="8763000" cy="6096000"/>
          </a:xfrm>
        </p:grpSpPr>
        <p:sp>
          <p:nvSpPr>
            <p:cNvPr id="487" name="Google Shape;487;p62"/>
            <p:cNvSpPr/>
            <p:nvPr/>
          </p:nvSpPr>
          <p:spPr>
            <a:xfrm>
              <a:off x="304800" y="2362200"/>
              <a:ext cx="1752600" cy="14478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488" name="Google Shape;488;p62"/>
            <p:cNvSpPr/>
            <p:nvPr/>
          </p:nvSpPr>
          <p:spPr>
            <a:xfrm>
              <a:off x="228600" y="4343400"/>
              <a:ext cx="2438400" cy="9144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489" name="Google Shape;489;p62"/>
            <p:cNvSpPr/>
            <p:nvPr/>
          </p:nvSpPr>
          <p:spPr>
            <a:xfrm>
              <a:off x="2667000" y="2667000"/>
              <a:ext cx="6248400" cy="13716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490" name="Google Shape;490;p62"/>
            <p:cNvSpPr/>
            <p:nvPr/>
          </p:nvSpPr>
          <p:spPr>
            <a:xfrm>
              <a:off x="533400" y="5562600"/>
              <a:ext cx="1752600" cy="10668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491" name="Google Shape;491;p62"/>
            <p:cNvSpPr/>
            <p:nvPr/>
          </p:nvSpPr>
          <p:spPr>
            <a:xfrm>
              <a:off x="152400" y="533400"/>
              <a:ext cx="2286000" cy="8382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grpSp>
      <p:sp>
        <p:nvSpPr>
          <p:cNvPr id="492" name="Google Shape;492;p62"/>
          <p:cNvSpPr txBox="1"/>
          <p:nvPr/>
        </p:nvSpPr>
        <p:spPr>
          <a:xfrm>
            <a:off x="1825338" y="587808"/>
            <a:ext cx="1751013" cy="3968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Noto Sans Symbols"/>
              <a:buNone/>
            </a:pPr>
            <a:r>
              <a:rPr b="1" lang="en-US" sz="2000">
                <a:solidFill>
                  <a:schemeClr val="dk1"/>
                </a:solidFill>
                <a:latin typeface="Arial"/>
                <a:ea typeface="Arial"/>
                <a:cs typeface="Arial"/>
                <a:sym typeface="Arial"/>
              </a:rPr>
              <a:t>Job</a:t>
            </a:r>
            <a:r>
              <a:rPr lang="en-US" sz="2000">
                <a:solidFill>
                  <a:schemeClr val="dk1"/>
                </a:solidFill>
                <a:latin typeface="Arial"/>
                <a:ea typeface="Arial"/>
                <a:cs typeface="Arial"/>
                <a:sym typeface="Arial"/>
              </a:rPr>
              <a:t> </a:t>
            </a:r>
            <a:r>
              <a:rPr b="1" lang="en-US" sz="2000">
                <a:solidFill>
                  <a:schemeClr val="dk1"/>
                </a:solidFill>
                <a:latin typeface="Arial"/>
                <a:ea typeface="Arial"/>
                <a:cs typeface="Arial"/>
                <a:sym typeface="Arial"/>
              </a:rPr>
              <a:t>Analysis</a:t>
            </a:r>
            <a:endParaRPr/>
          </a:p>
        </p:txBody>
      </p:sp>
      <p:cxnSp>
        <p:nvCxnSpPr>
          <p:cNvPr id="493" name="Google Shape;493;p62"/>
          <p:cNvCxnSpPr/>
          <p:nvPr/>
        </p:nvCxnSpPr>
        <p:spPr>
          <a:xfrm>
            <a:off x="2739736" y="1295401"/>
            <a:ext cx="0" cy="914400"/>
          </a:xfrm>
          <a:prstGeom prst="straightConnector1">
            <a:avLst/>
          </a:prstGeom>
          <a:noFill/>
          <a:ln cap="flat" cmpd="sng" w="38100">
            <a:solidFill>
              <a:schemeClr val="dk1"/>
            </a:solidFill>
            <a:prstDash val="solid"/>
            <a:round/>
            <a:headEnd len="med" w="med" type="none"/>
            <a:tailEnd len="med" w="med" type="triangle"/>
          </a:ln>
        </p:spPr>
      </p:cxnSp>
      <p:sp>
        <p:nvSpPr>
          <p:cNvPr id="494" name="Google Shape;494;p62"/>
          <p:cNvSpPr txBox="1"/>
          <p:nvPr/>
        </p:nvSpPr>
        <p:spPr>
          <a:xfrm>
            <a:off x="1825338" y="2418990"/>
            <a:ext cx="1581150" cy="11906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Performance</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Work</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Statement </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(PWS)</a:t>
            </a:r>
            <a:endParaRPr sz="1800">
              <a:solidFill>
                <a:schemeClr val="dk1"/>
              </a:solidFill>
              <a:latin typeface="Arial"/>
              <a:ea typeface="Arial"/>
              <a:cs typeface="Arial"/>
              <a:sym typeface="Arial"/>
            </a:endParaRPr>
          </a:p>
        </p:txBody>
      </p:sp>
      <p:cxnSp>
        <p:nvCxnSpPr>
          <p:cNvPr id="495" name="Google Shape;495;p62"/>
          <p:cNvCxnSpPr/>
          <p:nvPr/>
        </p:nvCxnSpPr>
        <p:spPr>
          <a:xfrm>
            <a:off x="2739736" y="3700030"/>
            <a:ext cx="0" cy="533400"/>
          </a:xfrm>
          <a:prstGeom prst="straightConnector1">
            <a:avLst/>
          </a:prstGeom>
          <a:noFill/>
          <a:ln cap="flat" cmpd="sng" w="38100">
            <a:solidFill>
              <a:schemeClr val="dk1"/>
            </a:solidFill>
            <a:prstDash val="solid"/>
            <a:round/>
            <a:headEnd len="med" w="med" type="none"/>
            <a:tailEnd len="med" w="med" type="triangle"/>
          </a:ln>
        </p:spPr>
      </p:cxnSp>
      <p:sp>
        <p:nvSpPr>
          <p:cNvPr id="496" name="Google Shape;496;p62"/>
          <p:cNvSpPr txBox="1"/>
          <p:nvPr/>
        </p:nvSpPr>
        <p:spPr>
          <a:xfrm>
            <a:off x="1788968" y="4290435"/>
            <a:ext cx="2209800" cy="825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Quality Assurance</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Surveillance </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Plan (QASP)</a:t>
            </a:r>
            <a:endParaRPr/>
          </a:p>
        </p:txBody>
      </p:sp>
      <p:sp>
        <p:nvSpPr>
          <p:cNvPr id="497" name="Google Shape;497;p62"/>
          <p:cNvSpPr txBox="1"/>
          <p:nvPr/>
        </p:nvSpPr>
        <p:spPr>
          <a:xfrm>
            <a:off x="2053936" y="5562600"/>
            <a:ext cx="1600200" cy="9159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Positive &amp; </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Negative</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Incentives</a:t>
            </a:r>
            <a:endParaRPr/>
          </a:p>
        </p:txBody>
      </p:sp>
      <p:cxnSp>
        <p:nvCxnSpPr>
          <p:cNvPr id="498" name="Google Shape;498;p62"/>
          <p:cNvCxnSpPr/>
          <p:nvPr/>
        </p:nvCxnSpPr>
        <p:spPr>
          <a:xfrm>
            <a:off x="2747026" y="5147830"/>
            <a:ext cx="0" cy="304800"/>
          </a:xfrm>
          <a:prstGeom prst="straightConnector1">
            <a:avLst/>
          </a:prstGeom>
          <a:noFill/>
          <a:ln cap="flat" cmpd="sng" w="38100">
            <a:solidFill>
              <a:schemeClr val="dk1"/>
            </a:solidFill>
            <a:prstDash val="solid"/>
            <a:round/>
            <a:headEnd len="med" w="med" type="none"/>
            <a:tailEnd len="med" w="med" type="triangle"/>
          </a:ln>
        </p:spPr>
      </p:cxnSp>
      <p:cxnSp>
        <p:nvCxnSpPr>
          <p:cNvPr id="499" name="Google Shape;499;p62"/>
          <p:cNvCxnSpPr/>
          <p:nvPr/>
        </p:nvCxnSpPr>
        <p:spPr>
          <a:xfrm>
            <a:off x="3581400" y="3124200"/>
            <a:ext cx="533400" cy="0"/>
          </a:xfrm>
          <a:prstGeom prst="straightConnector1">
            <a:avLst/>
          </a:prstGeom>
          <a:noFill/>
          <a:ln cap="flat" cmpd="sng" w="38100">
            <a:solidFill>
              <a:schemeClr val="dk1"/>
            </a:solidFill>
            <a:prstDash val="solid"/>
            <a:round/>
            <a:headEnd len="med" w="med" type="none"/>
            <a:tailEnd len="med" w="med" type="triangle"/>
          </a:ln>
        </p:spPr>
      </p:cxnSp>
      <p:sp>
        <p:nvSpPr>
          <p:cNvPr id="500" name="Google Shape;500;p62"/>
          <p:cNvSpPr txBox="1"/>
          <p:nvPr/>
        </p:nvSpPr>
        <p:spPr>
          <a:xfrm>
            <a:off x="4798939" y="1742201"/>
            <a:ext cx="5489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Noto Sans Symbols"/>
              <a:buNone/>
            </a:pPr>
            <a:r>
              <a:rPr b="1" lang="en-US" sz="2000">
                <a:solidFill>
                  <a:schemeClr val="dk1"/>
                </a:solidFill>
                <a:latin typeface="Arial"/>
                <a:ea typeface="Arial"/>
                <a:cs typeface="Arial"/>
                <a:sym typeface="Arial"/>
              </a:rPr>
              <a:t>Performance Requirements Summary (PRS)</a:t>
            </a:r>
            <a:endParaRPr/>
          </a:p>
        </p:txBody>
      </p:sp>
      <p:cxnSp>
        <p:nvCxnSpPr>
          <p:cNvPr id="501" name="Google Shape;501;p62"/>
          <p:cNvCxnSpPr/>
          <p:nvPr/>
        </p:nvCxnSpPr>
        <p:spPr>
          <a:xfrm flipH="1">
            <a:off x="4876800" y="2209800"/>
            <a:ext cx="457200" cy="304800"/>
          </a:xfrm>
          <a:prstGeom prst="straightConnector1">
            <a:avLst/>
          </a:prstGeom>
          <a:noFill/>
          <a:ln cap="flat" cmpd="sng" w="38100">
            <a:solidFill>
              <a:schemeClr val="dk1"/>
            </a:solidFill>
            <a:prstDash val="solid"/>
            <a:round/>
            <a:headEnd len="med" w="med" type="none"/>
            <a:tailEnd len="med" w="med" type="triangle"/>
          </a:ln>
        </p:spPr>
      </p:cxnSp>
      <p:cxnSp>
        <p:nvCxnSpPr>
          <p:cNvPr id="502" name="Google Shape;502;p62"/>
          <p:cNvCxnSpPr/>
          <p:nvPr/>
        </p:nvCxnSpPr>
        <p:spPr>
          <a:xfrm>
            <a:off x="9372600" y="2209800"/>
            <a:ext cx="381000" cy="304800"/>
          </a:xfrm>
          <a:prstGeom prst="straightConnector1">
            <a:avLst/>
          </a:prstGeom>
          <a:noFill/>
          <a:ln cap="flat" cmpd="sng" w="38100">
            <a:solidFill>
              <a:schemeClr val="dk1"/>
            </a:solidFill>
            <a:prstDash val="solid"/>
            <a:round/>
            <a:headEnd len="med" w="med" type="none"/>
            <a:tailEnd len="med" w="med" type="triangle"/>
          </a:ln>
        </p:spPr>
      </p:cxnSp>
      <p:sp>
        <p:nvSpPr>
          <p:cNvPr id="503" name="Google Shape;503;p62"/>
          <p:cNvSpPr txBox="1"/>
          <p:nvPr/>
        </p:nvSpPr>
        <p:spPr>
          <a:xfrm>
            <a:off x="4191000" y="2619375"/>
            <a:ext cx="6115050" cy="11906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Task</a:t>
            </a:r>
            <a:r>
              <a:rPr b="1" lang="en-US" sz="1800">
                <a:solidFill>
                  <a:schemeClr val="dk1"/>
                </a:solidFill>
                <a:latin typeface="Times New Roman"/>
                <a:ea typeface="Times New Roman"/>
                <a:cs typeface="Times New Roman"/>
                <a:sym typeface="Times New Roman"/>
              </a:rPr>
              <a:t>    </a:t>
            </a:r>
            <a:r>
              <a:rPr b="1" lang="en-US" sz="1800">
                <a:solidFill>
                  <a:schemeClr val="dk1"/>
                </a:solidFill>
                <a:latin typeface="Arial"/>
                <a:ea typeface="Arial"/>
                <a:cs typeface="Arial"/>
                <a:sym typeface="Arial"/>
              </a:rPr>
              <a:t>Standard   Acceptable   Surveillance  Incentives</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		Quality	    Methods/         </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		 Levels      Measures</a:t>
            </a:r>
            <a:endParaRPr/>
          </a:p>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		</a:t>
            </a:r>
            <a:endParaRPr/>
          </a:p>
        </p:txBody>
      </p:sp>
      <p:cxnSp>
        <p:nvCxnSpPr>
          <p:cNvPr id="504" name="Google Shape;504;p62"/>
          <p:cNvCxnSpPr/>
          <p:nvPr/>
        </p:nvCxnSpPr>
        <p:spPr>
          <a:xfrm>
            <a:off x="4953000" y="2667000"/>
            <a:ext cx="0" cy="1371600"/>
          </a:xfrm>
          <a:prstGeom prst="straightConnector1">
            <a:avLst/>
          </a:prstGeom>
          <a:noFill/>
          <a:ln cap="flat" cmpd="sng" w="19050">
            <a:solidFill>
              <a:schemeClr val="dk1"/>
            </a:solidFill>
            <a:prstDash val="solid"/>
            <a:round/>
            <a:headEnd len="med" w="med" type="none"/>
            <a:tailEnd len="med" w="med" type="none"/>
          </a:ln>
        </p:spPr>
      </p:cxnSp>
      <p:cxnSp>
        <p:nvCxnSpPr>
          <p:cNvPr id="505" name="Google Shape;505;p62"/>
          <p:cNvCxnSpPr/>
          <p:nvPr/>
        </p:nvCxnSpPr>
        <p:spPr>
          <a:xfrm>
            <a:off x="6172200" y="2667000"/>
            <a:ext cx="0" cy="1371600"/>
          </a:xfrm>
          <a:prstGeom prst="straightConnector1">
            <a:avLst/>
          </a:prstGeom>
          <a:noFill/>
          <a:ln cap="flat" cmpd="sng" w="19050">
            <a:solidFill>
              <a:schemeClr val="dk1"/>
            </a:solidFill>
            <a:prstDash val="solid"/>
            <a:round/>
            <a:headEnd len="med" w="med" type="none"/>
            <a:tailEnd len="med" w="med" type="none"/>
          </a:ln>
        </p:spPr>
      </p:cxnSp>
      <p:cxnSp>
        <p:nvCxnSpPr>
          <p:cNvPr id="506" name="Google Shape;506;p62"/>
          <p:cNvCxnSpPr/>
          <p:nvPr/>
        </p:nvCxnSpPr>
        <p:spPr>
          <a:xfrm>
            <a:off x="7543800" y="2667000"/>
            <a:ext cx="0" cy="1371600"/>
          </a:xfrm>
          <a:prstGeom prst="straightConnector1">
            <a:avLst/>
          </a:prstGeom>
          <a:noFill/>
          <a:ln cap="flat" cmpd="sng" w="19050">
            <a:solidFill>
              <a:schemeClr val="dk1"/>
            </a:solidFill>
            <a:prstDash val="solid"/>
            <a:round/>
            <a:headEnd len="med" w="med" type="none"/>
            <a:tailEnd len="med" w="med" type="none"/>
          </a:ln>
        </p:spPr>
      </p:cxnSp>
      <p:cxnSp>
        <p:nvCxnSpPr>
          <p:cNvPr id="507" name="Google Shape;507;p62"/>
          <p:cNvCxnSpPr/>
          <p:nvPr/>
        </p:nvCxnSpPr>
        <p:spPr>
          <a:xfrm>
            <a:off x="9067800" y="2667000"/>
            <a:ext cx="0" cy="1371600"/>
          </a:xfrm>
          <a:prstGeom prst="straightConnector1">
            <a:avLst/>
          </a:prstGeom>
          <a:noFill/>
          <a:ln cap="flat" cmpd="sng" w="19050">
            <a:solidFill>
              <a:schemeClr val="dk1"/>
            </a:solidFill>
            <a:prstDash val="solid"/>
            <a:round/>
            <a:headEnd len="med" w="med" type="none"/>
            <a:tailEnd len="med" w="med" type="none"/>
          </a:ln>
        </p:spPr>
      </p:cxnSp>
      <p:cxnSp>
        <p:nvCxnSpPr>
          <p:cNvPr id="508" name="Google Shape;508;p62"/>
          <p:cNvCxnSpPr/>
          <p:nvPr/>
        </p:nvCxnSpPr>
        <p:spPr>
          <a:xfrm>
            <a:off x="4191000" y="4724400"/>
            <a:ext cx="4038600" cy="0"/>
          </a:xfrm>
          <a:prstGeom prst="straightConnector1">
            <a:avLst/>
          </a:prstGeom>
          <a:noFill/>
          <a:ln cap="flat" cmpd="sng" w="38100">
            <a:solidFill>
              <a:schemeClr val="dk1"/>
            </a:solidFill>
            <a:prstDash val="solid"/>
            <a:round/>
            <a:headEnd len="med" w="med" type="none"/>
            <a:tailEnd len="med" w="med" type="none"/>
          </a:ln>
        </p:spPr>
      </p:cxnSp>
      <p:cxnSp>
        <p:nvCxnSpPr>
          <p:cNvPr id="509" name="Google Shape;509;p62"/>
          <p:cNvCxnSpPr/>
          <p:nvPr/>
        </p:nvCxnSpPr>
        <p:spPr>
          <a:xfrm rot="10800000">
            <a:off x="5638800" y="4191000"/>
            <a:ext cx="0" cy="533400"/>
          </a:xfrm>
          <a:prstGeom prst="straightConnector1">
            <a:avLst/>
          </a:prstGeom>
          <a:noFill/>
          <a:ln cap="flat" cmpd="sng" w="38100">
            <a:solidFill>
              <a:schemeClr val="dk1"/>
            </a:solidFill>
            <a:prstDash val="solid"/>
            <a:round/>
            <a:headEnd len="med" w="med" type="none"/>
            <a:tailEnd len="med" w="med" type="triangle"/>
          </a:ln>
        </p:spPr>
      </p:cxnSp>
      <p:cxnSp>
        <p:nvCxnSpPr>
          <p:cNvPr id="510" name="Google Shape;510;p62"/>
          <p:cNvCxnSpPr/>
          <p:nvPr/>
        </p:nvCxnSpPr>
        <p:spPr>
          <a:xfrm rot="10800000">
            <a:off x="6781800" y="4191000"/>
            <a:ext cx="0" cy="533400"/>
          </a:xfrm>
          <a:prstGeom prst="straightConnector1">
            <a:avLst/>
          </a:prstGeom>
          <a:noFill/>
          <a:ln cap="flat" cmpd="sng" w="38100">
            <a:solidFill>
              <a:schemeClr val="dk1"/>
            </a:solidFill>
            <a:prstDash val="solid"/>
            <a:round/>
            <a:headEnd len="med" w="med" type="none"/>
            <a:tailEnd len="med" w="med" type="triangle"/>
          </a:ln>
        </p:spPr>
      </p:cxnSp>
      <p:cxnSp>
        <p:nvCxnSpPr>
          <p:cNvPr id="511" name="Google Shape;511;p62"/>
          <p:cNvCxnSpPr/>
          <p:nvPr/>
        </p:nvCxnSpPr>
        <p:spPr>
          <a:xfrm rot="10800000">
            <a:off x="8229600" y="4191000"/>
            <a:ext cx="0" cy="533400"/>
          </a:xfrm>
          <a:prstGeom prst="straightConnector1">
            <a:avLst/>
          </a:prstGeom>
          <a:noFill/>
          <a:ln cap="flat" cmpd="sng" w="38100">
            <a:solidFill>
              <a:schemeClr val="dk1"/>
            </a:solidFill>
            <a:prstDash val="solid"/>
            <a:round/>
            <a:headEnd len="med" w="med" type="none"/>
            <a:tailEnd len="med" w="med" type="triangle"/>
          </a:ln>
        </p:spPr>
      </p:cxnSp>
      <p:cxnSp>
        <p:nvCxnSpPr>
          <p:cNvPr id="512" name="Google Shape;512;p62"/>
          <p:cNvCxnSpPr/>
          <p:nvPr/>
        </p:nvCxnSpPr>
        <p:spPr>
          <a:xfrm>
            <a:off x="3810000" y="5867400"/>
            <a:ext cx="5791200" cy="0"/>
          </a:xfrm>
          <a:prstGeom prst="straightConnector1">
            <a:avLst/>
          </a:prstGeom>
          <a:noFill/>
          <a:ln cap="flat" cmpd="sng" w="38100">
            <a:solidFill>
              <a:schemeClr val="dk1"/>
            </a:solidFill>
            <a:prstDash val="solid"/>
            <a:round/>
            <a:headEnd len="med" w="med" type="none"/>
            <a:tailEnd len="med" w="med" type="none"/>
          </a:ln>
        </p:spPr>
      </p:cxnSp>
      <p:cxnSp>
        <p:nvCxnSpPr>
          <p:cNvPr id="513" name="Google Shape;513;p62"/>
          <p:cNvCxnSpPr/>
          <p:nvPr/>
        </p:nvCxnSpPr>
        <p:spPr>
          <a:xfrm rot="10800000">
            <a:off x="9601200" y="4191000"/>
            <a:ext cx="0" cy="16764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Free man criminal burglar illustration" id="230" name="Google Shape;230;p36"/>
          <p:cNvPicPr preferRelativeResize="0"/>
          <p:nvPr/>
        </p:nvPicPr>
        <p:blipFill rotWithShape="1">
          <a:blip r:embed="rId3">
            <a:alphaModFix/>
          </a:blip>
          <a:srcRect b="0" l="0" r="0" t="0"/>
          <a:stretch/>
        </p:blipFill>
        <p:spPr>
          <a:xfrm>
            <a:off x="10992515" y="5087483"/>
            <a:ext cx="722570" cy="510884"/>
          </a:xfrm>
          <a:prstGeom prst="rect">
            <a:avLst/>
          </a:prstGeom>
          <a:noFill/>
          <a:ln>
            <a:noFill/>
          </a:ln>
        </p:spPr>
      </p:pic>
      <p:pic>
        <p:nvPicPr>
          <p:cNvPr descr="Free Compass Navigation vector and picture" id="231" name="Google Shape;231;p36"/>
          <p:cNvPicPr preferRelativeResize="0"/>
          <p:nvPr/>
        </p:nvPicPr>
        <p:blipFill rotWithShape="1">
          <a:blip r:embed="rId4">
            <a:alphaModFix/>
          </a:blip>
          <a:srcRect b="0" l="0" r="0" t="0"/>
          <a:stretch/>
        </p:blipFill>
        <p:spPr>
          <a:xfrm rot="1624981">
            <a:off x="313676" y="3651141"/>
            <a:ext cx="1618691" cy="1208960"/>
          </a:xfrm>
          <a:prstGeom prst="rect">
            <a:avLst/>
          </a:prstGeom>
          <a:noFill/>
          <a:ln>
            <a:noFill/>
          </a:ln>
        </p:spPr>
      </p:pic>
      <p:sp>
        <p:nvSpPr>
          <p:cNvPr id="232" name="Google Shape;232;p36"/>
          <p:cNvSpPr txBox="1"/>
          <p:nvPr>
            <p:ph type="title"/>
          </p:nvPr>
        </p:nvSpPr>
        <p:spPr>
          <a:xfrm>
            <a:off x="838200" y="3429000"/>
            <a:ext cx="10515600" cy="1788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Bodoni"/>
              <a:buNone/>
            </a:pPr>
            <a:r>
              <a:rPr b="1" lang="en-US">
                <a:latin typeface="Arial"/>
                <a:ea typeface="Arial"/>
                <a:cs typeface="Arial"/>
                <a:sym typeface="Arial"/>
              </a:rPr>
              <a:t> </a:t>
            </a:r>
            <a:br>
              <a:rPr b="1" lang="en-US">
                <a:latin typeface="Arial"/>
                <a:ea typeface="Arial"/>
                <a:cs typeface="Arial"/>
                <a:sym typeface="Arial"/>
              </a:rPr>
            </a:br>
            <a:r>
              <a:rPr b="1" lang="en-US">
                <a:latin typeface="Arial"/>
                <a:ea typeface="Arial"/>
                <a:cs typeface="Arial"/>
                <a:sym typeface="Arial"/>
              </a:rPr>
              <a:t>MASTERING ACQUISITION</a:t>
            </a:r>
            <a:br>
              <a:rPr b="1" lang="en-US">
                <a:latin typeface="Arial"/>
                <a:ea typeface="Arial"/>
                <a:cs typeface="Arial"/>
                <a:sym typeface="Arial"/>
              </a:rPr>
            </a:br>
            <a:r>
              <a:rPr b="1" lang="en-US">
                <a:latin typeface="Arial"/>
                <a:ea typeface="Arial"/>
                <a:cs typeface="Arial"/>
                <a:sym typeface="Arial"/>
              </a:rPr>
              <a:t>BEST PRACTICES:  </a:t>
            </a:r>
            <a:br>
              <a:rPr b="1" lang="en-US">
                <a:latin typeface="Arial"/>
                <a:ea typeface="Arial"/>
                <a:cs typeface="Arial"/>
                <a:sym typeface="Arial"/>
              </a:rPr>
            </a:br>
            <a:r>
              <a:rPr b="1" lang="en-US" sz="2700">
                <a:latin typeface="Arial"/>
                <a:ea typeface="Arial"/>
                <a:cs typeface="Arial"/>
                <a:sym typeface="Arial"/>
              </a:rPr>
              <a:t>No need to go rogue and cause unwanted fallout!</a:t>
            </a:r>
            <a:r>
              <a:rPr b="1" lang="en-US">
                <a:latin typeface="Arial"/>
                <a:ea typeface="Arial"/>
                <a:cs typeface="Arial"/>
                <a:sym typeface="Arial"/>
              </a:rPr>
              <a:t> </a:t>
            </a:r>
            <a:endParaRPr>
              <a:latin typeface="Arial"/>
              <a:ea typeface="Arial"/>
              <a:cs typeface="Arial"/>
              <a:sym typeface="Arial"/>
            </a:endParaRPr>
          </a:p>
        </p:txBody>
      </p:sp>
      <p:pic>
        <p:nvPicPr>
          <p:cNvPr descr="Mission Possible - the theme of our training session.  Meant to begin the sharing for requisition package best practices." id="233" name="Google Shape;233;p36"/>
          <p:cNvPicPr preferRelativeResize="0"/>
          <p:nvPr/>
        </p:nvPicPr>
        <p:blipFill rotWithShape="1">
          <a:blip r:embed="rId5">
            <a:alphaModFix/>
          </a:blip>
          <a:srcRect b="0" l="0" r="0" t="0"/>
          <a:stretch/>
        </p:blipFill>
        <p:spPr>
          <a:xfrm>
            <a:off x="3905112" y="209306"/>
            <a:ext cx="4381798" cy="3320582"/>
          </a:xfrm>
          <a:prstGeom prst="rect">
            <a:avLst/>
          </a:prstGeom>
          <a:noFill/>
          <a:ln>
            <a:noFill/>
          </a:ln>
        </p:spPr>
      </p:pic>
      <p:sp>
        <p:nvSpPr>
          <p:cNvPr id="234" name="Google Shape;234;p36"/>
          <p:cNvSpPr txBox="1"/>
          <p:nvPr/>
        </p:nvSpPr>
        <p:spPr>
          <a:xfrm>
            <a:off x="5352898" y="6041625"/>
            <a:ext cx="1486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D8D8D8"/>
                </a:solidFill>
              </a:rPr>
              <a:t>PRESENTATION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DEVELOP THE PWS</a:t>
            </a:r>
            <a:endParaRPr/>
          </a:p>
        </p:txBody>
      </p:sp>
      <p:sp>
        <p:nvSpPr>
          <p:cNvPr id="520" name="Google Shape;520;p63"/>
          <p:cNvSpPr txBox="1"/>
          <p:nvPr>
            <p:ph idx="1" type="body"/>
          </p:nvPr>
        </p:nvSpPr>
        <p:spPr>
          <a:xfrm>
            <a:off x="685800" y="1837774"/>
            <a:ext cx="10396800" cy="3536700"/>
          </a:xfrm>
          <a:prstGeom prst="rect">
            <a:avLst/>
          </a:prstGeom>
          <a:noFill/>
          <a:ln>
            <a:noFill/>
          </a:ln>
        </p:spPr>
        <p:txBody>
          <a:bodyPr anchorCtr="0" anchor="ctr" bIns="45700" lIns="91425" spcFirstLastPara="1" rIns="91425" wrap="square" tIns="45700">
            <a:normAutofit fontScale="85000" lnSpcReduction="20000"/>
          </a:bodyPr>
          <a:lstStyle/>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CONDUCT JOB ANALYSIS</a:t>
            </a:r>
            <a:endParaRPr b="1" sz="2250">
              <a:latin typeface="Arial"/>
              <a:ea typeface="Arial"/>
              <a:cs typeface="Arial"/>
              <a:sym typeface="Arial"/>
            </a:endParaRPr>
          </a:p>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APPLY THE “SO-WHAT?” TEST</a:t>
            </a:r>
            <a:endParaRPr b="1" sz="2250">
              <a:latin typeface="Arial"/>
              <a:ea typeface="Arial"/>
              <a:cs typeface="Arial"/>
              <a:sym typeface="Arial"/>
            </a:endParaRPr>
          </a:p>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CAPTURE THE RESULTS OF THE ANALYSIS IN A MATRIX</a:t>
            </a:r>
            <a:endParaRPr b="1" sz="2250">
              <a:latin typeface="Arial"/>
              <a:ea typeface="Arial"/>
              <a:cs typeface="Arial"/>
              <a:sym typeface="Arial"/>
            </a:endParaRPr>
          </a:p>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DESIRED OUTCOME</a:t>
            </a:r>
            <a:endParaRPr b="1" sz="2250">
              <a:latin typeface="Arial"/>
              <a:ea typeface="Arial"/>
              <a:cs typeface="Arial"/>
              <a:sym typeface="Arial"/>
            </a:endParaRPr>
          </a:p>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PERFORMANCE STANDARD</a:t>
            </a:r>
            <a:endParaRPr b="1" sz="2250">
              <a:latin typeface="Arial"/>
              <a:ea typeface="Arial"/>
              <a:cs typeface="Arial"/>
              <a:sym typeface="Arial"/>
            </a:endParaRPr>
          </a:p>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ACCEPTABLE QUALITY LEVEL</a:t>
            </a:r>
            <a:endParaRPr b="1" sz="2250">
              <a:latin typeface="Arial"/>
              <a:ea typeface="Arial"/>
              <a:cs typeface="Arial"/>
              <a:sym typeface="Arial"/>
            </a:endParaRPr>
          </a:p>
          <a:p>
            <a:pPr indent="-172561" lvl="0" marL="228600" marR="0" rtl="0" algn="l">
              <a:lnSpc>
                <a:spcPct val="120000"/>
              </a:lnSpc>
              <a:spcBef>
                <a:spcPts val="1000"/>
              </a:spcBef>
              <a:spcAft>
                <a:spcPts val="0"/>
              </a:spcAft>
              <a:buSzPct val="104444"/>
              <a:buChar char="•"/>
            </a:pPr>
            <a:r>
              <a:rPr b="1" lang="en-US" sz="2250">
                <a:latin typeface="Arial"/>
                <a:ea typeface="Arial"/>
                <a:cs typeface="Arial"/>
                <a:sym typeface="Arial"/>
              </a:rPr>
              <a:t>MONITORING METHOD</a:t>
            </a:r>
            <a:endParaRPr/>
          </a:p>
          <a:p>
            <a:pPr indent="-40639" lvl="0" marL="228600" rtl="0" algn="l">
              <a:lnSpc>
                <a:spcPct val="120000"/>
              </a:lnSpc>
              <a:spcBef>
                <a:spcPts val="1000"/>
              </a:spcBef>
              <a:spcAft>
                <a:spcPts val="0"/>
              </a:spcAft>
              <a:buSzPct val="1600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TIPS TO REMEMBER ABOUT DEVELOPING THE PWS…</a:t>
            </a:r>
            <a:endParaRPr/>
          </a:p>
        </p:txBody>
      </p:sp>
      <p:sp>
        <p:nvSpPr>
          <p:cNvPr id="527" name="Google Shape;527;p64"/>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fontScale="77500" lnSpcReduction="10000"/>
          </a:bodyPr>
          <a:lstStyle/>
          <a:p>
            <a:pPr indent="-161369" lvl="0" marL="228600" marR="0" rtl="0" algn="l">
              <a:lnSpc>
                <a:spcPct val="120000"/>
              </a:lnSpc>
              <a:spcBef>
                <a:spcPts val="1000"/>
              </a:spcBef>
              <a:spcAft>
                <a:spcPts val="0"/>
              </a:spcAft>
              <a:buSzPct val="104444"/>
              <a:buChar char="•"/>
            </a:pPr>
            <a:r>
              <a:rPr b="1" lang="en-US" sz="2250">
                <a:latin typeface="Arial"/>
                <a:ea typeface="Arial"/>
                <a:cs typeface="Arial"/>
                <a:sym typeface="Arial"/>
              </a:rPr>
              <a:t>IF THE GOVERNMENT WRITES THE PWS…</a:t>
            </a:r>
            <a:endParaRPr b="1" sz="2250">
              <a:latin typeface="Arial"/>
              <a:ea typeface="Arial"/>
              <a:cs typeface="Arial"/>
              <a:sym typeface="Arial"/>
            </a:endParaRPr>
          </a:p>
          <a:p>
            <a:pPr indent="-161369" lvl="0" marL="228600" marR="0" rtl="0" algn="l">
              <a:lnSpc>
                <a:spcPct val="120000"/>
              </a:lnSpc>
              <a:spcBef>
                <a:spcPts val="1000"/>
              </a:spcBef>
              <a:spcAft>
                <a:spcPts val="0"/>
              </a:spcAft>
              <a:buSzPct val="104444"/>
              <a:buChar char="•"/>
            </a:pPr>
            <a:r>
              <a:rPr b="1" lang="en-US" sz="2250">
                <a:latin typeface="Arial"/>
                <a:ea typeface="Arial"/>
                <a:cs typeface="Arial"/>
                <a:sym typeface="Arial"/>
              </a:rPr>
              <a:t> LET THE CONTRACTOR SOLVE THE PROBLEM</a:t>
            </a:r>
            <a:endParaRPr b="1" sz="2250">
              <a:latin typeface="Arial"/>
              <a:ea typeface="Arial"/>
              <a:cs typeface="Arial"/>
              <a:sym typeface="Arial"/>
            </a:endParaRPr>
          </a:p>
          <a:p>
            <a:pPr indent="-161369" lvl="0" marL="228600" marR="0" rtl="0" algn="l">
              <a:lnSpc>
                <a:spcPct val="120000"/>
              </a:lnSpc>
              <a:spcBef>
                <a:spcPts val="1000"/>
              </a:spcBef>
              <a:spcAft>
                <a:spcPts val="0"/>
              </a:spcAft>
              <a:buSzPct val="104444"/>
              <a:buChar char="•"/>
            </a:pPr>
            <a:r>
              <a:rPr b="1" lang="en-US" sz="2250">
                <a:latin typeface="Arial"/>
                <a:ea typeface="Arial"/>
                <a:cs typeface="Arial"/>
                <a:sym typeface="Arial"/>
              </a:rPr>
              <a:t> “WRITING IS HARD!  VERY FEW PEOPLE IN MOST ORGANIZATIONS HAVE THE SKILL AND INTEREST TO WRITE GOOD REQUIREMENTS.  FIND THESE PEOPLE, PRAISE THEM, AND PROMOTE THEM SO THEY CAN NEVER LEAVE.</a:t>
            </a:r>
            <a:endParaRPr b="1" sz="2250">
              <a:latin typeface="Arial"/>
              <a:ea typeface="Arial"/>
              <a:cs typeface="Arial"/>
              <a:sym typeface="Arial"/>
            </a:endParaRPr>
          </a:p>
          <a:p>
            <a:pPr indent="-161369" lvl="0" marL="228600" marR="0" rtl="0" algn="l">
              <a:lnSpc>
                <a:spcPct val="120000"/>
              </a:lnSpc>
              <a:spcBef>
                <a:spcPts val="1000"/>
              </a:spcBef>
              <a:spcAft>
                <a:spcPts val="0"/>
              </a:spcAft>
              <a:buSzPct val="104444"/>
              <a:buChar char="•"/>
            </a:pPr>
            <a:r>
              <a:rPr b="1" lang="en-US" sz="2250">
                <a:latin typeface="Arial"/>
                <a:ea typeface="Arial"/>
                <a:cs typeface="Arial"/>
                <a:sym typeface="Arial"/>
              </a:rPr>
              <a:t> USE TEMPLATES! </a:t>
            </a:r>
            <a:endParaRPr b="1" sz="2250">
              <a:latin typeface="Arial"/>
              <a:ea typeface="Arial"/>
              <a:cs typeface="Arial"/>
              <a:sym typeface="Arial"/>
            </a:endParaRPr>
          </a:p>
          <a:p>
            <a:pPr indent="-161369" lvl="0" marL="228600" marR="0" rtl="0" algn="l">
              <a:lnSpc>
                <a:spcPct val="120000"/>
              </a:lnSpc>
              <a:spcBef>
                <a:spcPts val="1000"/>
              </a:spcBef>
              <a:spcAft>
                <a:spcPts val="0"/>
              </a:spcAft>
              <a:buSzPct val="104444"/>
              <a:buChar char="•"/>
            </a:pPr>
            <a:r>
              <a:rPr b="1" lang="en-US" sz="2250">
                <a:latin typeface="Arial"/>
                <a:ea typeface="Arial"/>
                <a:cs typeface="Arial"/>
                <a:sym typeface="Arial"/>
              </a:rPr>
              <a:t>GSA HAS DOZENS OF ESTABLISHED TEMPLATES FOR JUST ABOUT EVERY TYPE OF ACQUISITION, INCLUDING ACQUISITION PLANS, REQUEST FOR QUOTE, REQUEST FOR PROPOSALS, COST ESTIMATES, AND DETERMINATIONS &amp; FINDINGS.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Free Painting Fairy Tales illustration and picture" id="533" name="Google Shape;533;p65"/>
          <p:cNvPicPr preferRelativeResize="0"/>
          <p:nvPr/>
        </p:nvPicPr>
        <p:blipFill rotWithShape="1">
          <a:blip r:embed="rId3">
            <a:alphaModFix/>
          </a:blip>
          <a:srcRect b="21312" l="1" r="287" t="24589"/>
          <a:stretch/>
        </p:blipFill>
        <p:spPr>
          <a:xfrm>
            <a:off x="685800" y="227751"/>
            <a:ext cx="2700641" cy="2074664"/>
          </a:xfrm>
          <a:prstGeom prst="rect">
            <a:avLst/>
          </a:prstGeom>
          <a:noFill/>
          <a:ln>
            <a:noFill/>
          </a:ln>
        </p:spPr>
      </p:pic>
      <p:sp>
        <p:nvSpPr>
          <p:cNvPr id="534" name="Google Shape;534;p65"/>
          <p:cNvSpPr txBox="1"/>
          <p:nvPr>
            <p:ph type="title"/>
          </p:nvPr>
        </p:nvSpPr>
        <p:spPr>
          <a:xfrm>
            <a:off x="3895931" y="705256"/>
            <a:ext cx="4041842" cy="115196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PWS PITFALLS</a:t>
            </a:r>
            <a:endParaRPr/>
          </a:p>
        </p:txBody>
      </p:sp>
      <p:pic>
        <p:nvPicPr>
          <p:cNvPr descr="Free Fantasies Books illustration and picture" id="535" name="Google Shape;535;p65"/>
          <p:cNvPicPr preferRelativeResize="0"/>
          <p:nvPr/>
        </p:nvPicPr>
        <p:blipFill rotWithShape="1">
          <a:blip r:embed="rId4">
            <a:alphaModFix/>
          </a:blip>
          <a:srcRect b="0" l="0" r="0" t="0"/>
          <a:stretch/>
        </p:blipFill>
        <p:spPr>
          <a:xfrm rot="-463653">
            <a:off x="8568620" y="369600"/>
            <a:ext cx="1935803" cy="1935803"/>
          </a:xfrm>
          <a:prstGeom prst="rect">
            <a:avLst/>
          </a:prstGeom>
          <a:noFill/>
          <a:ln>
            <a:noFill/>
          </a:ln>
        </p:spPr>
      </p:pic>
      <p:sp>
        <p:nvSpPr>
          <p:cNvPr id="536" name="Google Shape;536;p65"/>
          <p:cNvSpPr txBox="1"/>
          <p:nvPr>
            <p:ph idx="1" type="body"/>
          </p:nvPr>
        </p:nvSpPr>
        <p:spPr>
          <a:xfrm>
            <a:off x="685800" y="2209310"/>
            <a:ext cx="10396883" cy="3311189"/>
          </a:xfrm>
          <a:prstGeom prst="rect">
            <a:avLst/>
          </a:prstGeom>
          <a:noFill/>
          <a:ln>
            <a:noFill/>
          </a:ln>
        </p:spPr>
        <p:txBody>
          <a:bodyPr anchorCtr="0" anchor="ctr" bIns="45700" lIns="91425" spcFirstLastPara="1" rIns="91425" wrap="square" tIns="45700">
            <a:normAutofit fontScale="92500" lnSpcReduction="20000"/>
          </a:bodyPr>
          <a:lstStyle/>
          <a:p>
            <a:pPr indent="-183753" lvl="0" marL="228600" marR="0" rtl="0" algn="l">
              <a:lnSpc>
                <a:spcPct val="120000"/>
              </a:lnSpc>
              <a:spcBef>
                <a:spcPts val="1000"/>
              </a:spcBef>
              <a:spcAft>
                <a:spcPts val="0"/>
              </a:spcAft>
              <a:buSzPct val="104444"/>
              <a:buChar char="•"/>
            </a:pPr>
            <a:r>
              <a:rPr b="1" lang="en-US" sz="2250">
                <a:latin typeface="Arial"/>
                <a:ea typeface="Arial"/>
                <a:cs typeface="Arial"/>
                <a:sym typeface="Arial"/>
              </a:rPr>
              <a:t>“LET’S START WITH THE OLD SOW.” (CUT-AND-PASTE)</a:t>
            </a:r>
            <a:endParaRPr b="1" sz="2250">
              <a:latin typeface="Arial"/>
              <a:ea typeface="Arial"/>
              <a:cs typeface="Arial"/>
              <a:sym typeface="Arial"/>
            </a:endParaRPr>
          </a:p>
          <a:p>
            <a:pPr indent="-183753" lvl="0" marL="228600" marR="0" rtl="0" algn="l">
              <a:lnSpc>
                <a:spcPct val="120000"/>
              </a:lnSpc>
              <a:spcBef>
                <a:spcPts val="1000"/>
              </a:spcBef>
              <a:spcAft>
                <a:spcPts val="0"/>
              </a:spcAft>
              <a:buSzPct val="104444"/>
              <a:buChar char="•"/>
            </a:pPr>
            <a:r>
              <a:rPr b="1" lang="en-US" sz="2250">
                <a:latin typeface="Arial"/>
                <a:ea typeface="Arial"/>
                <a:cs typeface="Arial"/>
                <a:sym typeface="Arial"/>
              </a:rPr>
              <a:t>“CONTRACTOR SHALL DO X WHEN DIRECTED BY THE GOVERNMENT.” [OR “TO THE SATISFACTION OF THE COR.”]</a:t>
            </a:r>
            <a:endParaRPr b="1" sz="2250">
              <a:latin typeface="Arial"/>
              <a:ea typeface="Arial"/>
              <a:cs typeface="Arial"/>
              <a:sym typeface="Arial"/>
            </a:endParaRPr>
          </a:p>
          <a:p>
            <a:pPr indent="-183753" lvl="0" marL="228600" marR="0" rtl="0" algn="l">
              <a:lnSpc>
                <a:spcPct val="120000"/>
              </a:lnSpc>
              <a:spcBef>
                <a:spcPts val="1000"/>
              </a:spcBef>
              <a:spcAft>
                <a:spcPts val="0"/>
              </a:spcAft>
              <a:buSzPct val="104444"/>
              <a:buChar char="•"/>
            </a:pPr>
            <a:r>
              <a:rPr b="1" lang="en-US" sz="2250">
                <a:latin typeface="Arial"/>
                <a:ea typeface="Arial"/>
                <a:cs typeface="Arial"/>
                <a:sym typeface="Arial"/>
              </a:rPr>
              <a:t>“WE NEED A SAMPLE SOO FROM ANOTHER AGENCY.”</a:t>
            </a:r>
            <a:endParaRPr b="1" sz="2250">
              <a:latin typeface="Arial"/>
              <a:ea typeface="Arial"/>
              <a:cs typeface="Arial"/>
              <a:sym typeface="Arial"/>
            </a:endParaRPr>
          </a:p>
          <a:p>
            <a:pPr indent="-183753" lvl="0" marL="228600" marR="0" rtl="0" algn="l">
              <a:lnSpc>
                <a:spcPct val="120000"/>
              </a:lnSpc>
              <a:spcBef>
                <a:spcPts val="1000"/>
              </a:spcBef>
              <a:spcAft>
                <a:spcPts val="0"/>
              </a:spcAft>
              <a:buSzPct val="104444"/>
              <a:buChar char="•"/>
            </a:pPr>
            <a:r>
              <a:rPr b="1" lang="en-US" sz="2250">
                <a:latin typeface="Arial"/>
                <a:ea typeface="Arial"/>
                <a:cs typeface="Arial"/>
                <a:sym typeface="Arial"/>
              </a:rPr>
              <a:t>“WE NEED TO PLACE A TASK ORDER AGAINST A MOBIS 874 SCHEDULE CONTRACT. PLEASE PROVIDE THE SAMPLE MOBIS PWS.”</a:t>
            </a:r>
            <a:endParaRPr b="1" sz="2250">
              <a:latin typeface="Arial"/>
              <a:ea typeface="Arial"/>
              <a:cs typeface="Arial"/>
              <a:sym typeface="Arial"/>
            </a:endParaRPr>
          </a:p>
          <a:p>
            <a:pPr indent="-183753" lvl="0" marL="228600" marR="0" rtl="0" algn="l">
              <a:lnSpc>
                <a:spcPct val="120000"/>
              </a:lnSpc>
              <a:spcBef>
                <a:spcPts val="1000"/>
              </a:spcBef>
              <a:spcAft>
                <a:spcPts val="0"/>
              </a:spcAft>
              <a:buSzPct val="104444"/>
              <a:buChar char="•"/>
            </a:pPr>
            <a:r>
              <a:rPr b="1" lang="en-US" sz="2250">
                <a:latin typeface="Arial"/>
                <a:ea typeface="Arial"/>
                <a:cs typeface="Arial"/>
                <a:sym typeface="Arial"/>
              </a:rPr>
              <a:t>“WE ARE UNIQUE…”</a:t>
            </a:r>
            <a:endParaRPr/>
          </a:p>
          <a:p>
            <a:pPr indent="-25400" lvl="0" marL="228600" rtl="0" algn="l">
              <a:lnSpc>
                <a:spcPct val="120000"/>
              </a:lnSpc>
              <a:spcBef>
                <a:spcPts val="1000"/>
              </a:spcBef>
              <a:spcAft>
                <a:spcPts val="0"/>
              </a:spcAft>
              <a:buSzPct val="1600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6"/>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SCENARIO 1</a:t>
            </a:r>
            <a:endParaRPr/>
          </a:p>
        </p:txBody>
      </p:sp>
      <p:sp>
        <p:nvSpPr>
          <p:cNvPr id="542" name="Google Shape;542;p66"/>
          <p:cNvSpPr txBox="1"/>
          <p:nvPr/>
        </p:nvSpPr>
        <p:spPr>
          <a:xfrm>
            <a:off x="904672" y="2110902"/>
            <a:ext cx="4309500" cy="43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50">
                <a:solidFill>
                  <a:schemeClr val="dk1"/>
                </a:solidFill>
              </a:rPr>
              <a:t>Fire Drill</a:t>
            </a:r>
            <a:endParaRPr/>
          </a:p>
        </p:txBody>
      </p:sp>
      <p:pic>
        <p:nvPicPr>
          <p:cNvPr descr="Free Network Round illustration and picture" id="543" name="Google Shape;543;p66"/>
          <p:cNvPicPr preferRelativeResize="0"/>
          <p:nvPr/>
        </p:nvPicPr>
        <p:blipFill rotWithShape="1">
          <a:blip r:embed="rId3">
            <a:alphaModFix/>
          </a:blip>
          <a:srcRect b="0" l="0" r="0" t="0"/>
          <a:stretch/>
        </p:blipFill>
        <p:spPr>
          <a:xfrm>
            <a:off x="8143674" y="2033081"/>
            <a:ext cx="4035357" cy="40353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6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IF YOU CAN’T PWS, THEN STATEMENT OF OBJECTIVES (SOO)!</a:t>
            </a:r>
            <a:endParaRPr/>
          </a:p>
        </p:txBody>
      </p:sp>
      <p:sp>
        <p:nvSpPr>
          <p:cNvPr id="550" name="Google Shape;550;p67"/>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p>
            <a:pPr indent="-139700" lvl="0" marL="228600" rtl="0" algn="l">
              <a:lnSpc>
                <a:spcPct val="120000"/>
              </a:lnSpc>
              <a:spcBef>
                <a:spcPts val="0"/>
              </a:spcBef>
              <a:spcAft>
                <a:spcPts val="0"/>
              </a:spcAft>
              <a:buClr>
                <a:schemeClr val="dk1"/>
              </a:buClr>
              <a:buSzPts val="1800"/>
              <a:buChar char="•"/>
            </a:pPr>
            <a:r>
              <a:rPr b="1" lang="en-US" sz="1800">
                <a:latin typeface="Arial"/>
                <a:ea typeface="Arial"/>
                <a:cs typeface="Arial"/>
                <a:sym typeface="Arial"/>
              </a:rPr>
              <a:t>BEGIN WITH THE ACQUISITION’S “ELEVATOR MESSAGE”</a:t>
            </a:r>
            <a:endParaRPr b="1" sz="1800">
              <a:latin typeface="Arial"/>
              <a:ea typeface="Arial"/>
              <a:cs typeface="Arial"/>
              <a:sym typeface="Arial"/>
            </a:endParaRPr>
          </a:p>
          <a:p>
            <a:pPr indent="-139700" lvl="0" marL="228600" rtl="0" algn="l">
              <a:lnSpc>
                <a:spcPct val="120000"/>
              </a:lnSpc>
              <a:spcBef>
                <a:spcPts val="1000"/>
              </a:spcBef>
              <a:spcAft>
                <a:spcPts val="0"/>
              </a:spcAft>
              <a:buClr>
                <a:schemeClr val="dk1"/>
              </a:buClr>
              <a:buSzPts val="1800"/>
              <a:buChar char="•"/>
            </a:pPr>
            <a:r>
              <a:rPr b="1" lang="en-US" sz="1800">
                <a:latin typeface="Arial"/>
                <a:ea typeface="Arial"/>
                <a:cs typeface="Arial"/>
                <a:sym typeface="Arial"/>
              </a:rPr>
              <a:t>DESCRIBE THE SCOPE</a:t>
            </a:r>
            <a:endParaRPr b="1" sz="1800">
              <a:latin typeface="Arial"/>
              <a:ea typeface="Arial"/>
              <a:cs typeface="Arial"/>
              <a:sym typeface="Arial"/>
            </a:endParaRPr>
          </a:p>
          <a:p>
            <a:pPr indent="-139700" lvl="0" marL="228600" rtl="0" algn="l">
              <a:lnSpc>
                <a:spcPct val="120000"/>
              </a:lnSpc>
              <a:spcBef>
                <a:spcPts val="1000"/>
              </a:spcBef>
              <a:spcAft>
                <a:spcPts val="0"/>
              </a:spcAft>
              <a:buClr>
                <a:schemeClr val="dk1"/>
              </a:buClr>
              <a:buSzPts val="1800"/>
              <a:buChar char="•"/>
            </a:pPr>
            <a:r>
              <a:rPr b="1" lang="en-US" sz="1800">
                <a:latin typeface="Arial"/>
                <a:ea typeface="Arial"/>
                <a:cs typeface="Arial"/>
                <a:sym typeface="Arial"/>
              </a:rPr>
              <a:t>WRITE THE (SHARED) PERFORMANCE OBJECTIVES</a:t>
            </a:r>
            <a:endParaRPr b="1" sz="1800">
              <a:latin typeface="Arial"/>
              <a:ea typeface="Arial"/>
              <a:cs typeface="Arial"/>
              <a:sym typeface="Arial"/>
            </a:endParaRPr>
          </a:p>
          <a:p>
            <a:pPr indent="-139700" lvl="0" marL="228600" rtl="0" algn="l">
              <a:lnSpc>
                <a:spcPct val="120000"/>
              </a:lnSpc>
              <a:spcBef>
                <a:spcPts val="1000"/>
              </a:spcBef>
              <a:spcAft>
                <a:spcPts val="0"/>
              </a:spcAft>
              <a:buClr>
                <a:schemeClr val="dk1"/>
              </a:buClr>
              <a:buSzPts val="1800"/>
              <a:buChar char="•"/>
            </a:pPr>
            <a:r>
              <a:rPr b="1" lang="en-US" sz="1800">
                <a:latin typeface="Arial"/>
                <a:ea typeface="Arial"/>
                <a:cs typeface="Arial"/>
                <a:sym typeface="Arial"/>
              </a:rPr>
              <a:t>IDENTIFY CONSTRAINTS</a:t>
            </a:r>
            <a:endParaRPr b="1" sz="1800">
              <a:latin typeface="Arial"/>
              <a:ea typeface="Arial"/>
              <a:cs typeface="Arial"/>
              <a:sym typeface="Arial"/>
            </a:endParaRPr>
          </a:p>
          <a:p>
            <a:pPr indent="-139700" lvl="0" marL="228600" rtl="0" algn="l">
              <a:lnSpc>
                <a:spcPct val="120000"/>
              </a:lnSpc>
              <a:spcBef>
                <a:spcPts val="1000"/>
              </a:spcBef>
              <a:spcAft>
                <a:spcPts val="0"/>
              </a:spcAft>
              <a:buClr>
                <a:schemeClr val="dk1"/>
              </a:buClr>
              <a:buSzPts val="1800"/>
              <a:buChar char="•"/>
            </a:pPr>
            <a:r>
              <a:rPr b="1" lang="en-US" sz="1800">
                <a:latin typeface="Arial"/>
                <a:ea typeface="Arial"/>
                <a:cs typeface="Arial"/>
                <a:sym typeface="Arial"/>
              </a:rPr>
              <a:t>DEVELOP THE BACKGROUND</a:t>
            </a:r>
            <a:endParaRPr b="1" sz="1800">
              <a:latin typeface="Arial"/>
              <a:ea typeface="Arial"/>
              <a:cs typeface="Arial"/>
              <a:sym typeface="Arial"/>
            </a:endParaRPr>
          </a:p>
          <a:p>
            <a:pPr indent="-139700" lvl="0" marL="228600" rtl="0" algn="l">
              <a:lnSpc>
                <a:spcPct val="120000"/>
              </a:lnSpc>
              <a:spcBef>
                <a:spcPts val="1000"/>
              </a:spcBef>
              <a:spcAft>
                <a:spcPts val="0"/>
              </a:spcAft>
              <a:buClr>
                <a:schemeClr val="dk1"/>
              </a:buClr>
              <a:buSzPts val="1800"/>
              <a:buChar char="•"/>
            </a:pPr>
            <a:r>
              <a:rPr b="1" lang="en-US" sz="1800">
                <a:latin typeface="Arial"/>
                <a:ea typeface="Arial"/>
                <a:cs typeface="Arial"/>
                <a:sym typeface="Arial"/>
              </a:rPr>
              <a:t>MAKE THE FINAL CHECKS AND MAINTAIN PERSPECTIVE</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CONTENTS OF THE SOO…</a:t>
            </a:r>
            <a:endParaRPr/>
          </a:p>
        </p:txBody>
      </p:sp>
      <p:sp>
        <p:nvSpPr>
          <p:cNvPr id="557" name="Google Shape;557;p68"/>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fontScale="92500" lnSpcReduction="20000"/>
          </a:bodyPr>
          <a:lstStyle/>
          <a:p>
            <a:pPr indent="-213359" lvl="0" marL="228600" marR="0" rtl="0" algn="l">
              <a:lnSpc>
                <a:spcPct val="120000"/>
              </a:lnSpc>
              <a:spcBef>
                <a:spcPts val="0"/>
              </a:spcBef>
              <a:spcAft>
                <a:spcPts val="0"/>
              </a:spcAft>
              <a:buClr>
                <a:schemeClr val="dk1"/>
              </a:buClr>
              <a:buSzPct val="160000"/>
              <a:buChar char="•"/>
            </a:pPr>
            <a:r>
              <a:rPr b="1" lang="en-US">
                <a:latin typeface="Arial"/>
                <a:ea typeface="Arial"/>
                <a:cs typeface="Arial"/>
                <a:sym typeface="Arial"/>
              </a:rPr>
              <a:t>PURPOSE</a:t>
            </a:r>
            <a:endParaRPr b="1">
              <a:latin typeface="Arial"/>
              <a:ea typeface="Arial"/>
              <a:cs typeface="Arial"/>
              <a:sym typeface="Arial"/>
            </a:endParaRPr>
          </a:p>
          <a:p>
            <a:pPr indent="-213359" lvl="0" marL="228600" marR="0" rtl="0" algn="l">
              <a:lnSpc>
                <a:spcPct val="120000"/>
              </a:lnSpc>
              <a:spcBef>
                <a:spcPts val="0"/>
              </a:spcBef>
              <a:spcAft>
                <a:spcPts val="0"/>
              </a:spcAft>
              <a:buClr>
                <a:schemeClr val="dk1"/>
              </a:buClr>
              <a:buSzPct val="160000"/>
              <a:buChar char="•"/>
            </a:pPr>
            <a:r>
              <a:rPr b="1" lang="en-US">
                <a:latin typeface="Arial"/>
                <a:ea typeface="Arial"/>
                <a:cs typeface="Arial"/>
                <a:sym typeface="Arial"/>
              </a:rPr>
              <a:t>SCOPE OR MISSION</a:t>
            </a:r>
            <a:endParaRPr b="1">
              <a:latin typeface="Arial"/>
              <a:ea typeface="Arial"/>
              <a:cs typeface="Arial"/>
              <a:sym typeface="Arial"/>
            </a:endParaRPr>
          </a:p>
          <a:p>
            <a:pPr indent="-213359" lvl="0" marL="228600" marR="0" rtl="0" algn="l">
              <a:lnSpc>
                <a:spcPct val="120000"/>
              </a:lnSpc>
              <a:spcBef>
                <a:spcPts val="0"/>
              </a:spcBef>
              <a:spcAft>
                <a:spcPts val="0"/>
              </a:spcAft>
              <a:buClr>
                <a:schemeClr val="dk1"/>
              </a:buClr>
              <a:buSzPct val="160000"/>
              <a:buChar char="•"/>
            </a:pPr>
            <a:r>
              <a:rPr b="1" lang="en-US">
                <a:latin typeface="Arial"/>
                <a:ea typeface="Arial"/>
                <a:cs typeface="Arial"/>
                <a:sym typeface="Arial"/>
              </a:rPr>
              <a:t>PERIOD AND PLACE OF PERFORMANCE</a:t>
            </a:r>
            <a:endParaRPr b="1">
              <a:latin typeface="Arial"/>
              <a:ea typeface="Arial"/>
              <a:cs typeface="Arial"/>
              <a:sym typeface="Arial"/>
            </a:endParaRPr>
          </a:p>
          <a:p>
            <a:pPr indent="-213359" lvl="0" marL="228600" marR="0" rtl="0" algn="l">
              <a:lnSpc>
                <a:spcPct val="120000"/>
              </a:lnSpc>
              <a:spcBef>
                <a:spcPts val="0"/>
              </a:spcBef>
              <a:spcAft>
                <a:spcPts val="0"/>
              </a:spcAft>
              <a:buClr>
                <a:schemeClr val="dk1"/>
              </a:buClr>
              <a:buSzPct val="160000"/>
              <a:buChar char="•"/>
            </a:pPr>
            <a:r>
              <a:rPr b="1" lang="en-US">
                <a:latin typeface="Arial"/>
                <a:ea typeface="Arial"/>
                <a:cs typeface="Arial"/>
                <a:sym typeface="Arial"/>
              </a:rPr>
              <a:t>BACKGROUND</a:t>
            </a:r>
            <a:endParaRPr b="1">
              <a:latin typeface="Arial"/>
              <a:ea typeface="Arial"/>
              <a:cs typeface="Arial"/>
              <a:sym typeface="Arial"/>
            </a:endParaRPr>
          </a:p>
          <a:p>
            <a:pPr indent="-213359" lvl="0" marL="228600" marR="0" rtl="0" algn="l">
              <a:lnSpc>
                <a:spcPct val="120000"/>
              </a:lnSpc>
              <a:spcBef>
                <a:spcPts val="0"/>
              </a:spcBef>
              <a:spcAft>
                <a:spcPts val="0"/>
              </a:spcAft>
              <a:buClr>
                <a:schemeClr val="dk1"/>
              </a:buClr>
              <a:buSzPct val="160000"/>
              <a:buChar char="•"/>
            </a:pPr>
            <a:r>
              <a:rPr b="1" lang="en-US">
                <a:latin typeface="Arial"/>
                <a:ea typeface="Arial"/>
                <a:cs typeface="Arial"/>
                <a:sym typeface="Arial"/>
              </a:rPr>
              <a:t>PERFORMANCE OBJECTIVES (REQUIRED RESULTS)</a:t>
            </a:r>
            <a:endParaRPr b="1">
              <a:latin typeface="Arial"/>
              <a:ea typeface="Arial"/>
              <a:cs typeface="Arial"/>
              <a:sym typeface="Arial"/>
            </a:endParaRPr>
          </a:p>
          <a:p>
            <a:pPr indent="-213359" lvl="0" marL="228600" marR="0" rtl="0" algn="l">
              <a:lnSpc>
                <a:spcPct val="120000"/>
              </a:lnSpc>
              <a:spcBef>
                <a:spcPts val="0"/>
              </a:spcBef>
              <a:spcAft>
                <a:spcPts val="0"/>
              </a:spcAft>
              <a:buClr>
                <a:schemeClr val="dk1"/>
              </a:buClr>
              <a:buSzPct val="160000"/>
              <a:buChar char="•"/>
            </a:pPr>
            <a:r>
              <a:rPr b="1" lang="en-US">
                <a:latin typeface="Arial"/>
                <a:ea typeface="Arial"/>
                <a:cs typeface="Arial"/>
                <a:sym typeface="Arial"/>
              </a:rPr>
              <a:t>ANY OPERATING CONSTRAINTS</a:t>
            </a:r>
            <a:endParaRPr/>
          </a:p>
          <a:p>
            <a:pPr indent="-25400" lvl="0" marL="228600" rtl="0" algn="l">
              <a:lnSpc>
                <a:spcPct val="120000"/>
              </a:lnSpc>
              <a:spcBef>
                <a:spcPts val="1000"/>
              </a:spcBef>
              <a:spcAft>
                <a:spcPts val="0"/>
              </a:spcAft>
              <a:buSzPct val="1600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KEY POINTS FOR THE REQUIREMENTS DOCUMENTS: PWS OR SOO </a:t>
            </a:r>
            <a:endParaRPr/>
          </a:p>
        </p:txBody>
      </p:sp>
      <p:sp>
        <p:nvSpPr>
          <p:cNvPr id="564" name="Google Shape;564;p69"/>
          <p:cNvSpPr txBox="1"/>
          <p:nvPr/>
        </p:nvSpPr>
        <p:spPr>
          <a:xfrm>
            <a:off x="812800" y="2062480"/>
            <a:ext cx="9865500" cy="3718800"/>
          </a:xfrm>
          <a:prstGeom prst="rect">
            <a:avLst/>
          </a:prstGeom>
          <a:noFill/>
          <a:ln>
            <a:noFill/>
          </a:ln>
        </p:spPr>
        <p:txBody>
          <a:bodyPr anchorCtr="0" anchor="t" bIns="45700" lIns="91425" spcFirstLastPara="1" rIns="91425" wrap="square" tIns="45700">
            <a:spAutoFit/>
          </a:bodyPr>
          <a:lstStyle/>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Know the outcome desired.</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Plan for the acquisition upfront. </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Program Manager/team should conduct an analysis - Use the team to refine the requirement </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Perform market research to understand</a:t>
            </a:r>
            <a:endParaRPr b="1"/>
          </a:p>
          <a:p>
            <a:pPr indent="-457200" lvl="2" marL="1371600"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Commercial practices</a:t>
            </a:r>
            <a:endParaRPr b="1"/>
          </a:p>
          <a:p>
            <a:pPr indent="-457200" lvl="2" marL="1371600"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Tasks needed to achieve results</a:t>
            </a:r>
            <a:endParaRPr b="1"/>
          </a:p>
          <a:p>
            <a:pPr indent="-457200" lvl="2" marL="1371600"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Standards</a:t>
            </a:r>
            <a:endParaRPr b="1"/>
          </a:p>
          <a:p>
            <a:pPr indent="-457200" lvl="2" marL="1371600"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Incentives</a:t>
            </a:r>
            <a:endParaRPr b="1"/>
          </a:p>
          <a:p>
            <a:pPr indent="-457200" lvl="2" marL="1371600" marR="0" rtl="0" algn="l">
              <a:lnSpc>
                <a:spcPct val="80000"/>
              </a:lnSpc>
              <a:spcBef>
                <a:spcPts val="0"/>
              </a:spcBef>
              <a:spcAft>
                <a:spcPts val="0"/>
              </a:spcAft>
              <a:buClr>
                <a:schemeClr val="dk1"/>
              </a:buClr>
              <a:buSzPts val="1600"/>
              <a:buChar char="•"/>
            </a:pPr>
            <a:r>
              <a:rPr b="1" i="0" lang="en-US" sz="1600" u="none" cap="none" strike="noStrike">
                <a:solidFill>
                  <a:schemeClr val="dk1"/>
                </a:solidFill>
              </a:rPr>
              <a:t>Similar acquisitions conducted by other agencies</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Describe the outcome to be achieved to the contractor making sure that the contractor is allowed to solve the problem.</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List specific tasks that must be performed to achieve the outcome.</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Emphasis on the use of specified deliverables.</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Establish specific standards.</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Build in a validation mechanism for acceptance.</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Team writes and reviews the PWS.  </a:t>
            </a:r>
            <a:endParaRPr b="1"/>
          </a:p>
          <a:p>
            <a:pPr indent="-609600" lvl="0" marL="609600" marR="0" rtl="0" algn="l">
              <a:lnSpc>
                <a:spcPct val="80000"/>
              </a:lnSpc>
              <a:spcBef>
                <a:spcPts val="0"/>
              </a:spcBef>
              <a:spcAft>
                <a:spcPts val="0"/>
              </a:spcAft>
              <a:buClr>
                <a:schemeClr val="dk1"/>
              </a:buClr>
              <a:buSzPts val="1600"/>
              <a:buAutoNum type="arabicPeriod"/>
            </a:pPr>
            <a:r>
              <a:rPr b="1" lang="en-US" sz="1600">
                <a:solidFill>
                  <a:schemeClr val="dk1"/>
                </a:solidFill>
              </a:rPr>
              <a:t>Consider the issuance of draft solicitations to refine the PWS.</a:t>
            </a:r>
            <a:endParaRPr b="1"/>
          </a:p>
          <a:p>
            <a:pPr indent="0" lvl="0" marL="0" marR="0" rtl="0" algn="l">
              <a:spcBef>
                <a:spcPts val="0"/>
              </a:spcBef>
              <a:spcAft>
                <a:spcPts val="0"/>
              </a:spcAft>
              <a:buNone/>
            </a:pPr>
            <a:r>
              <a:t/>
            </a:r>
            <a:endParaRPr b="1" sz="18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8" name="Shape 568"/>
        <p:cNvGrpSpPr/>
        <p:nvPr/>
      </p:nvGrpSpPr>
      <p:grpSpPr>
        <a:xfrm>
          <a:off x="0" y="0"/>
          <a:ext cx="0" cy="0"/>
          <a:chOff x="0" y="0"/>
          <a:chExt cx="0" cy="0"/>
        </a:xfrm>
      </p:grpSpPr>
      <p:sp>
        <p:nvSpPr>
          <p:cNvPr id="569" name="Google Shape;569;p7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CHECKPOINT 1</a:t>
            </a:r>
            <a:endParaRPr/>
          </a:p>
        </p:txBody>
      </p:sp>
      <p:sp>
        <p:nvSpPr>
          <p:cNvPr id="570" name="Google Shape;570;p70"/>
          <p:cNvSpPr txBox="1"/>
          <p:nvPr/>
        </p:nvSpPr>
        <p:spPr>
          <a:xfrm>
            <a:off x="985520" y="2682240"/>
            <a:ext cx="59640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rPr>
              <a:t>Where are we?</a:t>
            </a:r>
            <a:endParaRPr b="1" sz="1800"/>
          </a:p>
        </p:txBody>
      </p:sp>
      <p:pic>
        <p:nvPicPr>
          <p:cNvPr descr="Free Sign Board photo and picture" id="571" name="Google Shape;571;p70"/>
          <p:cNvPicPr preferRelativeResize="0"/>
          <p:nvPr/>
        </p:nvPicPr>
        <p:blipFill rotWithShape="1">
          <a:blip r:embed="rId4">
            <a:alphaModFix/>
          </a:blip>
          <a:srcRect b="0" l="0" r="0" t="0"/>
          <a:stretch/>
        </p:blipFill>
        <p:spPr>
          <a:xfrm>
            <a:off x="5415062" y="423374"/>
            <a:ext cx="3767847" cy="5023796"/>
          </a:xfrm>
          <a:prstGeom prst="rect">
            <a:avLst/>
          </a:prstGeom>
          <a:noFill/>
          <a:ln cap="flat" cmpd="sng" w="9525">
            <a:solidFill>
              <a:srgbClr val="F24F5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SCENARIO 2</a:t>
            </a:r>
            <a:endParaRPr/>
          </a:p>
        </p:txBody>
      </p:sp>
      <p:sp>
        <p:nvSpPr>
          <p:cNvPr id="577" name="Google Shape;577;p71"/>
          <p:cNvSpPr txBox="1"/>
          <p:nvPr/>
        </p:nvSpPr>
        <p:spPr>
          <a:xfrm>
            <a:off x="985520" y="2682240"/>
            <a:ext cx="5964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200">
                <a:solidFill>
                  <a:schemeClr val="dk1"/>
                </a:solidFill>
              </a:rPr>
              <a:t>SOO STATEMENT - SCOPE</a:t>
            </a:r>
            <a:endParaRPr b="1" sz="2200">
              <a:solidFill>
                <a:schemeClr val="dk1"/>
              </a:solidFill>
            </a:endParaRPr>
          </a:p>
        </p:txBody>
      </p:sp>
      <p:pic>
        <p:nvPicPr>
          <p:cNvPr descr="Free Network Round illustration and picture" id="578" name="Google Shape;578;p71"/>
          <p:cNvPicPr preferRelativeResize="0"/>
          <p:nvPr/>
        </p:nvPicPr>
        <p:blipFill rotWithShape="1">
          <a:blip r:embed="rId3">
            <a:alphaModFix/>
          </a:blip>
          <a:srcRect b="0" l="0" r="0" t="0"/>
          <a:stretch/>
        </p:blipFill>
        <p:spPr>
          <a:xfrm>
            <a:off x="8143674" y="2033081"/>
            <a:ext cx="4035357" cy="40353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sz="4000"/>
              <a:t>COST ESTIMATING – METHODOLOGIES AND TECHNIQUES</a:t>
            </a:r>
            <a:endParaRPr/>
          </a:p>
        </p:txBody>
      </p:sp>
      <p:pic>
        <p:nvPicPr>
          <p:cNvPr descr="Box that is showing 4 Cost Estimating - Methodologies and Techniques: Analogy, Parametric, Engineering, Actual Costs." id="584" name="Google Shape;584;p72"/>
          <p:cNvPicPr preferRelativeResize="0"/>
          <p:nvPr/>
        </p:nvPicPr>
        <p:blipFill rotWithShape="1">
          <a:blip r:embed="rId3">
            <a:alphaModFix/>
          </a:blip>
          <a:srcRect b="7555" l="10000" r="50000" t="11407"/>
          <a:stretch/>
        </p:blipFill>
        <p:spPr>
          <a:xfrm>
            <a:off x="803015" y="1780802"/>
            <a:ext cx="3307666" cy="3769359"/>
          </a:xfrm>
          <a:prstGeom prst="rect">
            <a:avLst/>
          </a:prstGeom>
          <a:noFill/>
          <a:ln>
            <a:noFill/>
          </a:ln>
        </p:spPr>
      </p:pic>
      <p:sp>
        <p:nvSpPr>
          <p:cNvPr id="585" name="Google Shape;585;p72"/>
          <p:cNvSpPr txBox="1"/>
          <p:nvPr/>
        </p:nvSpPr>
        <p:spPr>
          <a:xfrm>
            <a:off x="4737740" y="1837775"/>
            <a:ext cx="5455800" cy="178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200">
                <a:solidFill>
                  <a:schemeClr val="dk1"/>
                </a:solidFill>
              </a:rPr>
              <a:t>CERs A mathematical relationship that defines cost as a function of one or more variables such as performance, operating characteristics, physical characteristics, etc.</a:t>
            </a:r>
            <a:endParaRPr b="1" sz="2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Free Boat Cloud illustration and picture" id="240" name="Google Shape;240;p37"/>
          <p:cNvPicPr preferRelativeResize="0"/>
          <p:nvPr/>
        </p:nvPicPr>
        <p:blipFill rotWithShape="1">
          <a:blip r:embed="rId3">
            <a:alphaModFix/>
          </a:blip>
          <a:srcRect b="0" l="0" r="0" t="0"/>
          <a:stretch/>
        </p:blipFill>
        <p:spPr>
          <a:xfrm>
            <a:off x="-3" y="-1"/>
            <a:ext cx="4245429" cy="6378109"/>
          </a:xfrm>
          <a:prstGeom prst="rect">
            <a:avLst/>
          </a:prstGeom>
          <a:noFill/>
          <a:ln>
            <a:noFill/>
          </a:ln>
        </p:spPr>
      </p:pic>
      <p:pic>
        <p:nvPicPr>
          <p:cNvPr descr="Free bird gull wings vector" id="241" name="Google Shape;241;p37"/>
          <p:cNvPicPr preferRelativeResize="0"/>
          <p:nvPr/>
        </p:nvPicPr>
        <p:blipFill rotWithShape="1">
          <a:blip r:embed="rId4">
            <a:alphaModFix/>
          </a:blip>
          <a:srcRect b="0" l="0" r="0" t="0"/>
          <a:stretch/>
        </p:blipFill>
        <p:spPr>
          <a:xfrm>
            <a:off x="2852681" y="1430434"/>
            <a:ext cx="760170" cy="555845"/>
          </a:xfrm>
          <a:prstGeom prst="rect">
            <a:avLst/>
          </a:prstGeom>
          <a:noFill/>
          <a:ln>
            <a:noFill/>
          </a:ln>
        </p:spPr>
      </p:pic>
      <p:pic>
        <p:nvPicPr>
          <p:cNvPr descr="Free Trout Fish vector and picture" id="242" name="Google Shape;242;p37"/>
          <p:cNvPicPr preferRelativeResize="0"/>
          <p:nvPr/>
        </p:nvPicPr>
        <p:blipFill rotWithShape="1">
          <a:blip r:embed="rId5">
            <a:alphaModFix/>
          </a:blip>
          <a:srcRect b="0" l="0" r="0" t="0"/>
          <a:stretch/>
        </p:blipFill>
        <p:spPr>
          <a:xfrm flipH="1">
            <a:off x="610255" y="3253698"/>
            <a:ext cx="264572" cy="132286"/>
          </a:xfrm>
          <a:prstGeom prst="rect">
            <a:avLst/>
          </a:prstGeom>
          <a:noFill/>
          <a:ln>
            <a:noFill/>
          </a:ln>
        </p:spPr>
      </p:pic>
      <p:pic>
        <p:nvPicPr>
          <p:cNvPr descr="Free Trout Fish vector and picture" id="243" name="Google Shape;243;p37"/>
          <p:cNvPicPr preferRelativeResize="0"/>
          <p:nvPr/>
        </p:nvPicPr>
        <p:blipFill rotWithShape="1">
          <a:blip r:embed="rId5">
            <a:alphaModFix/>
          </a:blip>
          <a:srcRect b="0" l="0" r="0" t="0"/>
          <a:stretch/>
        </p:blipFill>
        <p:spPr>
          <a:xfrm>
            <a:off x="3011031" y="3371315"/>
            <a:ext cx="326037" cy="163019"/>
          </a:xfrm>
          <a:prstGeom prst="rect">
            <a:avLst/>
          </a:prstGeom>
          <a:noFill/>
          <a:ln>
            <a:noFill/>
          </a:ln>
        </p:spPr>
      </p:pic>
      <p:pic>
        <p:nvPicPr>
          <p:cNvPr descr="Free Clip Art Fish illustration and picture" id="244" name="Google Shape;244;p37"/>
          <p:cNvPicPr preferRelativeResize="0"/>
          <p:nvPr/>
        </p:nvPicPr>
        <p:blipFill rotWithShape="1">
          <a:blip r:embed="rId6">
            <a:alphaModFix/>
          </a:blip>
          <a:srcRect b="0" l="0" r="0" t="0"/>
          <a:stretch/>
        </p:blipFill>
        <p:spPr>
          <a:xfrm>
            <a:off x="3442591" y="4224746"/>
            <a:ext cx="598482" cy="404910"/>
          </a:xfrm>
          <a:prstGeom prst="rect">
            <a:avLst/>
          </a:prstGeom>
          <a:noFill/>
          <a:ln>
            <a:noFill/>
          </a:ln>
        </p:spPr>
      </p:pic>
      <p:pic>
        <p:nvPicPr>
          <p:cNvPr descr="Free Fish Water vector and picture" id="245" name="Google Shape;245;p37"/>
          <p:cNvPicPr preferRelativeResize="0"/>
          <p:nvPr/>
        </p:nvPicPr>
        <p:blipFill rotWithShape="1">
          <a:blip r:embed="rId7">
            <a:alphaModFix/>
          </a:blip>
          <a:srcRect b="0" l="0" r="0" t="0"/>
          <a:stretch/>
        </p:blipFill>
        <p:spPr>
          <a:xfrm rot="-813287">
            <a:off x="983923" y="4297942"/>
            <a:ext cx="598482" cy="370311"/>
          </a:xfrm>
          <a:prstGeom prst="rect">
            <a:avLst/>
          </a:prstGeom>
          <a:noFill/>
          <a:ln>
            <a:noFill/>
          </a:ln>
        </p:spPr>
      </p:pic>
      <p:pic>
        <p:nvPicPr>
          <p:cNvPr descr="Free Lionfish Fish illustration and picture" id="246" name="Google Shape;246;p37"/>
          <p:cNvPicPr preferRelativeResize="0"/>
          <p:nvPr/>
        </p:nvPicPr>
        <p:blipFill rotWithShape="1">
          <a:blip r:embed="rId8">
            <a:alphaModFix/>
          </a:blip>
          <a:srcRect b="0" l="0" r="0" t="0"/>
          <a:stretch/>
        </p:blipFill>
        <p:spPr>
          <a:xfrm rot="-429892">
            <a:off x="1248006" y="5119405"/>
            <a:ext cx="655333" cy="655333"/>
          </a:xfrm>
          <a:prstGeom prst="rect">
            <a:avLst/>
          </a:prstGeom>
          <a:noFill/>
          <a:ln>
            <a:noFill/>
          </a:ln>
        </p:spPr>
      </p:pic>
      <p:pic>
        <p:nvPicPr>
          <p:cNvPr descr="Free fish animal sea life vector" id="247" name="Google Shape;247;p37"/>
          <p:cNvPicPr preferRelativeResize="0"/>
          <p:nvPr/>
        </p:nvPicPr>
        <p:blipFill rotWithShape="1">
          <a:blip r:embed="rId9">
            <a:alphaModFix/>
          </a:blip>
          <a:srcRect b="0" l="0" r="0" t="0"/>
          <a:stretch/>
        </p:blipFill>
        <p:spPr>
          <a:xfrm>
            <a:off x="3337069" y="5600564"/>
            <a:ext cx="551564" cy="275782"/>
          </a:xfrm>
          <a:prstGeom prst="rect">
            <a:avLst/>
          </a:prstGeom>
          <a:noFill/>
          <a:ln>
            <a:noFill/>
          </a:ln>
        </p:spPr>
      </p:pic>
      <p:pic>
        <p:nvPicPr>
          <p:cNvPr descr="Free message in a bottle drift bottle bottle vector" id="248" name="Google Shape;248;p37"/>
          <p:cNvPicPr preferRelativeResize="0"/>
          <p:nvPr/>
        </p:nvPicPr>
        <p:blipFill rotWithShape="1">
          <a:blip r:embed="rId10">
            <a:alphaModFix/>
          </a:blip>
          <a:srcRect b="0" l="0" r="0" t="0"/>
          <a:stretch/>
        </p:blipFill>
        <p:spPr>
          <a:xfrm rot="-632321">
            <a:off x="768053" y="5121174"/>
            <a:ext cx="635042" cy="1270083"/>
          </a:xfrm>
          <a:prstGeom prst="rect">
            <a:avLst/>
          </a:prstGeom>
          <a:noFill/>
          <a:ln>
            <a:noFill/>
          </a:ln>
        </p:spPr>
      </p:pic>
      <p:pic>
        <p:nvPicPr>
          <p:cNvPr descr="Free So Sad Water photo and picture" id="249" name="Google Shape;249;p37"/>
          <p:cNvPicPr preferRelativeResize="0"/>
          <p:nvPr/>
        </p:nvPicPr>
        <p:blipFill rotWithShape="1">
          <a:blip r:embed="rId11">
            <a:alphaModFix/>
          </a:blip>
          <a:srcRect b="0" l="0" r="0" t="0"/>
          <a:stretch/>
        </p:blipFill>
        <p:spPr>
          <a:xfrm>
            <a:off x="4147558" y="-1"/>
            <a:ext cx="3799016" cy="2531505"/>
          </a:xfrm>
          <a:prstGeom prst="rect">
            <a:avLst/>
          </a:prstGeom>
          <a:noFill/>
          <a:ln>
            <a:noFill/>
          </a:ln>
        </p:spPr>
      </p:pic>
      <p:pic>
        <p:nvPicPr>
          <p:cNvPr descr="Free Angler Fisherman photo and picture" id="250" name="Google Shape;250;p37"/>
          <p:cNvPicPr preferRelativeResize="0"/>
          <p:nvPr/>
        </p:nvPicPr>
        <p:blipFill rotWithShape="1">
          <a:blip r:embed="rId12">
            <a:alphaModFix/>
          </a:blip>
          <a:srcRect b="0" l="0" r="0" t="0"/>
          <a:stretch/>
        </p:blipFill>
        <p:spPr>
          <a:xfrm>
            <a:off x="7272352" y="17086"/>
            <a:ext cx="4761028" cy="2514418"/>
          </a:xfrm>
          <a:prstGeom prst="rect">
            <a:avLst/>
          </a:prstGeom>
          <a:noFill/>
          <a:ln>
            <a:noFill/>
          </a:ln>
        </p:spPr>
      </p:pic>
      <p:pic>
        <p:nvPicPr>
          <p:cNvPr descr="Free Fishing Fish illustration and picture" id="251" name="Google Shape;251;p37"/>
          <p:cNvPicPr preferRelativeResize="0"/>
          <p:nvPr/>
        </p:nvPicPr>
        <p:blipFill rotWithShape="1">
          <a:blip r:embed="rId13">
            <a:alphaModFix/>
          </a:blip>
          <a:srcRect b="0" l="0" r="0" t="0"/>
          <a:stretch/>
        </p:blipFill>
        <p:spPr>
          <a:xfrm>
            <a:off x="4245427" y="2531503"/>
            <a:ext cx="1756941" cy="1756941"/>
          </a:xfrm>
          <a:prstGeom prst="rect">
            <a:avLst/>
          </a:prstGeom>
          <a:noFill/>
          <a:ln>
            <a:noFill/>
          </a:ln>
        </p:spPr>
      </p:pic>
      <p:pic>
        <p:nvPicPr>
          <p:cNvPr id="252" name="Google Shape;252;p37"/>
          <p:cNvPicPr preferRelativeResize="0"/>
          <p:nvPr/>
        </p:nvPicPr>
        <p:blipFill rotWithShape="1">
          <a:blip r:embed="rId14">
            <a:alphaModFix/>
          </a:blip>
          <a:srcRect b="0" l="0" r="0" t="0"/>
          <a:stretch/>
        </p:blipFill>
        <p:spPr>
          <a:xfrm>
            <a:off x="4603397" y="4329124"/>
            <a:ext cx="2274108" cy="1932992"/>
          </a:xfrm>
          <a:prstGeom prst="rect">
            <a:avLst/>
          </a:prstGeom>
          <a:noFill/>
          <a:ln>
            <a:noFill/>
          </a:ln>
        </p:spPr>
      </p:pic>
      <p:pic>
        <p:nvPicPr>
          <p:cNvPr descr="Free sign red board vector" id="253" name="Google Shape;253;p37"/>
          <p:cNvPicPr preferRelativeResize="0"/>
          <p:nvPr/>
        </p:nvPicPr>
        <p:blipFill rotWithShape="1">
          <a:blip r:embed="rId15">
            <a:alphaModFix/>
          </a:blip>
          <a:srcRect b="0" l="0" r="0" t="0"/>
          <a:stretch/>
        </p:blipFill>
        <p:spPr>
          <a:xfrm>
            <a:off x="5635514" y="2126611"/>
            <a:ext cx="2508360" cy="2202463"/>
          </a:xfrm>
          <a:prstGeom prst="rect">
            <a:avLst/>
          </a:prstGeom>
          <a:noFill/>
          <a:ln>
            <a:noFill/>
          </a:ln>
        </p:spPr>
      </p:pic>
      <p:sp>
        <p:nvSpPr>
          <p:cNvPr id="254" name="Google Shape;254;p37"/>
          <p:cNvSpPr txBox="1"/>
          <p:nvPr/>
        </p:nvSpPr>
        <p:spPr>
          <a:xfrm rot="-617547">
            <a:off x="6021629" y="2968525"/>
            <a:ext cx="1736137" cy="9235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BC2C4"/>
                </a:solidFill>
              </a:rPr>
              <a:t>ON LEAVE!</a:t>
            </a:r>
            <a:endParaRPr/>
          </a:p>
          <a:p>
            <a:pPr indent="0" lvl="0" marL="0" marR="0" rtl="0" algn="ctr">
              <a:spcBef>
                <a:spcPts val="0"/>
              </a:spcBef>
              <a:spcAft>
                <a:spcPts val="0"/>
              </a:spcAft>
              <a:buNone/>
            </a:pPr>
            <a:r>
              <a:rPr lang="en-US" sz="1800">
                <a:solidFill>
                  <a:srgbClr val="FBC2C4"/>
                </a:solidFill>
              </a:rPr>
              <a:t>GONE FISHING!</a:t>
            </a:r>
            <a:endParaRPr/>
          </a:p>
        </p:txBody>
      </p:sp>
      <p:pic>
        <p:nvPicPr>
          <p:cNvPr descr="Free Clip Art Fish illustration and picture" id="255" name="Google Shape;255;p37"/>
          <p:cNvPicPr preferRelativeResize="0"/>
          <p:nvPr/>
        </p:nvPicPr>
        <p:blipFill rotWithShape="1">
          <a:blip r:embed="rId16">
            <a:alphaModFix/>
          </a:blip>
          <a:srcRect b="0" l="0" r="0" t="0"/>
          <a:stretch/>
        </p:blipFill>
        <p:spPr>
          <a:xfrm rot="-757527">
            <a:off x="10788630" y="4378337"/>
            <a:ext cx="428034" cy="289592"/>
          </a:xfrm>
          <a:prstGeom prst="rect">
            <a:avLst/>
          </a:prstGeom>
          <a:noFill/>
          <a:ln>
            <a:noFill/>
          </a:ln>
        </p:spPr>
      </p:pic>
      <p:pic>
        <p:nvPicPr>
          <p:cNvPr id="256" name="Google Shape;256;p37"/>
          <p:cNvPicPr preferRelativeResize="0"/>
          <p:nvPr/>
        </p:nvPicPr>
        <p:blipFill rotWithShape="1">
          <a:blip r:embed="rId17">
            <a:alphaModFix/>
          </a:blip>
          <a:srcRect b="0" l="0" r="0" t="0"/>
          <a:stretch/>
        </p:blipFill>
        <p:spPr>
          <a:xfrm>
            <a:off x="3937049" y="6309321"/>
            <a:ext cx="487363" cy="487363"/>
          </a:xfrm>
          <a:prstGeom prst="rect">
            <a:avLst/>
          </a:prstGeom>
          <a:noFill/>
          <a:ln>
            <a:noFill/>
          </a:ln>
        </p:spPr>
      </p:pic>
      <p:pic>
        <p:nvPicPr>
          <p:cNvPr id="257" name="Google Shape;257;p37"/>
          <p:cNvPicPr preferRelativeResize="0"/>
          <p:nvPr/>
        </p:nvPicPr>
        <p:blipFill rotWithShape="1">
          <a:blip r:embed="rId18">
            <a:alphaModFix/>
          </a:blip>
          <a:srcRect b="0" l="0" r="0" t="0"/>
          <a:stretch/>
        </p:blipFill>
        <p:spPr>
          <a:xfrm>
            <a:off x="7790054" y="2252911"/>
            <a:ext cx="3744686" cy="3370217"/>
          </a:xfrm>
          <a:prstGeom prst="rect">
            <a:avLst/>
          </a:prstGeom>
          <a:noFill/>
          <a:ln>
            <a:noFill/>
          </a:ln>
        </p:spPr>
      </p:pic>
      <p:pic>
        <p:nvPicPr>
          <p:cNvPr descr="Free Fishing Nature vector and picture" id="258" name="Google Shape;258;p37"/>
          <p:cNvPicPr preferRelativeResize="0"/>
          <p:nvPr/>
        </p:nvPicPr>
        <p:blipFill rotWithShape="1">
          <a:blip r:embed="rId19">
            <a:alphaModFix/>
          </a:blip>
          <a:srcRect b="0" l="0" r="0" t="0"/>
          <a:stretch/>
        </p:blipFill>
        <p:spPr>
          <a:xfrm>
            <a:off x="11514743" y="6214928"/>
            <a:ext cx="518637" cy="518637"/>
          </a:xfrm>
          <a:prstGeom prst="rect">
            <a:avLst/>
          </a:prstGeom>
          <a:noFill/>
          <a:ln>
            <a:noFill/>
          </a:ln>
        </p:spPr>
      </p:pic>
      <p:pic>
        <p:nvPicPr>
          <p:cNvPr descr="Free Fishing Nature vector and picture" id="259" name="Google Shape;259;p37"/>
          <p:cNvPicPr preferRelativeResize="0"/>
          <p:nvPr/>
        </p:nvPicPr>
        <p:blipFill rotWithShape="1">
          <a:blip r:embed="rId20">
            <a:alphaModFix/>
          </a:blip>
          <a:srcRect b="0" l="0" r="0" t="0"/>
          <a:stretch/>
        </p:blipFill>
        <p:spPr>
          <a:xfrm>
            <a:off x="11514743" y="6214928"/>
            <a:ext cx="518637" cy="5186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822"/>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COST ESTIMATING FOR YOUR PROGRAM</a:t>
            </a:r>
            <a:endParaRPr/>
          </a:p>
        </p:txBody>
      </p:sp>
      <p:sp>
        <p:nvSpPr>
          <p:cNvPr id="592" name="Google Shape;592;p73"/>
          <p:cNvSpPr txBox="1"/>
          <p:nvPr>
            <p:ph idx="1" type="body"/>
          </p:nvPr>
        </p:nvSpPr>
        <p:spPr>
          <a:xfrm>
            <a:off x="685800" y="1735250"/>
            <a:ext cx="10396800" cy="3639300"/>
          </a:xfrm>
          <a:prstGeom prst="rect">
            <a:avLst/>
          </a:prstGeom>
          <a:noFill/>
          <a:ln>
            <a:noFill/>
          </a:ln>
        </p:spPr>
        <p:txBody>
          <a:bodyPr anchorCtr="0" anchor="ctr" bIns="45700" lIns="91425" spcFirstLastPara="1" rIns="91425" wrap="square" tIns="45700">
            <a:normAutofit fontScale="32500" lnSpcReduction="20000"/>
          </a:bodyPr>
          <a:lstStyle/>
          <a:p>
            <a:pPr indent="0" lvl="0" marL="0" marR="0" rtl="0" algn="l">
              <a:lnSpc>
                <a:spcPct val="100000"/>
              </a:lnSpc>
              <a:spcBef>
                <a:spcPts val="0"/>
              </a:spcBef>
              <a:spcAft>
                <a:spcPts val="0"/>
              </a:spcAft>
              <a:buClr>
                <a:srgbClr val="000000"/>
              </a:buClr>
              <a:buFont typeface="Arial"/>
              <a:buNone/>
            </a:pPr>
            <a:r>
              <a:rPr b="1" lang="en-US" sz="5777">
                <a:latin typeface="Arial"/>
                <a:ea typeface="Arial"/>
                <a:cs typeface="Arial"/>
                <a:sym typeface="Arial"/>
              </a:rPr>
              <a:t>DEFI</a:t>
            </a:r>
            <a:r>
              <a:rPr b="1" lang="en-US" sz="5777">
                <a:latin typeface="Arial"/>
                <a:ea typeface="Arial"/>
                <a:cs typeface="Arial"/>
                <a:sym typeface="Arial"/>
              </a:rPr>
              <a:t>N</a:t>
            </a:r>
            <a:r>
              <a:rPr b="1" lang="en-US" sz="5777">
                <a:latin typeface="Arial"/>
                <a:ea typeface="Arial"/>
                <a:cs typeface="Arial"/>
                <a:sym typeface="Arial"/>
              </a:rPr>
              <a:t>ITIONS VARY:</a:t>
            </a:r>
            <a:endParaRPr b="1" sz="5777">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rPr b="1" lang="en-US" sz="5777">
                <a:latin typeface="Arial"/>
                <a:ea typeface="Arial"/>
                <a:cs typeface="Arial"/>
                <a:sym typeface="Arial"/>
              </a:rPr>
              <a:t>COST ESTIMATE: THE SUMMATION OF INDIVIDUAL COST ELEMENTS, USING ESTABLISHED METHODS AND VALID DATA, TO ESTIMATE THE FUTURE COSTS OF AN ITEM, PRODUCT, PROGRAM, PROCUREMENT, OR TASK, BASED ON WHAT IS KNOWN TODAY.</a:t>
            </a:r>
            <a:endParaRPr b="1" sz="5777">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rPr b="1" lang="en-US" sz="5777">
                <a:latin typeface="Arial"/>
                <a:ea typeface="Arial"/>
                <a:cs typeface="Arial"/>
                <a:sym typeface="Arial"/>
              </a:rPr>
              <a:t>COST ESTIMATING: THE PROCESS OF COLLECTING AND ANALYZING HISTORICAL DATA AND APPLYING QUANTITATIVE MODELS, TECHNIQUES, TOOLS, AND DATABASES TO PREDICT THE FUTURE COST OF AN ITEM, PRODUCT, PROGRAM, PROCUREMENT, OR TASK.</a:t>
            </a:r>
            <a:endParaRPr b="1" sz="5777">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rPr b="1" lang="en-US" sz="5777">
                <a:latin typeface="Arial"/>
                <a:ea typeface="Arial"/>
                <a:cs typeface="Arial"/>
                <a:sym typeface="Arial"/>
              </a:rPr>
              <a:t>A COST ESTIMATE IS AN EVALUATION AND ANALYSIS OF FUTURE COSTS GENERALLY DERIVED BY RELATING HISTORICAL COST, PERFORMANCE, SCHEDULE AND TECHNICAL DATA OF SIMILAR ITEMS OR SERVICES. </a:t>
            </a:r>
            <a:endParaRPr b="1" sz="5777">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t/>
            </a:r>
            <a:endParaRPr b="1" sz="5777">
              <a:latin typeface="Arial"/>
              <a:ea typeface="Arial"/>
              <a:cs typeface="Arial"/>
              <a:sym typeface="Arial"/>
            </a:endParaRPr>
          </a:p>
          <a:p>
            <a:pPr indent="0" lvl="0" marL="0" marR="0" rtl="0" algn="l">
              <a:lnSpc>
                <a:spcPct val="100000"/>
              </a:lnSpc>
              <a:spcBef>
                <a:spcPts val="0"/>
              </a:spcBef>
              <a:spcAft>
                <a:spcPts val="0"/>
              </a:spcAft>
              <a:buNone/>
            </a:pPr>
            <a:r>
              <a:rPr b="1" lang="en-US" sz="5777">
                <a:latin typeface="Arial"/>
                <a:ea typeface="Arial"/>
                <a:cs typeface="Arial"/>
                <a:sym typeface="Arial"/>
              </a:rPr>
              <a:t>KEY: DOES MY AGENCY HAVE GUIDANCE? METHODOLOGIES FOR ESTIMATING AND CAPITAL PLANNING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JOB ANALYSIS AND COST ESTIMATING</a:t>
            </a:r>
            <a:endParaRPr/>
          </a:p>
        </p:txBody>
      </p:sp>
      <p:sp>
        <p:nvSpPr>
          <p:cNvPr id="599" name="Google Shape;599;p74"/>
          <p:cNvSpPr/>
          <p:nvPr/>
        </p:nvSpPr>
        <p:spPr>
          <a:xfrm>
            <a:off x="1351280" y="1837764"/>
            <a:ext cx="8798560" cy="2419124"/>
          </a:xfrm>
          <a:prstGeom prst="rect">
            <a:avLst/>
          </a:prstGeom>
          <a:noFill/>
          <a:ln>
            <a:noFill/>
          </a:ln>
        </p:spPr>
        <p:txBody>
          <a:bodyPr anchorCtr="0" anchor="t" bIns="45700" lIns="91425" spcFirstLastPara="1" rIns="91425" wrap="square" tIns="45700">
            <a:noAutofit/>
          </a:bodyPr>
          <a:lstStyle/>
          <a:p>
            <a:pPr indent="-190500" lvl="0" marL="0" marR="0" rtl="0" algn="l">
              <a:lnSpc>
                <a:spcPct val="90000"/>
              </a:lnSpc>
              <a:spcBef>
                <a:spcPts val="0"/>
              </a:spcBef>
              <a:spcAft>
                <a:spcPts val="0"/>
              </a:spcAft>
              <a:buClr>
                <a:schemeClr val="dk1"/>
              </a:buClr>
              <a:buSzPts val="3000"/>
              <a:buFont typeface="Arial"/>
              <a:buChar char="•"/>
            </a:pPr>
            <a:r>
              <a:rPr b="1" lang="en-US" sz="3000">
                <a:solidFill>
                  <a:schemeClr val="dk1"/>
                </a:solidFill>
              </a:rPr>
              <a:t>Process: Job Analysis to PWS to QASP</a:t>
            </a:r>
            <a:endParaRPr b="1" sz="3000">
              <a:solidFill>
                <a:schemeClr val="dk1"/>
              </a:solidFill>
            </a:endParaRPr>
          </a:p>
          <a:p>
            <a:pPr indent="-190500" lvl="0" marL="0" marR="0" rtl="0" algn="l">
              <a:lnSpc>
                <a:spcPct val="90000"/>
              </a:lnSpc>
              <a:spcBef>
                <a:spcPts val="0"/>
              </a:spcBef>
              <a:spcAft>
                <a:spcPts val="0"/>
              </a:spcAft>
              <a:buClr>
                <a:schemeClr val="dk1"/>
              </a:buClr>
              <a:buSzPts val="3000"/>
              <a:buFont typeface="Arial"/>
              <a:buChar char="•"/>
            </a:pPr>
            <a:r>
              <a:rPr b="1" lang="en-US" sz="3000">
                <a:solidFill>
                  <a:schemeClr val="dk1"/>
                </a:solidFill>
              </a:rPr>
              <a:t>Systematic approach to analyzing a task</a:t>
            </a:r>
            <a:endParaRPr b="1" sz="3000">
              <a:solidFill>
                <a:schemeClr val="dk1"/>
              </a:solidFill>
            </a:endParaRPr>
          </a:p>
          <a:p>
            <a:pPr indent="-190500" lvl="0" marL="0" marR="0" rtl="0" algn="l">
              <a:lnSpc>
                <a:spcPct val="90000"/>
              </a:lnSpc>
              <a:spcBef>
                <a:spcPts val="0"/>
              </a:spcBef>
              <a:spcAft>
                <a:spcPts val="0"/>
              </a:spcAft>
              <a:buClr>
                <a:schemeClr val="dk1"/>
              </a:buClr>
              <a:buSzPts val="3000"/>
              <a:buFont typeface="Arial"/>
              <a:buChar char="•"/>
            </a:pPr>
            <a:r>
              <a:rPr b="1" lang="en-US" sz="3000">
                <a:solidFill>
                  <a:schemeClr val="dk1"/>
                </a:solidFill>
              </a:rPr>
              <a:t>Step-by-step review of the requirement from contractor perspective</a:t>
            </a:r>
            <a:endParaRPr b="1" sz="3000">
              <a:solidFill>
                <a:schemeClr val="dk1"/>
              </a:solidFill>
            </a:endParaRPr>
          </a:p>
          <a:p>
            <a:pPr indent="-190500" lvl="1" marL="457200" marR="0" rtl="0" algn="l">
              <a:lnSpc>
                <a:spcPct val="90000"/>
              </a:lnSpc>
              <a:spcBef>
                <a:spcPts val="0"/>
              </a:spcBef>
              <a:spcAft>
                <a:spcPts val="0"/>
              </a:spcAft>
              <a:buClr>
                <a:schemeClr val="dk1"/>
              </a:buClr>
              <a:buSzPts val="3000"/>
              <a:buFont typeface="Arial"/>
              <a:buChar char="•"/>
            </a:pPr>
            <a:r>
              <a:rPr b="1" lang="en-US" sz="3000">
                <a:solidFill>
                  <a:schemeClr val="dk1"/>
                </a:solidFill>
              </a:rPr>
              <a:t>Inputs (people, facilities, material)</a:t>
            </a:r>
            <a:endParaRPr b="1" sz="3000">
              <a:solidFill>
                <a:schemeClr val="dk1"/>
              </a:solidFill>
            </a:endParaRPr>
          </a:p>
          <a:p>
            <a:pPr indent="-190500" lvl="1" marL="457200" marR="0" rtl="0" algn="l">
              <a:lnSpc>
                <a:spcPct val="90000"/>
              </a:lnSpc>
              <a:spcBef>
                <a:spcPts val="0"/>
              </a:spcBef>
              <a:spcAft>
                <a:spcPts val="0"/>
              </a:spcAft>
              <a:buClr>
                <a:schemeClr val="dk1"/>
              </a:buClr>
              <a:buSzPts val="3000"/>
              <a:buFont typeface="Arial"/>
              <a:buChar char="•"/>
            </a:pPr>
            <a:r>
              <a:rPr b="1" lang="en-US" sz="3000">
                <a:solidFill>
                  <a:schemeClr val="dk1"/>
                </a:solidFill>
              </a:rPr>
              <a:t>Process (work performed using those inputs)</a:t>
            </a:r>
            <a:endParaRPr b="1" sz="3000">
              <a:solidFill>
                <a:schemeClr val="dk1"/>
              </a:solidFill>
            </a:endParaRPr>
          </a:p>
          <a:p>
            <a:pPr indent="-190500" lvl="1" marL="457200" marR="0" rtl="0" algn="l">
              <a:lnSpc>
                <a:spcPct val="90000"/>
              </a:lnSpc>
              <a:spcBef>
                <a:spcPts val="0"/>
              </a:spcBef>
              <a:spcAft>
                <a:spcPts val="0"/>
              </a:spcAft>
              <a:buClr>
                <a:schemeClr val="dk1"/>
              </a:buClr>
              <a:buSzPts val="3000"/>
              <a:buFont typeface="Arial"/>
              <a:buChar char="•"/>
            </a:pPr>
            <a:r>
              <a:rPr b="1" lang="en-US" sz="3000">
                <a:solidFill>
                  <a:schemeClr val="dk1"/>
                </a:solidFill>
              </a:rPr>
              <a:t>Output </a:t>
            </a:r>
            <a:endParaRPr sz="3000"/>
          </a:p>
        </p:txBody>
      </p:sp>
      <p:pic>
        <p:nvPicPr>
          <p:cNvPr descr="Free Idea Empty illustration and picture" id="600" name="Google Shape;600;p74"/>
          <p:cNvPicPr preferRelativeResize="0"/>
          <p:nvPr/>
        </p:nvPicPr>
        <p:blipFill rotWithShape="1">
          <a:blip r:embed="rId3">
            <a:alphaModFix/>
          </a:blip>
          <a:srcRect b="0" l="0" r="0" t="0"/>
          <a:stretch/>
        </p:blipFill>
        <p:spPr>
          <a:xfrm>
            <a:off x="7921625" y="4095750"/>
            <a:ext cx="3794125" cy="22764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5"/>
          <p:cNvSpPr/>
          <p:nvPr/>
        </p:nvSpPr>
        <p:spPr>
          <a:xfrm>
            <a:off x="1351280" y="1837764"/>
            <a:ext cx="8798560" cy="3416320"/>
          </a:xfrm>
          <a:prstGeom prst="rect">
            <a:avLst/>
          </a:prstGeom>
          <a:noFill/>
          <a:ln>
            <a:noFill/>
          </a:ln>
        </p:spPr>
        <p:txBody>
          <a:bodyPr anchorCtr="0" anchor="t" bIns="45700" lIns="91425" spcFirstLastPara="1" rIns="91425" wrap="square" tIns="45700">
            <a:noAutofit/>
          </a:bodyPr>
          <a:lstStyle/>
          <a:p>
            <a:pPr indent="-152400" lvl="0" marL="0" marR="0" rtl="0" algn="l">
              <a:spcBef>
                <a:spcPts val="0"/>
              </a:spcBef>
              <a:spcAft>
                <a:spcPts val="0"/>
              </a:spcAft>
              <a:buClr>
                <a:schemeClr val="dk1"/>
              </a:buClr>
              <a:buSzPts val="2400"/>
              <a:buChar char="•"/>
            </a:pPr>
            <a:r>
              <a:rPr b="1" lang="en-US" sz="2400">
                <a:solidFill>
                  <a:schemeClr val="dk1"/>
                </a:solidFill>
              </a:rPr>
              <a:t>Use tree diagram (sometimes referred to as Work Breakdown Structures (WBS)) to break tasks into subtasks, organized from the general to the specific.</a:t>
            </a:r>
            <a:endParaRPr b="1"/>
          </a:p>
          <a:p>
            <a:pPr indent="-152400" lvl="0" marL="0" marR="0" rtl="0" algn="l">
              <a:spcBef>
                <a:spcPts val="0"/>
              </a:spcBef>
              <a:spcAft>
                <a:spcPts val="0"/>
              </a:spcAft>
              <a:buClr>
                <a:schemeClr val="dk1"/>
              </a:buClr>
              <a:buSzPts val="2400"/>
              <a:buChar char="•"/>
            </a:pPr>
            <a:r>
              <a:rPr b="1" lang="en-US" sz="2400">
                <a:solidFill>
                  <a:schemeClr val="dk1"/>
                </a:solidFill>
              </a:rPr>
              <a:t>Looks organizational, but is functional. Shows the task, not who performs the task.</a:t>
            </a:r>
            <a:endParaRPr b="1"/>
          </a:p>
          <a:p>
            <a:pPr indent="-152400" lvl="0" marL="0" marR="0" rtl="0" algn="l">
              <a:spcBef>
                <a:spcPts val="0"/>
              </a:spcBef>
              <a:spcAft>
                <a:spcPts val="0"/>
              </a:spcAft>
              <a:buClr>
                <a:schemeClr val="dk1"/>
              </a:buClr>
              <a:buSzPts val="2400"/>
              <a:buChar char="•"/>
            </a:pPr>
            <a:r>
              <a:rPr b="1" lang="en-US" sz="2400">
                <a:solidFill>
                  <a:schemeClr val="dk1"/>
                </a:solidFill>
              </a:rPr>
              <a:t>Captures required tasks from organizational analysis, not extraneous tasks.</a:t>
            </a:r>
            <a:endParaRPr b="1"/>
          </a:p>
          <a:p>
            <a:pPr indent="-152400" lvl="0" marL="0" marR="0" rtl="0" algn="l">
              <a:spcBef>
                <a:spcPts val="0"/>
              </a:spcBef>
              <a:spcAft>
                <a:spcPts val="0"/>
              </a:spcAft>
              <a:buClr>
                <a:schemeClr val="dk1"/>
              </a:buClr>
              <a:buSzPts val="2400"/>
              <a:buChar char="•"/>
            </a:pPr>
            <a:r>
              <a:rPr b="1" lang="en-US" sz="2400">
                <a:solidFill>
                  <a:schemeClr val="dk1"/>
                </a:solidFill>
              </a:rPr>
              <a:t>Limit to top three levels to avoid defining method of accomplishment.</a:t>
            </a:r>
            <a:endParaRPr b="1"/>
          </a:p>
        </p:txBody>
      </p:sp>
      <p:sp>
        <p:nvSpPr>
          <p:cNvPr id="607" name="Google Shape;607;p7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WORK ANALYSIS AND COST ESTIMATING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6"/>
          <p:cNvSpPr txBox="1"/>
          <p:nvPr>
            <p:ph type="title"/>
          </p:nvPr>
        </p:nvSpPr>
        <p:spPr>
          <a:xfrm>
            <a:off x="897559" y="0"/>
            <a:ext cx="10396882" cy="115196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200"/>
              <a:buFont typeface="Impact"/>
              <a:buNone/>
            </a:pPr>
            <a:r>
              <a:rPr lang="en-US" sz="3200"/>
              <a:t>WORK BREAKDOWN STRUCTURE EXAMPLE – TREE DIAGRAM</a:t>
            </a:r>
            <a:endParaRPr/>
          </a:p>
        </p:txBody>
      </p:sp>
      <p:grpSp>
        <p:nvGrpSpPr>
          <p:cNvPr descr="Diagram showing an example tree diagram for Janitorial Services.  See speaker's notes for detailed description." id="614" name="Google Shape;614;p76"/>
          <p:cNvGrpSpPr/>
          <p:nvPr/>
        </p:nvGrpSpPr>
        <p:grpSpPr>
          <a:xfrm>
            <a:off x="1828800" y="990600"/>
            <a:ext cx="8382000" cy="5486400"/>
            <a:chOff x="304800" y="990600"/>
            <a:chExt cx="8382000" cy="5486400"/>
          </a:xfrm>
        </p:grpSpPr>
        <p:sp>
          <p:nvSpPr>
            <p:cNvPr id="615" name="Google Shape;615;p76"/>
            <p:cNvSpPr/>
            <p:nvPr/>
          </p:nvSpPr>
          <p:spPr>
            <a:xfrm>
              <a:off x="7543800" y="5029200"/>
              <a:ext cx="1143000" cy="14478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Shampoo </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Carpet</a:t>
              </a:r>
              <a:endParaRPr/>
            </a:p>
          </p:txBody>
        </p:sp>
        <p:sp>
          <p:nvSpPr>
            <p:cNvPr id="616" name="Google Shape;616;p76"/>
            <p:cNvSpPr/>
            <p:nvPr/>
          </p:nvSpPr>
          <p:spPr>
            <a:xfrm>
              <a:off x="5257800" y="5105400"/>
              <a:ext cx="1295400" cy="13716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Vacuum </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Carpet</a:t>
              </a:r>
              <a:endParaRPr/>
            </a:p>
          </p:txBody>
        </p:sp>
        <p:sp>
          <p:nvSpPr>
            <p:cNvPr id="617" name="Google Shape;617;p76"/>
            <p:cNvSpPr/>
            <p:nvPr/>
          </p:nvSpPr>
          <p:spPr>
            <a:xfrm>
              <a:off x="3733800" y="5181600"/>
              <a:ext cx="1371600" cy="12954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Wax Hard </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Floors</a:t>
              </a:r>
              <a:endParaRPr/>
            </a:p>
          </p:txBody>
        </p:sp>
        <p:sp>
          <p:nvSpPr>
            <p:cNvPr id="618" name="Google Shape;618;p76"/>
            <p:cNvSpPr/>
            <p:nvPr/>
          </p:nvSpPr>
          <p:spPr>
            <a:xfrm>
              <a:off x="2057400" y="5181600"/>
              <a:ext cx="1219200" cy="12954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Mop Hard </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Floors</a:t>
              </a:r>
              <a:endParaRPr/>
            </a:p>
          </p:txBody>
        </p:sp>
        <p:sp>
          <p:nvSpPr>
            <p:cNvPr id="619" name="Google Shape;619;p76"/>
            <p:cNvSpPr/>
            <p:nvPr/>
          </p:nvSpPr>
          <p:spPr>
            <a:xfrm>
              <a:off x="304800" y="5181600"/>
              <a:ext cx="1524000" cy="12954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Sweep Hard</a:t>
              </a:r>
              <a:endParaRPr/>
            </a:p>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 Floors</a:t>
              </a:r>
              <a:endParaRPr/>
            </a:p>
          </p:txBody>
        </p:sp>
        <p:sp>
          <p:nvSpPr>
            <p:cNvPr id="620" name="Google Shape;620;p76"/>
            <p:cNvSpPr/>
            <p:nvPr/>
          </p:nvSpPr>
          <p:spPr>
            <a:xfrm>
              <a:off x="5181599" y="3886200"/>
              <a:ext cx="2133601" cy="6858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400"/>
                <a:buFont typeface="Noto Sans Symbols"/>
                <a:buNone/>
              </a:pPr>
              <a:r>
                <a:rPr b="1" lang="en-US" sz="1400">
                  <a:solidFill>
                    <a:schemeClr val="dk1"/>
                  </a:solidFill>
                  <a:latin typeface="Arial"/>
                  <a:ea typeface="Arial"/>
                  <a:cs typeface="Arial"/>
                  <a:sym typeface="Arial"/>
                </a:rPr>
                <a:t>Clean Carpeted Floors</a:t>
              </a:r>
              <a:endParaRPr/>
            </a:p>
          </p:txBody>
        </p:sp>
        <p:sp>
          <p:nvSpPr>
            <p:cNvPr id="621" name="Google Shape;621;p76"/>
            <p:cNvSpPr/>
            <p:nvPr/>
          </p:nvSpPr>
          <p:spPr>
            <a:xfrm>
              <a:off x="6705600" y="2438400"/>
              <a:ext cx="1447800" cy="9144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622" name="Google Shape;622;p76"/>
            <p:cNvSpPr/>
            <p:nvPr/>
          </p:nvSpPr>
          <p:spPr>
            <a:xfrm>
              <a:off x="3581400" y="2362200"/>
              <a:ext cx="2057400" cy="11430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Clean Floors</a:t>
              </a:r>
              <a:endParaRPr/>
            </a:p>
          </p:txBody>
        </p:sp>
        <p:sp>
          <p:nvSpPr>
            <p:cNvPr id="623" name="Google Shape;623;p76"/>
            <p:cNvSpPr/>
            <p:nvPr/>
          </p:nvSpPr>
          <p:spPr>
            <a:xfrm>
              <a:off x="762000" y="2362200"/>
              <a:ext cx="1371600" cy="9144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624" name="Google Shape;624;p76"/>
            <p:cNvSpPr/>
            <p:nvPr/>
          </p:nvSpPr>
          <p:spPr>
            <a:xfrm>
              <a:off x="3276600" y="990600"/>
              <a:ext cx="2743200" cy="990600"/>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625" name="Google Shape;625;p76"/>
            <p:cNvSpPr txBox="1"/>
            <p:nvPr/>
          </p:nvSpPr>
          <p:spPr>
            <a:xfrm>
              <a:off x="3124200" y="4114800"/>
              <a:ext cx="5016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3.1</a:t>
              </a:r>
              <a:endParaRPr/>
            </a:p>
          </p:txBody>
        </p:sp>
      </p:grpSp>
      <p:sp>
        <p:nvSpPr>
          <p:cNvPr id="626" name="Google Shape;626;p76"/>
          <p:cNvSpPr txBox="1"/>
          <p:nvPr/>
        </p:nvSpPr>
        <p:spPr>
          <a:xfrm>
            <a:off x="4876800" y="1143000"/>
            <a:ext cx="25146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Perform Custodial Service</a:t>
            </a:r>
            <a:endParaRPr/>
          </a:p>
        </p:txBody>
      </p:sp>
      <p:sp>
        <p:nvSpPr>
          <p:cNvPr id="627" name="Google Shape;627;p76"/>
          <p:cNvSpPr txBox="1"/>
          <p:nvPr/>
        </p:nvSpPr>
        <p:spPr>
          <a:xfrm>
            <a:off x="7010400" y="1598613"/>
            <a:ext cx="31115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1</a:t>
            </a:r>
            <a:endParaRPr/>
          </a:p>
        </p:txBody>
      </p:sp>
      <p:cxnSp>
        <p:nvCxnSpPr>
          <p:cNvPr id="628" name="Google Shape;628;p76"/>
          <p:cNvCxnSpPr/>
          <p:nvPr/>
        </p:nvCxnSpPr>
        <p:spPr>
          <a:xfrm>
            <a:off x="2895600" y="2133600"/>
            <a:ext cx="6172200" cy="0"/>
          </a:xfrm>
          <a:prstGeom prst="straightConnector1">
            <a:avLst/>
          </a:prstGeom>
          <a:noFill/>
          <a:ln cap="flat" cmpd="sng" w="38100">
            <a:solidFill>
              <a:schemeClr val="dk1"/>
            </a:solidFill>
            <a:prstDash val="solid"/>
            <a:round/>
            <a:headEnd len="med" w="med" type="none"/>
            <a:tailEnd len="med" w="med" type="none"/>
          </a:ln>
        </p:spPr>
      </p:cxnSp>
      <p:cxnSp>
        <p:nvCxnSpPr>
          <p:cNvPr id="629" name="Google Shape;629;p76"/>
          <p:cNvCxnSpPr/>
          <p:nvPr/>
        </p:nvCxnSpPr>
        <p:spPr>
          <a:xfrm>
            <a:off x="2895600" y="2133600"/>
            <a:ext cx="0" cy="228600"/>
          </a:xfrm>
          <a:prstGeom prst="straightConnector1">
            <a:avLst/>
          </a:prstGeom>
          <a:noFill/>
          <a:ln cap="flat" cmpd="sng" w="38100">
            <a:solidFill>
              <a:schemeClr val="dk1"/>
            </a:solidFill>
            <a:prstDash val="solid"/>
            <a:round/>
            <a:headEnd len="med" w="med" type="none"/>
            <a:tailEnd len="med" w="med" type="none"/>
          </a:ln>
        </p:spPr>
      </p:cxnSp>
      <p:cxnSp>
        <p:nvCxnSpPr>
          <p:cNvPr id="630" name="Google Shape;630;p76"/>
          <p:cNvCxnSpPr/>
          <p:nvPr/>
        </p:nvCxnSpPr>
        <p:spPr>
          <a:xfrm>
            <a:off x="6019800" y="1981200"/>
            <a:ext cx="0" cy="381000"/>
          </a:xfrm>
          <a:prstGeom prst="straightConnector1">
            <a:avLst/>
          </a:prstGeom>
          <a:noFill/>
          <a:ln cap="flat" cmpd="sng" w="38100">
            <a:solidFill>
              <a:schemeClr val="dk1"/>
            </a:solidFill>
            <a:prstDash val="solid"/>
            <a:round/>
            <a:headEnd len="med" w="med" type="none"/>
            <a:tailEnd len="med" w="med" type="none"/>
          </a:ln>
        </p:spPr>
      </p:cxnSp>
      <p:cxnSp>
        <p:nvCxnSpPr>
          <p:cNvPr id="631" name="Google Shape;631;p76"/>
          <p:cNvCxnSpPr/>
          <p:nvPr/>
        </p:nvCxnSpPr>
        <p:spPr>
          <a:xfrm>
            <a:off x="9067800" y="2133600"/>
            <a:ext cx="0" cy="304800"/>
          </a:xfrm>
          <a:prstGeom prst="straightConnector1">
            <a:avLst/>
          </a:prstGeom>
          <a:noFill/>
          <a:ln cap="flat" cmpd="sng" w="38100">
            <a:solidFill>
              <a:schemeClr val="dk1"/>
            </a:solidFill>
            <a:prstDash val="solid"/>
            <a:round/>
            <a:headEnd len="med" w="med" type="none"/>
            <a:tailEnd len="med" w="med" type="none"/>
          </a:ln>
        </p:spPr>
      </p:cxnSp>
      <p:sp>
        <p:nvSpPr>
          <p:cNvPr id="632" name="Google Shape;632;p76"/>
          <p:cNvSpPr txBox="1"/>
          <p:nvPr/>
        </p:nvSpPr>
        <p:spPr>
          <a:xfrm>
            <a:off x="2362201" y="2387600"/>
            <a:ext cx="1109599"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b="1" lang="en-US" sz="1400">
                <a:solidFill>
                  <a:schemeClr val="dk1"/>
                </a:solidFill>
                <a:latin typeface="Arial"/>
                <a:ea typeface="Arial"/>
                <a:cs typeface="Arial"/>
                <a:sym typeface="Arial"/>
              </a:rPr>
              <a:t>Dust</a:t>
            </a:r>
            <a:endParaRPr/>
          </a:p>
          <a:p>
            <a:pPr indent="0" lvl="0" marL="0" marR="0" rtl="0" algn="l">
              <a:spcBef>
                <a:spcPts val="0"/>
              </a:spcBef>
              <a:spcAft>
                <a:spcPts val="0"/>
              </a:spcAft>
              <a:buClr>
                <a:schemeClr val="dk1"/>
              </a:buClr>
              <a:buSzPts val="1400"/>
              <a:buFont typeface="Noto Sans Symbols"/>
              <a:buNone/>
            </a:pPr>
            <a:r>
              <a:rPr b="1" lang="en-US" sz="1400">
                <a:solidFill>
                  <a:schemeClr val="dk1"/>
                </a:solidFill>
                <a:latin typeface="Arial"/>
                <a:ea typeface="Arial"/>
                <a:cs typeface="Arial"/>
                <a:sym typeface="Arial"/>
              </a:rPr>
              <a:t>Horizontal </a:t>
            </a:r>
            <a:endParaRPr/>
          </a:p>
          <a:p>
            <a:pPr indent="0" lvl="0" marL="0" marR="0" rtl="0" algn="l">
              <a:spcBef>
                <a:spcPts val="0"/>
              </a:spcBef>
              <a:spcAft>
                <a:spcPts val="0"/>
              </a:spcAft>
              <a:buClr>
                <a:schemeClr val="dk1"/>
              </a:buClr>
              <a:buSzPts val="1400"/>
              <a:buFont typeface="Noto Sans Symbols"/>
              <a:buNone/>
            </a:pPr>
            <a:r>
              <a:rPr b="1" lang="en-US" sz="1400">
                <a:solidFill>
                  <a:schemeClr val="dk1"/>
                </a:solidFill>
                <a:latin typeface="Arial"/>
                <a:ea typeface="Arial"/>
                <a:cs typeface="Arial"/>
                <a:sym typeface="Arial"/>
              </a:rPr>
              <a:t>Surfaces</a:t>
            </a:r>
            <a:endParaRPr/>
          </a:p>
        </p:txBody>
      </p:sp>
      <p:sp>
        <p:nvSpPr>
          <p:cNvPr id="633" name="Google Shape;633;p76"/>
          <p:cNvSpPr txBox="1"/>
          <p:nvPr/>
        </p:nvSpPr>
        <p:spPr>
          <a:xfrm>
            <a:off x="3352800" y="2894013"/>
            <a:ext cx="31115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2</a:t>
            </a:r>
            <a:endParaRPr/>
          </a:p>
        </p:txBody>
      </p:sp>
      <p:sp>
        <p:nvSpPr>
          <p:cNvPr id="634" name="Google Shape;634;p76"/>
          <p:cNvSpPr txBox="1"/>
          <p:nvPr/>
        </p:nvSpPr>
        <p:spPr>
          <a:xfrm>
            <a:off x="6705600" y="3122613"/>
            <a:ext cx="31115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3</a:t>
            </a:r>
            <a:endParaRPr/>
          </a:p>
        </p:txBody>
      </p:sp>
      <p:cxnSp>
        <p:nvCxnSpPr>
          <p:cNvPr id="635" name="Google Shape;635;p76"/>
          <p:cNvCxnSpPr/>
          <p:nvPr/>
        </p:nvCxnSpPr>
        <p:spPr>
          <a:xfrm>
            <a:off x="6019800" y="3429000"/>
            <a:ext cx="0" cy="228600"/>
          </a:xfrm>
          <a:prstGeom prst="straightConnector1">
            <a:avLst/>
          </a:prstGeom>
          <a:noFill/>
          <a:ln cap="flat" cmpd="sng" w="38100">
            <a:solidFill>
              <a:schemeClr val="dk1"/>
            </a:solidFill>
            <a:prstDash val="solid"/>
            <a:round/>
            <a:headEnd len="med" w="med" type="none"/>
            <a:tailEnd len="med" w="med" type="none"/>
          </a:ln>
        </p:spPr>
      </p:cxnSp>
      <p:cxnSp>
        <p:nvCxnSpPr>
          <p:cNvPr id="636" name="Google Shape;636;p76"/>
          <p:cNvCxnSpPr/>
          <p:nvPr/>
        </p:nvCxnSpPr>
        <p:spPr>
          <a:xfrm>
            <a:off x="4191000" y="3657600"/>
            <a:ext cx="3810000" cy="0"/>
          </a:xfrm>
          <a:prstGeom prst="straightConnector1">
            <a:avLst/>
          </a:prstGeom>
          <a:noFill/>
          <a:ln cap="flat" cmpd="sng" w="38100">
            <a:solidFill>
              <a:schemeClr val="dk1"/>
            </a:solidFill>
            <a:prstDash val="solid"/>
            <a:round/>
            <a:headEnd len="med" w="med" type="none"/>
            <a:tailEnd len="med" w="med" type="none"/>
          </a:ln>
        </p:spPr>
      </p:cxnSp>
      <p:sp>
        <p:nvSpPr>
          <p:cNvPr id="637" name="Google Shape;637;p76"/>
          <p:cNvSpPr txBox="1"/>
          <p:nvPr/>
        </p:nvSpPr>
        <p:spPr>
          <a:xfrm>
            <a:off x="8229600" y="2514600"/>
            <a:ext cx="137160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b="1" lang="en-US" sz="1400">
                <a:solidFill>
                  <a:schemeClr val="dk1"/>
                </a:solidFill>
                <a:latin typeface="Arial"/>
                <a:ea typeface="Arial"/>
                <a:cs typeface="Arial"/>
                <a:sym typeface="Arial"/>
              </a:rPr>
              <a:t>Clean Bathroom Fixtures</a:t>
            </a:r>
            <a:endParaRPr/>
          </a:p>
        </p:txBody>
      </p:sp>
      <p:sp>
        <p:nvSpPr>
          <p:cNvPr id="638" name="Google Shape;638;p76"/>
          <p:cNvSpPr txBox="1"/>
          <p:nvPr/>
        </p:nvSpPr>
        <p:spPr>
          <a:xfrm>
            <a:off x="9372600" y="2971801"/>
            <a:ext cx="3111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4</a:t>
            </a:r>
            <a:endParaRPr/>
          </a:p>
        </p:txBody>
      </p:sp>
      <p:sp>
        <p:nvSpPr>
          <p:cNvPr descr="One of many boxes for Work Breakdown Structure Example as a Tree Diagram of four levels" id="639" name="Google Shape;639;p76"/>
          <p:cNvSpPr/>
          <p:nvPr/>
        </p:nvSpPr>
        <p:spPr>
          <a:xfrm>
            <a:off x="3429000" y="3810000"/>
            <a:ext cx="1676400" cy="685800"/>
          </a:xfrm>
          <a:prstGeom prst="rect">
            <a:avLst/>
          </a:pr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rgbClr val="013C88"/>
              </a:buClr>
              <a:buSzPts val="2400"/>
              <a:buFont typeface="Noto Sans Symbols"/>
              <a:buNone/>
            </a:pPr>
            <a:r>
              <a:t/>
            </a:r>
            <a:endParaRPr sz="2400">
              <a:solidFill>
                <a:schemeClr val="dk1"/>
              </a:solidFill>
              <a:latin typeface="Arial"/>
              <a:ea typeface="Arial"/>
              <a:cs typeface="Arial"/>
              <a:sym typeface="Arial"/>
            </a:endParaRPr>
          </a:p>
        </p:txBody>
      </p:sp>
      <p:sp>
        <p:nvSpPr>
          <p:cNvPr id="640" name="Google Shape;640;p76"/>
          <p:cNvSpPr txBox="1"/>
          <p:nvPr/>
        </p:nvSpPr>
        <p:spPr>
          <a:xfrm>
            <a:off x="8153400" y="4191001"/>
            <a:ext cx="5016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b="1" lang="en-US" sz="1800">
                <a:solidFill>
                  <a:schemeClr val="dk1"/>
                </a:solidFill>
                <a:latin typeface="Arial"/>
                <a:ea typeface="Arial"/>
                <a:cs typeface="Arial"/>
                <a:sym typeface="Arial"/>
              </a:rPr>
              <a:t>3.2</a:t>
            </a:r>
            <a:endParaRPr/>
          </a:p>
        </p:txBody>
      </p:sp>
      <p:sp>
        <p:nvSpPr>
          <p:cNvPr id="641" name="Google Shape;641;p76"/>
          <p:cNvSpPr txBox="1"/>
          <p:nvPr/>
        </p:nvSpPr>
        <p:spPr>
          <a:xfrm>
            <a:off x="3429000" y="3886200"/>
            <a:ext cx="1600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Noto Sans Symbols"/>
              <a:buNone/>
            </a:pPr>
            <a:r>
              <a:rPr b="1" lang="en-US" sz="1400">
                <a:solidFill>
                  <a:schemeClr val="dk1"/>
                </a:solidFill>
                <a:latin typeface="Arial"/>
                <a:ea typeface="Arial"/>
                <a:cs typeface="Arial"/>
                <a:sym typeface="Arial"/>
              </a:rPr>
              <a:t>Clean Hard Floors</a:t>
            </a:r>
            <a:endParaRPr/>
          </a:p>
        </p:txBody>
      </p:sp>
      <p:cxnSp>
        <p:nvCxnSpPr>
          <p:cNvPr id="642" name="Google Shape;642;p76"/>
          <p:cNvCxnSpPr/>
          <p:nvPr/>
        </p:nvCxnSpPr>
        <p:spPr>
          <a:xfrm>
            <a:off x="2590800" y="4876800"/>
            <a:ext cx="3352800" cy="0"/>
          </a:xfrm>
          <a:prstGeom prst="straightConnector1">
            <a:avLst/>
          </a:prstGeom>
          <a:noFill/>
          <a:ln cap="flat" cmpd="sng" w="38100">
            <a:solidFill>
              <a:schemeClr val="dk1"/>
            </a:solidFill>
            <a:prstDash val="solid"/>
            <a:round/>
            <a:headEnd len="med" w="med" type="none"/>
            <a:tailEnd len="med" w="med" type="none"/>
          </a:ln>
        </p:spPr>
      </p:cxnSp>
      <p:cxnSp>
        <p:nvCxnSpPr>
          <p:cNvPr id="643" name="Google Shape;643;p76"/>
          <p:cNvCxnSpPr/>
          <p:nvPr/>
        </p:nvCxnSpPr>
        <p:spPr>
          <a:xfrm>
            <a:off x="2590800" y="4876800"/>
            <a:ext cx="0" cy="304800"/>
          </a:xfrm>
          <a:prstGeom prst="straightConnector1">
            <a:avLst/>
          </a:prstGeom>
          <a:noFill/>
          <a:ln cap="flat" cmpd="sng" w="38100">
            <a:solidFill>
              <a:schemeClr val="dk1"/>
            </a:solidFill>
            <a:prstDash val="solid"/>
            <a:round/>
            <a:headEnd len="med" w="med" type="none"/>
            <a:tailEnd len="med" w="med" type="none"/>
          </a:ln>
        </p:spPr>
      </p:cxnSp>
      <p:cxnSp>
        <p:nvCxnSpPr>
          <p:cNvPr id="644" name="Google Shape;644;p76"/>
          <p:cNvCxnSpPr/>
          <p:nvPr/>
        </p:nvCxnSpPr>
        <p:spPr>
          <a:xfrm>
            <a:off x="4191000" y="4495800"/>
            <a:ext cx="0" cy="685800"/>
          </a:xfrm>
          <a:prstGeom prst="straightConnector1">
            <a:avLst/>
          </a:prstGeom>
          <a:noFill/>
          <a:ln cap="flat" cmpd="sng" w="38100">
            <a:solidFill>
              <a:schemeClr val="dk1"/>
            </a:solidFill>
            <a:prstDash val="solid"/>
            <a:round/>
            <a:headEnd len="med" w="med" type="none"/>
            <a:tailEnd len="med" w="med" type="none"/>
          </a:ln>
        </p:spPr>
      </p:cxnSp>
      <p:cxnSp>
        <p:nvCxnSpPr>
          <p:cNvPr id="645" name="Google Shape;645;p76"/>
          <p:cNvCxnSpPr/>
          <p:nvPr/>
        </p:nvCxnSpPr>
        <p:spPr>
          <a:xfrm>
            <a:off x="5943600" y="4876800"/>
            <a:ext cx="0" cy="304800"/>
          </a:xfrm>
          <a:prstGeom prst="straightConnector1">
            <a:avLst/>
          </a:prstGeom>
          <a:noFill/>
          <a:ln cap="flat" cmpd="sng" w="38100">
            <a:solidFill>
              <a:schemeClr val="dk1"/>
            </a:solidFill>
            <a:prstDash val="solid"/>
            <a:round/>
            <a:headEnd len="med" w="med" type="none"/>
            <a:tailEnd len="med" w="med" type="none"/>
          </a:ln>
        </p:spPr>
      </p:cxnSp>
      <p:cxnSp>
        <p:nvCxnSpPr>
          <p:cNvPr id="646" name="Google Shape;646;p76"/>
          <p:cNvCxnSpPr/>
          <p:nvPr/>
        </p:nvCxnSpPr>
        <p:spPr>
          <a:xfrm>
            <a:off x="7467600" y="4876800"/>
            <a:ext cx="2057400" cy="0"/>
          </a:xfrm>
          <a:prstGeom prst="straightConnector1">
            <a:avLst/>
          </a:prstGeom>
          <a:noFill/>
          <a:ln cap="flat" cmpd="sng" w="38100">
            <a:solidFill>
              <a:schemeClr val="dk1"/>
            </a:solidFill>
            <a:prstDash val="solid"/>
            <a:round/>
            <a:headEnd len="med" w="med" type="none"/>
            <a:tailEnd len="med" w="med" type="none"/>
          </a:ln>
        </p:spPr>
      </p:cxnSp>
      <p:cxnSp>
        <p:nvCxnSpPr>
          <p:cNvPr id="647" name="Google Shape;647;p76"/>
          <p:cNvCxnSpPr/>
          <p:nvPr/>
        </p:nvCxnSpPr>
        <p:spPr>
          <a:xfrm>
            <a:off x="7467600" y="4876800"/>
            <a:ext cx="0" cy="228600"/>
          </a:xfrm>
          <a:prstGeom prst="straightConnector1">
            <a:avLst/>
          </a:prstGeom>
          <a:noFill/>
          <a:ln cap="flat" cmpd="sng" w="38100">
            <a:solidFill>
              <a:schemeClr val="dk1"/>
            </a:solidFill>
            <a:prstDash val="solid"/>
            <a:round/>
            <a:headEnd len="med" w="med" type="none"/>
            <a:tailEnd len="med" w="med" type="none"/>
          </a:ln>
        </p:spPr>
      </p:cxnSp>
      <p:cxnSp>
        <p:nvCxnSpPr>
          <p:cNvPr id="648" name="Google Shape;648;p76"/>
          <p:cNvCxnSpPr/>
          <p:nvPr/>
        </p:nvCxnSpPr>
        <p:spPr>
          <a:xfrm>
            <a:off x="9525000" y="4876800"/>
            <a:ext cx="0" cy="152400"/>
          </a:xfrm>
          <a:prstGeom prst="straightConnector1">
            <a:avLst/>
          </a:prstGeom>
          <a:noFill/>
          <a:ln cap="flat" cmpd="sng" w="38100">
            <a:solidFill>
              <a:schemeClr val="dk1"/>
            </a:solidFill>
            <a:prstDash val="solid"/>
            <a:round/>
            <a:headEnd len="med" w="med" type="none"/>
            <a:tailEnd len="med" w="med" type="none"/>
          </a:ln>
        </p:spPr>
      </p:cxnSp>
      <p:cxnSp>
        <p:nvCxnSpPr>
          <p:cNvPr id="649" name="Google Shape;649;p76"/>
          <p:cNvCxnSpPr/>
          <p:nvPr/>
        </p:nvCxnSpPr>
        <p:spPr>
          <a:xfrm>
            <a:off x="4191000" y="3657600"/>
            <a:ext cx="0" cy="152400"/>
          </a:xfrm>
          <a:prstGeom prst="straightConnector1">
            <a:avLst/>
          </a:prstGeom>
          <a:noFill/>
          <a:ln cap="flat" cmpd="sng" w="38100">
            <a:solidFill>
              <a:schemeClr val="dk1"/>
            </a:solidFill>
            <a:prstDash val="solid"/>
            <a:round/>
            <a:headEnd len="med" w="med" type="none"/>
            <a:tailEnd len="med" w="med" type="none"/>
          </a:ln>
        </p:spPr>
      </p:cxnSp>
      <p:cxnSp>
        <p:nvCxnSpPr>
          <p:cNvPr id="650" name="Google Shape;650;p76"/>
          <p:cNvCxnSpPr/>
          <p:nvPr/>
        </p:nvCxnSpPr>
        <p:spPr>
          <a:xfrm>
            <a:off x="8004175" y="3656013"/>
            <a:ext cx="0" cy="228600"/>
          </a:xfrm>
          <a:prstGeom prst="straightConnector1">
            <a:avLst/>
          </a:prstGeom>
          <a:noFill/>
          <a:ln cap="flat" cmpd="sng" w="38100">
            <a:solidFill>
              <a:schemeClr val="dk1"/>
            </a:solidFill>
            <a:prstDash val="solid"/>
            <a:round/>
            <a:headEnd len="med" w="med" type="none"/>
            <a:tailEnd len="med" w="med" type="none"/>
          </a:ln>
        </p:spPr>
      </p:cxnSp>
      <p:sp>
        <p:nvSpPr>
          <p:cNvPr id="651" name="Google Shape;651;p76"/>
          <p:cNvSpPr txBox="1"/>
          <p:nvPr/>
        </p:nvSpPr>
        <p:spPr>
          <a:xfrm>
            <a:off x="2743200" y="6118225"/>
            <a:ext cx="636588" cy="33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3.1.1</a:t>
            </a:r>
            <a:endParaRPr/>
          </a:p>
        </p:txBody>
      </p:sp>
      <p:sp>
        <p:nvSpPr>
          <p:cNvPr id="652" name="Google Shape;652;p76"/>
          <p:cNvSpPr txBox="1"/>
          <p:nvPr/>
        </p:nvSpPr>
        <p:spPr>
          <a:xfrm>
            <a:off x="4114800" y="6118225"/>
            <a:ext cx="636588" cy="33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3.1.2</a:t>
            </a:r>
            <a:endParaRPr/>
          </a:p>
        </p:txBody>
      </p:sp>
      <p:sp>
        <p:nvSpPr>
          <p:cNvPr id="653" name="Google Shape;653;p76"/>
          <p:cNvSpPr txBox="1"/>
          <p:nvPr/>
        </p:nvSpPr>
        <p:spPr>
          <a:xfrm>
            <a:off x="5867400" y="6118225"/>
            <a:ext cx="636588" cy="33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3.1.3</a:t>
            </a:r>
            <a:endParaRPr/>
          </a:p>
        </p:txBody>
      </p:sp>
      <p:sp>
        <p:nvSpPr>
          <p:cNvPr id="654" name="Google Shape;654;p76"/>
          <p:cNvSpPr txBox="1"/>
          <p:nvPr/>
        </p:nvSpPr>
        <p:spPr>
          <a:xfrm>
            <a:off x="7391400" y="6118225"/>
            <a:ext cx="636588" cy="33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3.2.1</a:t>
            </a:r>
            <a:endParaRPr/>
          </a:p>
        </p:txBody>
      </p:sp>
      <p:sp>
        <p:nvSpPr>
          <p:cNvPr id="655" name="Google Shape;655;p76"/>
          <p:cNvSpPr txBox="1"/>
          <p:nvPr/>
        </p:nvSpPr>
        <p:spPr>
          <a:xfrm>
            <a:off x="9601200" y="6118225"/>
            <a:ext cx="636588" cy="33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600"/>
              <a:buFont typeface="Noto Sans Symbols"/>
              <a:buNone/>
            </a:pPr>
            <a:r>
              <a:rPr b="1" lang="en-US" sz="1600">
                <a:solidFill>
                  <a:schemeClr val="dk1"/>
                </a:solidFill>
                <a:latin typeface="Arial"/>
                <a:ea typeface="Arial"/>
                <a:cs typeface="Arial"/>
                <a:sym typeface="Arial"/>
              </a:rPr>
              <a:t>3.2.2</a:t>
            </a:r>
            <a:endParaRPr/>
          </a:p>
        </p:txBody>
      </p:sp>
      <p:cxnSp>
        <p:nvCxnSpPr>
          <p:cNvPr id="656" name="Google Shape;656;p76"/>
          <p:cNvCxnSpPr/>
          <p:nvPr/>
        </p:nvCxnSpPr>
        <p:spPr>
          <a:xfrm>
            <a:off x="7924800" y="4572000"/>
            <a:ext cx="0" cy="152400"/>
          </a:xfrm>
          <a:prstGeom prst="straightConnector1">
            <a:avLst/>
          </a:prstGeom>
          <a:noFill/>
          <a:ln cap="flat" cmpd="sng" w="38100">
            <a:solidFill>
              <a:schemeClr val="dk1"/>
            </a:solidFill>
            <a:prstDash val="solid"/>
            <a:round/>
            <a:headEnd len="med" w="med" type="none"/>
            <a:tailEnd len="med" w="med" type="none"/>
          </a:ln>
        </p:spPr>
      </p:cxnSp>
      <p:cxnSp>
        <p:nvCxnSpPr>
          <p:cNvPr id="657" name="Google Shape;657;p76"/>
          <p:cNvCxnSpPr/>
          <p:nvPr/>
        </p:nvCxnSpPr>
        <p:spPr>
          <a:xfrm>
            <a:off x="7924800" y="4724400"/>
            <a:ext cx="914400" cy="0"/>
          </a:xfrm>
          <a:prstGeom prst="straightConnector1">
            <a:avLst/>
          </a:prstGeom>
          <a:noFill/>
          <a:ln cap="flat" cmpd="sng" w="38100">
            <a:solidFill>
              <a:schemeClr val="dk1"/>
            </a:solidFill>
            <a:prstDash val="solid"/>
            <a:round/>
            <a:headEnd len="med" w="med" type="none"/>
            <a:tailEnd len="med" w="med" type="none"/>
          </a:ln>
        </p:spPr>
      </p:cxnSp>
      <p:cxnSp>
        <p:nvCxnSpPr>
          <p:cNvPr id="658" name="Google Shape;658;p76"/>
          <p:cNvCxnSpPr/>
          <p:nvPr/>
        </p:nvCxnSpPr>
        <p:spPr>
          <a:xfrm>
            <a:off x="8839200" y="4724400"/>
            <a:ext cx="0" cy="152400"/>
          </a:xfrm>
          <a:prstGeom prst="straightConnector1">
            <a:avLst/>
          </a:prstGeom>
          <a:noFill/>
          <a:ln cap="flat" cmpd="sng" w="38100">
            <a:solidFill>
              <a:schemeClr val="dk1"/>
            </a:solidFill>
            <a:prstDash val="solid"/>
            <a:round/>
            <a:headEnd len="med" w="med" type="none"/>
            <a:tailEnd len="med" w="med" type="none"/>
          </a:ln>
        </p:spPr>
      </p:cxnSp>
      <p:cxnSp>
        <p:nvCxnSpPr>
          <p:cNvPr id="659" name="Google Shape;659;p76"/>
          <p:cNvCxnSpPr/>
          <p:nvPr/>
        </p:nvCxnSpPr>
        <p:spPr>
          <a:xfrm>
            <a:off x="4495800" y="2133600"/>
            <a:ext cx="4572000" cy="0"/>
          </a:xfrm>
          <a:prstGeom prst="straightConnector1">
            <a:avLst/>
          </a:prstGeom>
          <a:noFill/>
          <a:ln cap="flat" cmpd="sng" w="38100">
            <a:solidFill>
              <a:schemeClr val="dk1"/>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7"/>
          <p:cNvSpPr/>
          <p:nvPr/>
        </p:nvSpPr>
        <p:spPr>
          <a:xfrm>
            <a:off x="1351280" y="1837764"/>
            <a:ext cx="879856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rPr lang="en-US" sz="3000">
                <a:solidFill>
                  <a:schemeClr val="dk1"/>
                </a:solidFill>
                <a:latin typeface="Arial"/>
                <a:ea typeface="Arial"/>
                <a:cs typeface="Arial"/>
                <a:sym typeface="Arial"/>
              </a:rPr>
              <a:t>For each box in the tree diagram (e.g., “4.1.1”), prepare a work (activity) analysis in three sections:</a:t>
            </a:r>
            <a:endParaRPr sz="3000"/>
          </a:p>
          <a:p>
            <a:pPr indent="-190500" lvl="1"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Input (what starts a job)</a:t>
            </a:r>
            <a:endParaRPr sz="3000"/>
          </a:p>
          <a:p>
            <a:pPr indent="-190500" lvl="1"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Work (task performed using those inputs)</a:t>
            </a:r>
            <a:endParaRPr sz="3000"/>
          </a:p>
          <a:p>
            <a:pPr indent="-190500" lvl="1"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Output (all the things or services produced, which can be an input for another numbered task)</a:t>
            </a:r>
            <a:endParaRPr sz="3000"/>
          </a:p>
        </p:txBody>
      </p:sp>
      <p:sp>
        <p:nvSpPr>
          <p:cNvPr id="666" name="Google Shape;666;p7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USING TREE DIAGRAM IN WORK ANALYSIS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8"/>
          <p:cNvSpPr txBox="1"/>
          <p:nvPr>
            <p:ph type="title"/>
          </p:nvPr>
        </p:nvSpPr>
        <p:spPr>
          <a:xfrm>
            <a:off x="897559" y="0"/>
            <a:ext cx="10396882" cy="115196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200"/>
              <a:buFont typeface="Impact"/>
              <a:buNone/>
            </a:pPr>
            <a:r>
              <a:rPr lang="en-US" sz="3200"/>
              <a:t>WORK ANALYSIS EXAMPLE</a:t>
            </a:r>
            <a:endParaRPr/>
          </a:p>
        </p:txBody>
      </p:sp>
      <p:sp>
        <p:nvSpPr>
          <p:cNvPr id="673" name="Google Shape;673;p78"/>
          <p:cNvSpPr/>
          <p:nvPr/>
        </p:nvSpPr>
        <p:spPr>
          <a:xfrm>
            <a:off x="755374" y="937013"/>
            <a:ext cx="11887201"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100"/>
              <a:buFont typeface="Noto Sans Symbols"/>
              <a:buNone/>
            </a:pPr>
            <a:r>
              <a:rPr b="1" lang="en-US" sz="2100">
                <a:solidFill>
                  <a:schemeClr val="dk1"/>
                </a:solidFill>
                <a:latin typeface="Arial"/>
                <a:ea typeface="Arial"/>
                <a:cs typeface="Arial"/>
                <a:sym typeface="Arial"/>
              </a:rPr>
              <a:t>Task 4.1.1:  Perform Requested Remedial Equipment  Maintenance</a:t>
            </a:r>
            <a:endParaRPr/>
          </a:p>
        </p:txBody>
      </p:sp>
      <p:graphicFrame>
        <p:nvGraphicFramePr>
          <p:cNvPr id="674" name="Google Shape;674;p78"/>
          <p:cNvGraphicFramePr/>
          <p:nvPr/>
        </p:nvGraphicFramePr>
        <p:xfrm>
          <a:off x="1669775" y="1709358"/>
          <a:ext cx="3000000" cy="3000000"/>
        </p:xfrm>
        <a:graphic>
          <a:graphicData uri="http://schemas.openxmlformats.org/drawingml/2006/table">
            <a:tbl>
              <a:tblPr>
                <a:noFill/>
                <a:tableStyleId>{35D02A11-44DD-4344-B8A9-CC75D838EA81}</a:tableStyleId>
              </a:tblPr>
              <a:tblGrid>
                <a:gridCol w="2434125"/>
                <a:gridCol w="2770200"/>
                <a:gridCol w="2906000"/>
              </a:tblGrid>
              <a:tr h="302675">
                <a:tc>
                  <a:txBody>
                    <a:bodyPr/>
                    <a:lstStyle/>
                    <a:p>
                      <a:pPr indent="0" lvl="0" marL="0" marR="0" rtl="0" algn="ctr">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INPUT</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WORK</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OUTPUT</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68325">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Equipment Repair Request</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1.  Determine Request Validity</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127000" lvl="0" marL="0" marR="0" rtl="0" algn="l">
                        <a:lnSpc>
                          <a:spcPct val="100000"/>
                        </a:lnSpc>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  Form XXX</a:t>
                      </a:r>
                      <a:br>
                        <a:rPr b="1" i="0" lang="en-US" sz="2000" u="none" cap="none" strike="noStrike">
                          <a:solidFill>
                            <a:schemeClr val="dk1"/>
                          </a:solidFill>
                          <a:latin typeface="Arial"/>
                          <a:ea typeface="Arial"/>
                          <a:cs typeface="Arial"/>
                          <a:sym typeface="Arial"/>
                        </a:rPr>
                      </a:br>
                      <a:r>
                        <a:rPr b="1" i="0" lang="en-US" sz="2000" u="none" cap="none" strike="noStrike">
                          <a:solidFill>
                            <a:schemeClr val="dk1"/>
                          </a:solidFill>
                          <a:latin typeface="Arial"/>
                          <a:ea typeface="Arial"/>
                          <a:cs typeface="Arial"/>
                          <a:sym typeface="Arial"/>
                        </a:rPr>
                        <a:t>“Work Pending” </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535500">
                <a:tc>
                  <a:txBody>
                    <a:bodyPr/>
                    <a:lstStyle/>
                    <a:p>
                      <a:pPr indent="0" lvl="0" marL="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Arial"/>
                        <a:ea typeface="Arial"/>
                        <a:cs typeface="Arial"/>
                        <a:sym typeface="Arial"/>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2.  Document Request</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Arial"/>
                        <a:ea typeface="Arial"/>
                        <a:cs typeface="Arial"/>
                        <a:sym typeface="Arial"/>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68325">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  Telephone</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3.  Dispatch Repair Person</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127000" lvl="0" marL="0" marR="0" rtl="0" algn="l">
                        <a:lnSpc>
                          <a:spcPct val="100000"/>
                        </a:lnSpc>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  Form YYY</a:t>
                      </a:r>
                      <a:br>
                        <a:rPr b="1" i="0" lang="en-US" sz="2000" u="none" cap="none" strike="noStrike">
                          <a:solidFill>
                            <a:schemeClr val="dk1"/>
                          </a:solidFill>
                          <a:latin typeface="Arial"/>
                          <a:ea typeface="Arial"/>
                          <a:cs typeface="Arial"/>
                          <a:sym typeface="Arial"/>
                        </a:rPr>
                      </a:br>
                      <a:r>
                        <a:rPr b="1" i="0" lang="en-US" sz="2000" u="none" cap="none" strike="noStrike">
                          <a:solidFill>
                            <a:schemeClr val="dk1"/>
                          </a:solidFill>
                          <a:latin typeface="Arial"/>
                          <a:ea typeface="Arial"/>
                          <a:cs typeface="Arial"/>
                          <a:sym typeface="Arial"/>
                        </a:rPr>
                        <a:t>“Repairs In-Process”</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535500">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  Written</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4.  Diagnose Malfunction</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Arial"/>
                        <a:ea typeface="Arial"/>
                        <a:cs typeface="Arial"/>
                        <a:sym typeface="Arial"/>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535500">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  Walk-in</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5.  Repair Malfunction</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  Equipment Repaired</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68325">
                <a:tc>
                  <a:txBody>
                    <a:bodyPr/>
                    <a:lstStyle/>
                    <a:p>
                      <a:pPr indent="0" lvl="0" marL="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Arial"/>
                        <a:ea typeface="Arial"/>
                        <a:cs typeface="Arial"/>
                        <a:sym typeface="Arial"/>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Arial"/>
                        <a:ea typeface="Arial"/>
                        <a:cs typeface="Arial"/>
                        <a:sym typeface="Arial"/>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000"/>
                        <a:buFont typeface="Noto Sans Symbols"/>
                        <a:buNone/>
                      </a:pPr>
                      <a:r>
                        <a:rPr b="1" i="0" lang="en-US" sz="2000" u="none" cap="none" strike="noStrike">
                          <a:solidFill>
                            <a:schemeClr val="dk1"/>
                          </a:solidFill>
                          <a:latin typeface="Arial"/>
                          <a:ea typeface="Arial"/>
                          <a:cs typeface="Arial"/>
                          <a:sym typeface="Arial"/>
                        </a:rPr>
                        <a:t>Complete “Service Log “ Form #ZZZ</a:t>
                      </a:r>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8" name="Shape 678"/>
        <p:cNvGrpSpPr/>
        <p:nvPr/>
      </p:nvGrpSpPr>
      <p:grpSpPr>
        <a:xfrm>
          <a:off x="0" y="0"/>
          <a:ext cx="0" cy="0"/>
          <a:chOff x="0" y="0"/>
          <a:chExt cx="0" cy="0"/>
        </a:xfrm>
      </p:grpSpPr>
      <p:sp>
        <p:nvSpPr>
          <p:cNvPr id="679" name="Google Shape;679;p7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CHECKPOINT 2</a:t>
            </a:r>
            <a:endParaRPr/>
          </a:p>
        </p:txBody>
      </p:sp>
      <p:sp>
        <p:nvSpPr>
          <p:cNvPr id="680" name="Google Shape;680;p79"/>
          <p:cNvSpPr txBox="1"/>
          <p:nvPr/>
        </p:nvSpPr>
        <p:spPr>
          <a:xfrm>
            <a:off x="985520" y="2682240"/>
            <a:ext cx="596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rPr>
              <a:t>Where are we?</a:t>
            </a:r>
            <a:endParaRPr b="1" sz="2400"/>
          </a:p>
        </p:txBody>
      </p:sp>
      <p:pic>
        <p:nvPicPr>
          <p:cNvPr descr="Free Avenue Trees photo and picture" id="681" name="Google Shape;681;p79"/>
          <p:cNvPicPr preferRelativeResize="0"/>
          <p:nvPr/>
        </p:nvPicPr>
        <p:blipFill rotWithShape="1">
          <a:blip r:embed="rId4">
            <a:alphaModFix/>
          </a:blip>
          <a:srcRect b="0" l="0" r="0" t="0"/>
          <a:stretch/>
        </p:blipFill>
        <p:spPr>
          <a:xfrm>
            <a:off x="4818434" y="1017984"/>
            <a:ext cx="6096000" cy="4067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descr="Free Brain Eureka illustration and picture" id="687" name="Google Shape;687;p80"/>
          <p:cNvPicPr preferRelativeResize="0"/>
          <p:nvPr/>
        </p:nvPicPr>
        <p:blipFill rotWithShape="1">
          <a:blip r:embed="rId3">
            <a:alphaModFix/>
          </a:blip>
          <a:srcRect b="0" l="0" r="0" t="0"/>
          <a:stretch/>
        </p:blipFill>
        <p:spPr>
          <a:xfrm>
            <a:off x="0" y="7040"/>
            <a:ext cx="1920857" cy="2879035"/>
          </a:xfrm>
          <a:prstGeom prst="rect">
            <a:avLst/>
          </a:prstGeom>
          <a:noFill/>
          <a:ln>
            <a:noFill/>
          </a:ln>
        </p:spPr>
      </p:pic>
      <p:sp>
        <p:nvSpPr>
          <p:cNvPr id="688" name="Google Shape;688;p80"/>
          <p:cNvSpPr txBox="1"/>
          <p:nvPr>
            <p:ph type="title"/>
          </p:nvPr>
        </p:nvSpPr>
        <p:spPr>
          <a:xfrm>
            <a:off x="1920857" y="657225"/>
            <a:ext cx="4486275"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BRAIN TEASER 2	</a:t>
            </a:r>
            <a:endParaRPr/>
          </a:p>
        </p:txBody>
      </p:sp>
      <p:sp>
        <p:nvSpPr>
          <p:cNvPr id="689" name="Google Shape;689;p80"/>
          <p:cNvSpPr txBox="1"/>
          <p:nvPr>
            <p:ph idx="1" type="body"/>
          </p:nvPr>
        </p:nvSpPr>
        <p:spPr>
          <a:xfrm>
            <a:off x="685800" y="2495551"/>
            <a:ext cx="10396800" cy="2879100"/>
          </a:xfrm>
          <a:prstGeom prst="rect">
            <a:avLst/>
          </a:prstGeom>
          <a:noFill/>
          <a:ln>
            <a:noFill/>
          </a:ln>
        </p:spPr>
        <p:txBody>
          <a:bodyPr anchorCtr="0" anchor="ctr" bIns="45700" lIns="91425" spcFirstLastPara="1" rIns="91425" wrap="square" tIns="45700">
            <a:normAutofit/>
          </a:bodyPr>
          <a:lstStyle/>
          <a:p>
            <a:pPr indent="-254000" lvl="0" marL="228600" rtl="0" algn="l">
              <a:lnSpc>
                <a:spcPct val="120000"/>
              </a:lnSpc>
              <a:spcBef>
                <a:spcPts val="0"/>
              </a:spcBef>
              <a:spcAft>
                <a:spcPts val="0"/>
              </a:spcAft>
              <a:buSzPts val="3600"/>
              <a:buChar char="•"/>
            </a:pPr>
            <a:r>
              <a:rPr b="1" lang="en-US" sz="2400">
                <a:latin typeface="Arial"/>
                <a:ea typeface="Arial"/>
                <a:cs typeface="Arial"/>
                <a:sym typeface="Arial"/>
              </a:rPr>
              <a:t>YOU DO NOT WANT TO HAVE IT, BUT WHEN YOU DO HAVE IT, YOU DO NOT WANT TO LOSE IT.  WHAT IS IT?</a:t>
            </a:r>
            <a:br>
              <a:rPr b="1" lang="en-US" sz="2400">
                <a:latin typeface="Arial"/>
                <a:ea typeface="Arial"/>
                <a:cs typeface="Arial"/>
                <a:sym typeface="Arial"/>
              </a:rPr>
            </a:br>
            <a:br>
              <a:rPr b="1" lang="en-US" sz="2400">
                <a:latin typeface="Arial"/>
                <a:ea typeface="Arial"/>
                <a:cs typeface="Arial"/>
                <a:sym typeface="Arial"/>
              </a:rPr>
            </a:br>
            <a:endParaRPr b="1" sz="240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81"/>
          <p:cNvSpPr txBox="1"/>
          <p:nvPr>
            <p:ph type="title"/>
          </p:nvPr>
        </p:nvSpPr>
        <p:spPr>
          <a:xfrm>
            <a:off x="897559" y="162892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sz="6000"/>
              <a:t>WE NEED TO ACQUIRE SOMETHING –</a:t>
            </a:r>
            <a:br>
              <a:rPr lang="en-US" sz="6000"/>
            </a:br>
            <a:br>
              <a:rPr lang="en-US" sz="6000"/>
            </a:br>
            <a:r>
              <a:rPr lang="en-US" sz="6000"/>
              <a:t> NOW WHAT?</a:t>
            </a:r>
            <a:br>
              <a:rPr lang="en-US" sz="4000"/>
            </a:br>
            <a:br>
              <a:rPr lang="en-US" sz="4000"/>
            </a:br>
            <a:endParaRPr sz="4000"/>
          </a:p>
        </p:txBody>
      </p:sp>
      <p:sp>
        <p:nvSpPr>
          <p:cNvPr id="695" name="Google Shape;695;p81"/>
          <p:cNvSpPr txBox="1"/>
          <p:nvPr/>
        </p:nvSpPr>
        <p:spPr>
          <a:xfrm>
            <a:off x="474300" y="2780875"/>
            <a:ext cx="5567700" cy="2801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rPr>
              <a:t>What do we need? </a:t>
            </a:r>
            <a:endParaRPr b="1" sz="2200"/>
          </a:p>
          <a:p>
            <a:pPr indent="0" lvl="0" marL="0" marR="0" rtl="0" algn="l">
              <a:spcBef>
                <a:spcPts val="0"/>
              </a:spcBef>
              <a:spcAft>
                <a:spcPts val="0"/>
              </a:spcAft>
              <a:buNone/>
            </a:pPr>
            <a:r>
              <a:rPr b="1" lang="en-US" sz="2200">
                <a:solidFill>
                  <a:schemeClr val="dk1"/>
                </a:solidFill>
              </a:rPr>
              <a:t>How much of X do we need? </a:t>
            </a:r>
            <a:endParaRPr b="1" sz="2200"/>
          </a:p>
          <a:p>
            <a:pPr indent="0" lvl="0" marL="0" marR="0" rtl="0" algn="l">
              <a:spcBef>
                <a:spcPts val="0"/>
              </a:spcBef>
              <a:spcAft>
                <a:spcPts val="0"/>
              </a:spcAft>
              <a:buNone/>
            </a:pPr>
            <a:r>
              <a:rPr b="1" lang="en-US" sz="2200">
                <a:solidFill>
                  <a:schemeClr val="dk1"/>
                </a:solidFill>
              </a:rPr>
              <a:t>How much will X cost?</a:t>
            </a:r>
            <a:endParaRPr b="1" sz="2200"/>
          </a:p>
          <a:p>
            <a:pPr indent="0" lvl="0" marL="0" marR="0" rtl="0" algn="l">
              <a:spcBef>
                <a:spcPts val="0"/>
              </a:spcBef>
              <a:spcAft>
                <a:spcPts val="0"/>
              </a:spcAft>
              <a:buNone/>
            </a:pPr>
            <a:r>
              <a:rPr b="1" lang="en-US" sz="2200">
                <a:solidFill>
                  <a:schemeClr val="dk1"/>
                </a:solidFill>
              </a:rPr>
              <a:t>Can we afford X?</a:t>
            </a:r>
            <a:br>
              <a:rPr b="1" lang="en-US" sz="2200">
                <a:solidFill>
                  <a:schemeClr val="dk1"/>
                </a:solidFill>
              </a:rPr>
            </a:br>
            <a:r>
              <a:rPr b="1" lang="en-US" sz="2200">
                <a:solidFill>
                  <a:schemeClr val="dk1"/>
                </a:solidFill>
              </a:rPr>
              <a:t>What’s in the Budget?</a:t>
            </a:r>
            <a:endParaRPr b="1" sz="2200"/>
          </a:p>
          <a:p>
            <a:pPr indent="0" lvl="0" marL="0" marR="0" rtl="0" algn="l">
              <a:spcBef>
                <a:spcPts val="0"/>
              </a:spcBef>
              <a:spcAft>
                <a:spcPts val="0"/>
              </a:spcAft>
              <a:buNone/>
            </a:pPr>
            <a:r>
              <a:rPr b="1" lang="en-US" sz="2200">
                <a:solidFill>
                  <a:schemeClr val="dk1"/>
                </a:solidFill>
              </a:rPr>
              <a:t>Is X included in our Capital Planning, Estimating?</a:t>
            </a:r>
            <a:endParaRPr b="1" sz="2200"/>
          </a:p>
          <a:p>
            <a:pPr indent="0" lvl="0" marL="0" marR="0" rtl="0" algn="l">
              <a:spcBef>
                <a:spcPts val="0"/>
              </a:spcBef>
              <a:spcAft>
                <a:spcPts val="0"/>
              </a:spcAft>
              <a:buNone/>
            </a:pPr>
            <a:r>
              <a:rPr b="1" lang="en-US" sz="2200">
                <a:solidFill>
                  <a:schemeClr val="dk1"/>
                </a:solidFill>
              </a:rPr>
              <a:t>What if we can’t acquire X now?</a:t>
            </a:r>
            <a:endParaRPr b="1" sz="2200"/>
          </a:p>
        </p:txBody>
      </p:sp>
      <p:sp>
        <p:nvSpPr>
          <p:cNvPr descr="Arrow that points to language: IGCE here we go" id="696" name="Google Shape;696;p81"/>
          <p:cNvSpPr/>
          <p:nvPr/>
        </p:nvSpPr>
        <p:spPr>
          <a:xfrm rot="-5400000">
            <a:off x="6476839" y="3086767"/>
            <a:ext cx="507900" cy="2004900"/>
          </a:xfrm>
          <a:prstGeom prst="downArrow">
            <a:avLst>
              <a:gd fmla="val 50000" name="adj1"/>
              <a:gd fmla="val 50000" name="adj2"/>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697" name="Google Shape;697;p81"/>
          <p:cNvSpPr txBox="1"/>
          <p:nvPr/>
        </p:nvSpPr>
        <p:spPr>
          <a:xfrm>
            <a:off x="8121252" y="3858425"/>
            <a:ext cx="3776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rPr>
              <a:t>IGCE – HERE WE GO….</a:t>
            </a:r>
            <a:endParaRPr b="1" sz="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a:t>INDEPENDENT GOVERNMENT COST ESTIMATE (IGCE) DEFINITION</a:t>
            </a:r>
            <a:endParaRPr/>
          </a:p>
        </p:txBody>
      </p:sp>
      <p:sp>
        <p:nvSpPr>
          <p:cNvPr id="704" name="Google Shape;704;p82"/>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Autofit/>
          </a:bodyPr>
          <a:lstStyle/>
          <a:p>
            <a:pPr indent="-102616" lvl="0" marL="228600" rtl="0" algn="l">
              <a:lnSpc>
                <a:spcPct val="120000"/>
              </a:lnSpc>
              <a:spcBef>
                <a:spcPts val="0"/>
              </a:spcBef>
              <a:spcAft>
                <a:spcPts val="0"/>
              </a:spcAft>
              <a:buSzPts val="1600"/>
              <a:buChar char="•"/>
            </a:pPr>
            <a:r>
              <a:rPr b="1" lang="en-US" sz="1600" u="sng">
                <a:latin typeface="Arial"/>
                <a:ea typeface="Arial"/>
                <a:cs typeface="Arial"/>
                <a:sym typeface="Arial"/>
              </a:rPr>
              <a:t>DEFINITION:</a:t>
            </a:r>
            <a:endParaRPr b="1" sz="1600">
              <a:latin typeface="Arial"/>
              <a:ea typeface="Arial"/>
              <a:cs typeface="Arial"/>
              <a:sym typeface="Arial"/>
            </a:endParaRPr>
          </a:p>
          <a:p>
            <a:pPr indent="-187960" lvl="0" marL="228600" rtl="0" algn="l">
              <a:lnSpc>
                <a:spcPct val="120000"/>
              </a:lnSpc>
              <a:spcBef>
                <a:spcPts val="1000"/>
              </a:spcBef>
              <a:spcAft>
                <a:spcPts val="0"/>
              </a:spcAft>
              <a:buSzPts val="1600"/>
              <a:buChar char="•"/>
            </a:pPr>
            <a:r>
              <a:rPr b="1" lang="en-US" sz="1600">
                <a:latin typeface="Arial"/>
                <a:ea typeface="Arial"/>
                <a:cs typeface="Arial"/>
                <a:sym typeface="Arial"/>
              </a:rPr>
              <a:t>AN INDEPENDENT GOVERNMENT COST ESTIMATE (IGCE) IS COST ESTIMATE DEVELOPED BY THE REQUIRING OFFICE, BASED ON THE REQUIREMENTS OF THE PERFORMANCE WORK STATEMENT (PWS), STATEMENT OF OBJECTIVES (SOO) OR STATEMENT OF WORK (SOW). THE PURPOSE OF THE IGCE IS TO DEVELOP AN ASSESSMENT OF THE PROBABLE COST OF SUPPLIES AND SERVICES BEING ACQUIRED AND TO HELP DETERMINE THE REASONABLENESS OF AN OFFEROR’S PROPOSED COSTS AND THE OFFEROR’S UNDERSTANDING OF THE WORK.</a:t>
            </a:r>
            <a:endParaRPr b="1" sz="1600">
              <a:latin typeface="Arial"/>
              <a:ea typeface="Arial"/>
              <a:cs typeface="Arial"/>
              <a:sym typeface="Arial"/>
            </a:endParaRPr>
          </a:p>
          <a:p>
            <a:pPr indent="-187960" lvl="0" marL="228600" rtl="0" algn="l">
              <a:lnSpc>
                <a:spcPct val="120000"/>
              </a:lnSpc>
              <a:spcBef>
                <a:spcPts val="1000"/>
              </a:spcBef>
              <a:spcAft>
                <a:spcPts val="0"/>
              </a:spcAft>
              <a:buSzPts val="1600"/>
              <a:buChar char="•"/>
            </a:pPr>
            <a:r>
              <a:rPr b="1" lang="en-US" sz="1600">
                <a:latin typeface="Arial"/>
                <a:ea typeface="Arial"/>
                <a:cs typeface="Arial"/>
                <a:sym typeface="Arial"/>
              </a:rPr>
              <a:t>A SUFFICIENTLY DETAILED AND ACCURATE IGCE ESTABLISHES A REALISTIC BUDGET AND ASSISTS IN THE ACQUISITION REVIEW, VALIDATION, PRIORITIZATION, AND APPROVAL OF REQUIREMENTS TO MEET MISSION NEED.</a:t>
            </a:r>
            <a:endParaRPr b="1" sz="1600">
              <a:latin typeface="Arial"/>
              <a:ea typeface="Arial"/>
              <a:cs typeface="Arial"/>
              <a:sym typeface="Arial"/>
            </a:endParaRPr>
          </a:p>
          <a:p>
            <a:pPr indent="-86360" lvl="0" marL="228600" rtl="0" algn="l">
              <a:lnSpc>
                <a:spcPct val="120000"/>
              </a:lnSpc>
              <a:spcBef>
                <a:spcPts val="1000"/>
              </a:spcBef>
              <a:spcAft>
                <a:spcPts val="0"/>
              </a:spcAft>
              <a:buSzPts val="3200"/>
              <a:buNone/>
            </a:pPr>
            <a:r>
              <a:t/>
            </a:r>
            <a:endParaRPr sz="18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A photo of a cell phone.  Meant to go with the phone ringing needing your assistance with this assignment" id="265" name="Google Shape;265;p38"/>
          <p:cNvPicPr preferRelativeResize="0"/>
          <p:nvPr/>
        </p:nvPicPr>
        <p:blipFill rotWithShape="1">
          <a:blip r:embed="rId3">
            <a:alphaModFix/>
          </a:blip>
          <a:srcRect b="0" l="0" r="0" t="0"/>
          <a:stretch/>
        </p:blipFill>
        <p:spPr>
          <a:xfrm>
            <a:off x="25586" y="372511"/>
            <a:ext cx="871973" cy="648893"/>
          </a:xfrm>
          <a:prstGeom prst="rect">
            <a:avLst/>
          </a:prstGeom>
          <a:noFill/>
          <a:ln>
            <a:noFill/>
          </a:ln>
        </p:spPr>
      </p:pic>
      <p:pic>
        <p:nvPicPr>
          <p:cNvPr descr="Phone rings - will you answer the call? Is intended to have one hear the reach out for help." id="266" name="Google Shape;266;p38"/>
          <p:cNvPicPr preferRelativeResize="0"/>
          <p:nvPr/>
        </p:nvPicPr>
        <p:blipFill rotWithShape="1">
          <a:blip r:embed="rId4">
            <a:alphaModFix/>
          </a:blip>
          <a:srcRect b="0" l="0" r="0" t="0"/>
          <a:stretch/>
        </p:blipFill>
        <p:spPr>
          <a:xfrm>
            <a:off x="213311" y="1266449"/>
            <a:ext cx="307149" cy="307149"/>
          </a:xfrm>
          <a:prstGeom prst="rect">
            <a:avLst/>
          </a:prstGeom>
          <a:noFill/>
          <a:ln>
            <a:noFill/>
          </a:ln>
        </p:spPr>
      </p:pic>
      <p:sp>
        <p:nvSpPr>
          <p:cNvPr id="267" name="Google Shape;267;p38"/>
          <p:cNvSpPr txBox="1"/>
          <p:nvPr>
            <p:ph type="title"/>
          </p:nvPr>
        </p:nvSpPr>
        <p:spPr>
          <a:xfrm>
            <a:off x="897559" y="372512"/>
            <a:ext cx="10396882" cy="115196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000"/>
              <a:buFont typeface="Impact"/>
              <a:buNone/>
            </a:pPr>
            <a:r>
              <a:rPr lang="en-US" sz="2900">
                <a:latin typeface="Arial"/>
                <a:ea typeface="Arial"/>
                <a:cs typeface="Arial"/>
                <a:sym typeface="Arial"/>
              </a:rPr>
              <a:t>HELP! HELP! HELP! </a:t>
            </a:r>
            <a:br>
              <a:rPr lang="en-US" sz="2900">
                <a:latin typeface="Arial"/>
                <a:ea typeface="Arial"/>
                <a:cs typeface="Arial"/>
                <a:sym typeface="Arial"/>
              </a:rPr>
            </a:br>
            <a:r>
              <a:rPr lang="en-US" sz="2900">
                <a:latin typeface="Arial"/>
                <a:ea typeface="Arial"/>
                <a:cs typeface="Arial"/>
                <a:sym typeface="Arial"/>
              </a:rPr>
              <a:t>TRUSTED PROCUREMENT OFFICIAL…</a:t>
            </a:r>
            <a:br>
              <a:rPr lang="en-US" sz="2900">
                <a:latin typeface="Arial"/>
                <a:ea typeface="Arial"/>
                <a:cs typeface="Arial"/>
                <a:sym typeface="Arial"/>
              </a:rPr>
            </a:br>
            <a:r>
              <a:rPr lang="en-US" sz="2900">
                <a:latin typeface="Arial"/>
                <a:ea typeface="Arial"/>
                <a:cs typeface="Arial"/>
                <a:sym typeface="Arial"/>
              </a:rPr>
              <a:t>RESPOND…OVER….</a:t>
            </a:r>
            <a:endParaRPr sz="4300">
              <a:latin typeface="Arial"/>
              <a:ea typeface="Arial"/>
              <a:cs typeface="Arial"/>
              <a:sym typeface="Arial"/>
            </a:endParaRPr>
          </a:p>
        </p:txBody>
      </p:sp>
      <p:sp>
        <p:nvSpPr>
          <p:cNvPr id="268" name="Google Shape;268;p38"/>
          <p:cNvSpPr txBox="1"/>
          <p:nvPr>
            <p:ph idx="1" type="body"/>
          </p:nvPr>
        </p:nvSpPr>
        <p:spPr>
          <a:xfrm>
            <a:off x="-1803713" y="4818057"/>
            <a:ext cx="368047" cy="130397"/>
          </a:xfrm>
          <a:prstGeom prst="rect">
            <a:avLst/>
          </a:prstGeom>
          <a:noFill/>
          <a:ln>
            <a:noFill/>
          </a:ln>
        </p:spPr>
        <p:txBody>
          <a:bodyPr anchorCtr="0" anchor="ctr" bIns="45700" lIns="91425" spcFirstLastPara="1" rIns="91425" wrap="square" tIns="45700">
            <a:normAutofit fontScale="25000" lnSpcReduction="20000"/>
          </a:bodyPr>
          <a:lstStyle/>
          <a:p>
            <a:pPr indent="-177800" lvl="0" marL="228600" rtl="0" algn="l">
              <a:lnSpc>
                <a:spcPct val="120000"/>
              </a:lnSpc>
              <a:spcBef>
                <a:spcPts val="0"/>
              </a:spcBef>
              <a:spcAft>
                <a:spcPts val="0"/>
              </a:spcAft>
              <a:buSzPct val="160000"/>
              <a:buNone/>
            </a:pPr>
            <a:r>
              <a:t/>
            </a:r>
            <a:endParaRPr/>
          </a:p>
          <a:p>
            <a:pPr indent="-177800" lvl="0" marL="228600" rtl="0" algn="l">
              <a:lnSpc>
                <a:spcPct val="120000"/>
              </a:lnSpc>
              <a:spcBef>
                <a:spcPts val="1000"/>
              </a:spcBef>
              <a:spcAft>
                <a:spcPts val="0"/>
              </a:spcAft>
              <a:buSzPct val="160000"/>
              <a:buNone/>
            </a:pPr>
            <a:r>
              <a:t/>
            </a:r>
            <a:endParaRPr/>
          </a:p>
          <a:p>
            <a:pPr indent="-177800" lvl="0" marL="228600" rtl="0" algn="l">
              <a:lnSpc>
                <a:spcPct val="120000"/>
              </a:lnSpc>
              <a:spcBef>
                <a:spcPts val="1000"/>
              </a:spcBef>
              <a:spcAft>
                <a:spcPts val="0"/>
              </a:spcAft>
              <a:buSzPct val="160000"/>
              <a:buNone/>
            </a:pPr>
            <a:r>
              <a:t/>
            </a:r>
            <a:endParaRPr/>
          </a:p>
          <a:p>
            <a:pPr indent="-177800" lvl="0" marL="228600" rtl="0" algn="l">
              <a:lnSpc>
                <a:spcPct val="120000"/>
              </a:lnSpc>
              <a:spcBef>
                <a:spcPts val="1000"/>
              </a:spcBef>
              <a:spcAft>
                <a:spcPts val="0"/>
              </a:spcAft>
              <a:buSzPct val="160000"/>
              <a:buNone/>
            </a:pPr>
            <a:r>
              <a:t/>
            </a:r>
            <a:endParaRPr/>
          </a:p>
        </p:txBody>
      </p:sp>
      <p:pic>
        <p:nvPicPr>
          <p:cNvPr descr="Free Climate Change Climate illustration and picture" id="269" name="Google Shape;269;p38"/>
          <p:cNvPicPr preferRelativeResize="0"/>
          <p:nvPr/>
        </p:nvPicPr>
        <p:blipFill rotWithShape="1">
          <a:blip r:embed="rId5">
            <a:alphaModFix/>
          </a:blip>
          <a:srcRect b="0" l="0" r="0" t="0"/>
          <a:stretch/>
        </p:blipFill>
        <p:spPr>
          <a:xfrm>
            <a:off x="0" y="2251026"/>
            <a:ext cx="5070918" cy="3375325"/>
          </a:xfrm>
          <a:prstGeom prst="rect">
            <a:avLst/>
          </a:prstGeom>
          <a:noFill/>
          <a:ln>
            <a:noFill/>
          </a:ln>
        </p:spPr>
      </p:pic>
      <p:pic>
        <p:nvPicPr>
          <p:cNvPr descr="Free Bubble Speech vector and picture" id="270" name="Google Shape;270;p38"/>
          <p:cNvPicPr preferRelativeResize="0"/>
          <p:nvPr/>
        </p:nvPicPr>
        <p:blipFill rotWithShape="1">
          <a:blip r:embed="rId6">
            <a:alphaModFix/>
          </a:blip>
          <a:srcRect b="0" l="0" r="0" t="0"/>
          <a:stretch/>
        </p:blipFill>
        <p:spPr>
          <a:xfrm>
            <a:off x="6043262" y="1171252"/>
            <a:ext cx="1959293" cy="2035629"/>
          </a:xfrm>
          <a:prstGeom prst="rect">
            <a:avLst/>
          </a:prstGeom>
          <a:noFill/>
          <a:ln>
            <a:noFill/>
          </a:ln>
        </p:spPr>
      </p:pic>
      <p:sp>
        <p:nvSpPr>
          <p:cNvPr id="271" name="Google Shape;271;p38"/>
          <p:cNvSpPr txBox="1"/>
          <p:nvPr/>
        </p:nvSpPr>
        <p:spPr>
          <a:xfrm>
            <a:off x="6374236" y="1420023"/>
            <a:ext cx="137936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rPr>
              <a:t>Should we listen to the message?</a:t>
            </a:r>
            <a:endParaRPr b="1"/>
          </a:p>
        </p:txBody>
      </p:sp>
      <p:pic>
        <p:nvPicPr>
          <p:cNvPr descr="Free Safety Save vector and picture" id="272" name="Google Shape;272;p38"/>
          <p:cNvPicPr preferRelativeResize="0"/>
          <p:nvPr/>
        </p:nvPicPr>
        <p:blipFill rotWithShape="1">
          <a:blip r:embed="rId7">
            <a:alphaModFix/>
          </a:blip>
          <a:srcRect b="0" l="0" r="0" t="0"/>
          <a:stretch/>
        </p:blipFill>
        <p:spPr>
          <a:xfrm>
            <a:off x="8002555" y="279918"/>
            <a:ext cx="3430298" cy="3307022"/>
          </a:xfrm>
          <a:prstGeom prst="rect">
            <a:avLst/>
          </a:prstGeom>
          <a:noFill/>
          <a:ln>
            <a:noFill/>
          </a:ln>
        </p:spPr>
      </p:pic>
      <p:pic>
        <p:nvPicPr>
          <p:cNvPr descr="Free Mobile Phones Texting photo and picture" id="273" name="Google Shape;273;p38"/>
          <p:cNvPicPr preferRelativeResize="0"/>
          <p:nvPr/>
        </p:nvPicPr>
        <p:blipFill rotWithShape="1">
          <a:blip r:embed="rId8">
            <a:alphaModFix/>
          </a:blip>
          <a:srcRect b="0" l="0" r="0" t="0"/>
          <a:stretch/>
        </p:blipFill>
        <p:spPr>
          <a:xfrm>
            <a:off x="4842844" y="2809716"/>
            <a:ext cx="3685335" cy="2458810"/>
          </a:xfrm>
          <a:prstGeom prst="rect">
            <a:avLst/>
          </a:prstGeom>
          <a:noFill/>
          <a:ln>
            <a:noFill/>
          </a:ln>
        </p:spPr>
      </p:pic>
      <p:sp>
        <p:nvSpPr>
          <p:cNvPr id="274" name="Google Shape;274;p38"/>
          <p:cNvSpPr/>
          <p:nvPr/>
        </p:nvSpPr>
        <p:spPr>
          <a:xfrm rot="-5400000">
            <a:off x="10279841" y="4183808"/>
            <a:ext cx="405557" cy="1185439"/>
          </a:xfrm>
          <a:prstGeom prst="downArrow">
            <a:avLst>
              <a:gd fmla="val 50000" name="adj1"/>
              <a:gd fmla="val 50000" name="adj2"/>
            </a:avLst>
          </a:prstGeom>
          <a:solidFill>
            <a:srgbClr val="F4F4F4"/>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275" name="Google Shape;275;p38"/>
          <p:cNvSpPr/>
          <p:nvPr/>
        </p:nvSpPr>
        <p:spPr>
          <a:xfrm rot="-5400000">
            <a:off x="10279841" y="4183807"/>
            <a:ext cx="405557" cy="1185439"/>
          </a:xfrm>
          <a:prstGeom prst="downArrow">
            <a:avLst>
              <a:gd fmla="val 50000" name="adj1"/>
              <a:gd fmla="val 50000" name="adj2"/>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Free support vector communicate illustration" id="276" name="Google Shape;276;p38"/>
          <p:cNvPicPr preferRelativeResize="0"/>
          <p:nvPr/>
        </p:nvPicPr>
        <p:blipFill rotWithShape="1">
          <a:blip r:embed="rId9">
            <a:alphaModFix/>
          </a:blip>
          <a:srcRect b="0" l="0" r="0" t="0"/>
          <a:stretch/>
        </p:blipFill>
        <p:spPr>
          <a:xfrm>
            <a:off x="8790288" y="4338537"/>
            <a:ext cx="922589" cy="765460"/>
          </a:xfrm>
          <a:prstGeom prst="rect">
            <a:avLst/>
          </a:prstGeom>
          <a:noFill/>
          <a:ln>
            <a:noFill/>
          </a:ln>
        </p:spPr>
      </p:pic>
      <p:pic>
        <p:nvPicPr>
          <p:cNvPr id="277" name="Google Shape;277;p38"/>
          <p:cNvPicPr preferRelativeResize="0"/>
          <p:nvPr/>
        </p:nvPicPr>
        <p:blipFill rotWithShape="1">
          <a:blip r:embed="rId4">
            <a:alphaModFix/>
          </a:blip>
          <a:srcRect b="0" l="0" r="0" t="0"/>
          <a:stretch/>
        </p:blipFill>
        <p:spPr>
          <a:xfrm>
            <a:off x="8613265" y="4860315"/>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75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8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a:t>INDEPENDENT GOVERNMENT COST ESTIMATE (IGCE) – WHEN AND WHO?</a:t>
            </a:r>
            <a:endParaRPr/>
          </a:p>
        </p:txBody>
      </p:sp>
      <p:sp>
        <p:nvSpPr>
          <p:cNvPr id="710" name="Google Shape;710;p83"/>
          <p:cNvSpPr txBox="1"/>
          <p:nvPr>
            <p:ph idx="1" type="body"/>
          </p:nvPr>
        </p:nvSpPr>
        <p:spPr>
          <a:xfrm>
            <a:off x="685800" y="1837775"/>
            <a:ext cx="10396800" cy="3766800"/>
          </a:xfrm>
          <a:prstGeom prst="rect">
            <a:avLst/>
          </a:prstGeom>
          <a:noFill/>
          <a:ln>
            <a:noFill/>
          </a:ln>
        </p:spPr>
        <p:txBody>
          <a:bodyPr anchorCtr="0" anchor="ctr" bIns="45700" lIns="91425" spcFirstLastPara="1" rIns="91425" wrap="square" tIns="45700">
            <a:normAutofit/>
          </a:bodyPr>
          <a:lstStyle/>
          <a:p>
            <a:pPr indent="-147320" lvl="0" marL="228600" rtl="0" algn="l">
              <a:spcBef>
                <a:spcPts val="1000"/>
              </a:spcBef>
              <a:spcAft>
                <a:spcPts val="0"/>
              </a:spcAft>
              <a:buSzPts val="1600"/>
              <a:buChar char="•"/>
            </a:pPr>
            <a:r>
              <a:rPr b="1" lang="en-US" sz="1600">
                <a:latin typeface="Arial"/>
                <a:ea typeface="Arial"/>
                <a:cs typeface="Arial"/>
                <a:sym typeface="Arial"/>
              </a:rPr>
              <a:t>AN IGCE IS USED DURING ALL PHASES OF A PROGRAM TO INCLUDE LIFE CYCLE COST AND TOTAL OPERATING COST OF A ACQUISITION PROJECT, AS WELL AS MORE LIMITED ESTIMATES RELATED TO A SUBSET OF A CURRENT CONTRACT OR EVEN FOR A CONTRACT OPTION PERIOD WITHIN AN OVERALL PERIOD OF PERFORMANCE;</a:t>
            </a:r>
            <a:endParaRPr b="1" sz="1600">
              <a:latin typeface="Arial"/>
              <a:ea typeface="Arial"/>
              <a:cs typeface="Arial"/>
              <a:sym typeface="Arial"/>
            </a:endParaRPr>
          </a:p>
          <a:p>
            <a:pPr indent="-147320" lvl="0" marL="228600" rtl="0" algn="l">
              <a:spcBef>
                <a:spcPts val="1000"/>
              </a:spcBef>
              <a:spcAft>
                <a:spcPts val="0"/>
              </a:spcAft>
              <a:buSzPts val="1600"/>
              <a:buChar char="•"/>
            </a:pPr>
            <a:r>
              <a:rPr b="1" lang="en-US" sz="1600">
                <a:latin typeface="Arial"/>
                <a:ea typeface="Arial"/>
                <a:cs typeface="Arial"/>
                <a:sym typeface="Arial"/>
              </a:rPr>
              <a:t>ALL ACQUISITION TEAM MEMBERS ARE RESPONSIBLE FOR DEVELOPING AN IGCE THAT WILL FORWARD THE ACQUISITION OBJECTIVES. THAT REQUIRES THE GOVERNMENT TO DO ITS DUE DILIGENCE TO ENSURE IT PROCURES SUPPLIES AND SERVICES OF THE BEST VALUE, INCLUDING CONDUCTING MARKET RESEARCH, DEVELOPING AN IGCE BASED ON THAT RESEARCH, AND USING THAT INFORMATION TO AFFECT AWARDING CONTRACTS/ORDERS AT COSTS/PRICES IN THE GOVERNMENT’S BEST INTERESTS.</a:t>
            </a:r>
            <a:endParaRPr b="1" sz="1600">
              <a:latin typeface="Arial"/>
              <a:ea typeface="Arial"/>
              <a:cs typeface="Arial"/>
              <a:sym typeface="Arial"/>
            </a:endParaRPr>
          </a:p>
          <a:p>
            <a:pPr indent="-177800" lvl="0" marL="228600" rtl="0" algn="l">
              <a:lnSpc>
                <a:spcPct val="120000"/>
              </a:lnSpc>
              <a:spcBef>
                <a:spcPts val="1000"/>
              </a:spcBef>
              <a:spcAft>
                <a:spcPts val="0"/>
              </a:spcAft>
              <a:buSzPts val="3200"/>
              <a:buNone/>
            </a:pPr>
            <a:r>
              <a:t/>
            </a:r>
            <a:endParaRPr b="1" sz="16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a:t>INDEPENDENT GOVERNMENT COST ESTIMATE (IGCE) – REMINDER!</a:t>
            </a:r>
            <a:endParaRPr/>
          </a:p>
        </p:txBody>
      </p:sp>
      <p:sp>
        <p:nvSpPr>
          <p:cNvPr id="716" name="Google Shape;716;p84"/>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p>
            <a:pPr indent="0" lvl="0" marL="0" marR="0" rtl="0" algn="l">
              <a:lnSpc>
                <a:spcPct val="120000"/>
              </a:lnSpc>
              <a:spcBef>
                <a:spcPts val="1000"/>
              </a:spcBef>
              <a:spcAft>
                <a:spcPts val="0"/>
              </a:spcAft>
              <a:buNone/>
            </a:pPr>
            <a:r>
              <a:rPr b="1" lang="en-US" sz="2400">
                <a:latin typeface="Arial"/>
                <a:ea typeface="Arial"/>
                <a:cs typeface="Arial"/>
                <a:sym typeface="Arial"/>
              </a:rPr>
              <a:t>AN IGCE IS:</a:t>
            </a:r>
            <a:endParaRPr b="1" sz="2400">
              <a:latin typeface="Arial"/>
              <a:ea typeface="Arial"/>
              <a:cs typeface="Arial"/>
              <a:sym typeface="Arial"/>
            </a:endParaRPr>
          </a:p>
          <a:p>
            <a:pPr indent="-147319" lvl="0" marL="685800" marR="0" rtl="0" algn="l">
              <a:lnSpc>
                <a:spcPct val="120000"/>
              </a:lnSpc>
              <a:spcBef>
                <a:spcPts val="1000"/>
              </a:spcBef>
              <a:spcAft>
                <a:spcPts val="0"/>
              </a:spcAft>
              <a:buSzPts val="1600"/>
              <a:buChar char="●"/>
            </a:pPr>
            <a:r>
              <a:rPr b="1" lang="en-US" sz="1600">
                <a:latin typeface="Arial"/>
                <a:ea typeface="Arial"/>
                <a:cs typeface="Arial"/>
                <a:sym typeface="Arial"/>
              </a:rPr>
              <a:t>DEVELOPED BY THE GOVERNMENT WITHOUT CONTRACTOR INFLUENCE;</a:t>
            </a:r>
            <a:endParaRPr b="1" sz="1600">
              <a:latin typeface="Arial"/>
              <a:ea typeface="Arial"/>
              <a:cs typeface="Arial"/>
              <a:sym typeface="Arial"/>
            </a:endParaRPr>
          </a:p>
          <a:p>
            <a:pPr indent="-147319" lvl="0" marL="685800" marR="0" rtl="0" algn="l">
              <a:lnSpc>
                <a:spcPct val="120000"/>
              </a:lnSpc>
              <a:spcBef>
                <a:spcPts val="1000"/>
              </a:spcBef>
              <a:spcAft>
                <a:spcPts val="0"/>
              </a:spcAft>
              <a:buSzPts val="1600"/>
              <a:buChar char="●"/>
            </a:pPr>
            <a:r>
              <a:rPr b="1" lang="en-US" sz="1600">
                <a:latin typeface="Arial"/>
                <a:ea typeface="Arial"/>
                <a:cs typeface="Arial"/>
                <a:sym typeface="Arial"/>
              </a:rPr>
              <a:t>AN AID IN ACHIEVING BEST VALUE AND SHARED CONTRACT RISK;</a:t>
            </a:r>
            <a:endParaRPr b="1" sz="1600">
              <a:latin typeface="Arial"/>
              <a:ea typeface="Arial"/>
              <a:cs typeface="Arial"/>
              <a:sym typeface="Arial"/>
            </a:endParaRPr>
          </a:p>
          <a:p>
            <a:pPr indent="-147319" lvl="0" marL="685800" marR="0" rtl="0" algn="l">
              <a:lnSpc>
                <a:spcPct val="120000"/>
              </a:lnSpc>
              <a:spcBef>
                <a:spcPts val="1000"/>
              </a:spcBef>
              <a:spcAft>
                <a:spcPts val="0"/>
              </a:spcAft>
              <a:buSzPts val="1600"/>
              <a:buChar char="●"/>
            </a:pPr>
            <a:r>
              <a:rPr b="1" lang="en-US" sz="1600">
                <a:latin typeface="Arial"/>
                <a:ea typeface="Arial"/>
                <a:cs typeface="Arial"/>
                <a:sym typeface="Arial"/>
              </a:rPr>
              <a:t>BASED ON MARKET RESEARCH;</a:t>
            </a:r>
            <a:endParaRPr b="1" sz="1600">
              <a:latin typeface="Arial"/>
              <a:ea typeface="Arial"/>
              <a:cs typeface="Arial"/>
              <a:sym typeface="Arial"/>
            </a:endParaRPr>
          </a:p>
          <a:p>
            <a:pPr indent="-147319" lvl="0" marL="685800" marR="0" rtl="0" algn="l">
              <a:lnSpc>
                <a:spcPct val="120000"/>
              </a:lnSpc>
              <a:spcBef>
                <a:spcPts val="1000"/>
              </a:spcBef>
              <a:spcAft>
                <a:spcPts val="0"/>
              </a:spcAft>
              <a:buSzPts val="1600"/>
              <a:buChar char="●"/>
            </a:pPr>
            <a:r>
              <a:rPr b="1" lang="en-US" sz="1600">
                <a:latin typeface="Arial"/>
                <a:ea typeface="Arial"/>
                <a:cs typeface="Arial"/>
                <a:sym typeface="Arial"/>
              </a:rPr>
              <a:t>AN ANALYSIS OF REASONABLE AND REQUIRED RESOURCES TO PERFORM THE CONTRACT;</a:t>
            </a:r>
            <a:endParaRPr b="1" sz="1600">
              <a:latin typeface="Arial"/>
              <a:ea typeface="Arial"/>
              <a:cs typeface="Arial"/>
              <a:sym typeface="Arial"/>
            </a:endParaRPr>
          </a:p>
          <a:p>
            <a:pPr indent="-147319" lvl="0" marL="685800" marR="0" rtl="0" algn="l">
              <a:lnSpc>
                <a:spcPct val="120000"/>
              </a:lnSpc>
              <a:spcBef>
                <a:spcPts val="1000"/>
              </a:spcBef>
              <a:spcAft>
                <a:spcPts val="0"/>
              </a:spcAft>
              <a:buSzPts val="1600"/>
              <a:buChar char="●"/>
            </a:pPr>
            <a:r>
              <a:rPr b="1" lang="en-US" sz="1600">
                <a:latin typeface="Arial"/>
                <a:ea typeface="Arial"/>
                <a:cs typeface="Arial"/>
                <a:sym typeface="Arial"/>
              </a:rPr>
              <a:t>THE PROJECTED, ANTICIPATED, OR PROBABLE COST/PRICE OF A PROPOSED FEDERAL ACQUISITION; AND</a:t>
            </a:r>
            <a:endParaRPr b="1" sz="1600">
              <a:latin typeface="Arial"/>
              <a:ea typeface="Arial"/>
              <a:cs typeface="Arial"/>
              <a:sym typeface="Arial"/>
            </a:endParaRPr>
          </a:p>
          <a:p>
            <a:pPr indent="-147319" lvl="0" marL="685800" marR="0" rtl="0" algn="l">
              <a:lnSpc>
                <a:spcPct val="120000"/>
              </a:lnSpc>
              <a:spcBef>
                <a:spcPts val="1000"/>
              </a:spcBef>
              <a:spcAft>
                <a:spcPts val="0"/>
              </a:spcAft>
              <a:buSzPts val="1600"/>
              <a:buChar char="●"/>
            </a:pPr>
            <a:r>
              <a:rPr b="1" lang="en-US" sz="1600">
                <a:latin typeface="Arial"/>
                <a:ea typeface="Arial"/>
                <a:cs typeface="Arial"/>
                <a:sym typeface="Arial"/>
              </a:rPr>
              <a:t>A BENCHMARK FOR ESTABLISHING COST/PRICE ANALYSIS.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HOW IGCE SUPPORTS ACQUISITION LIFECYCLE</a:t>
            </a:r>
            <a:endParaRPr/>
          </a:p>
        </p:txBody>
      </p:sp>
      <p:pic>
        <p:nvPicPr>
          <p:cNvPr descr="A diagram on how IGCE supports the acquisition lifecycle.  Source: :  Independent Government Cost Estimate (IGCE) Handbook for Services Acquisition, OSD, Department of Defense" id="722" name="Google Shape;722;p85"/>
          <p:cNvPicPr preferRelativeResize="0"/>
          <p:nvPr/>
        </p:nvPicPr>
        <p:blipFill rotWithShape="1">
          <a:blip r:embed="rId3">
            <a:alphaModFix/>
          </a:blip>
          <a:srcRect b="0" l="0" r="0" t="0"/>
          <a:stretch/>
        </p:blipFill>
        <p:spPr>
          <a:xfrm>
            <a:off x="3726179" y="1261782"/>
            <a:ext cx="7356504" cy="4326218"/>
          </a:xfrm>
          <a:prstGeom prst="rect">
            <a:avLst/>
          </a:prstGeom>
          <a:noFill/>
          <a:ln>
            <a:noFill/>
          </a:ln>
        </p:spPr>
      </p:pic>
      <p:sp>
        <p:nvSpPr>
          <p:cNvPr id="723" name="Google Shape;723;p85"/>
          <p:cNvSpPr txBox="1"/>
          <p:nvPr/>
        </p:nvSpPr>
        <p:spPr>
          <a:xfrm>
            <a:off x="533400" y="6348755"/>
            <a:ext cx="83058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Impact"/>
                <a:ea typeface="Impact"/>
                <a:cs typeface="Impact"/>
                <a:sym typeface="Impact"/>
              </a:rPr>
              <a:t>Source:  Independent Government Cost Estimate (IGCE) Handbook for Services Acquisition, OSD, Department of Defense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86"/>
          <p:cNvSpPr/>
          <p:nvPr/>
        </p:nvSpPr>
        <p:spPr>
          <a:xfrm>
            <a:off x="716275" y="1078875"/>
            <a:ext cx="10789800" cy="46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rPr>
              <a:t>IGCE Developers is required to consider the following:</a:t>
            </a:r>
            <a:endParaRPr b="1" sz="2400"/>
          </a:p>
          <a:p>
            <a:pPr indent="0" lvl="0" marL="0" marR="0" rtl="0" algn="l">
              <a:spcBef>
                <a:spcPts val="0"/>
              </a:spcBef>
              <a:spcAft>
                <a:spcPts val="0"/>
              </a:spcAft>
              <a:buNone/>
            </a:pPr>
            <a:r>
              <a:rPr b="1" lang="en-US" sz="2400">
                <a:solidFill>
                  <a:schemeClr val="dk1"/>
                </a:solidFill>
              </a:rPr>
              <a:t>	</a:t>
            </a:r>
            <a:r>
              <a:rPr b="1" i="0" lang="en-US" sz="1800" u="none" cap="none" strike="noStrike">
                <a:solidFill>
                  <a:schemeClr val="dk1"/>
                </a:solidFill>
              </a:rPr>
              <a:t>In the narrative of the IGCE, answer the five primary questions: </a:t>
            </a:r>
            <a:endParaRPr b="1" sz="1800"/>
          </a:p>
          <a:p>
            <a:pPr indent="-469900" lvl="2" marL="1371600" marR="0" rtl="0" algn="l">
              <a:spcBef>
                <a:spcPts val="0"/>
              </a:spcBef>
              <a:spcAft>
                <a:spcPts val="0"/>
              </a:spcAft>
              <a:buClr>
                <a:schemeClr val="dk1"/>
              </a:buClr>
              <a:buSzPts val="1800"/>
              <a:buAutoNum type="arabicPeriod"/>
            </a:pPr>
            <a:r>
              <a:rPr b="1" i="0" lang="en-US" sz="1800" u="none" cap="none" strike="noStrike">
                <a:solidFill>
                  <a:schemeClr val="dk1"/>
                </a:solidFill>
              </a:rPr>
              <a:t>How was the estimate made? 	</a:t>
            </a:r>
            <a:endParaRPr b="1" sz="1800"/>
          </a:p>
          <a:p>
            <a:pPr indent="-469900" lvl="2" marL="1371600" marR="0" rtl="0" algn="l">
              <a:spcBef>
                <a:spcPts val="0"/>
              </a:spcBef>
              <a:spcAft>
                <a:spcPts val="0"/>
              </a:spcAft>
              <a:buClr>
                <a:schemeClr val="dk1"/>
              </a:buClr>
              <a:buSzPts val="1800"/>
              <a:buAutoNum type="arabicPeriod"/>
            </a:pPr>
            <a:r>
              <a:rPr b="1" i="0" lang="en-US" sz="1800" u="none" cap="none" strike="noStrike">
                <a:solidFill>
                  <a:schemeClr val="dk1"/>
                </a:solidFill>
              </a:rPr>
              <a:t>What assumptions were made? </a:t>
            </a:r>
            <a:endParaRPr b="1" sz="1800"/>
          </a:p>
          <a:p>
            <a:pPr indent="-469900" lvl="2" marL="1371600" marR="0" rtl="0" algn="l">
              <a:spcBef>
                <a:spcPts val="0"/>
              </a:spcBef>
              <a:spcAft>
                <a:spcPts val="0"/>
              </a:spcAft>
              <a:buClr>
                <a:schemeClr val="dk1"/>
              </a:buClr>
              <a:buSzPts val="1800"/>
              <a:buAutoNum type="arabicPeriod"/>
            </a:pPr>
            <a:r>
              <a:rPr b="1" i="0" lang="en-US" sz="1800" u="none" cap="none" strike="noStrike">
                <a:solidFill>
                  <a:schemeClr val="dk1"/>
                </a:solidFill>
              </a:rPr>
              <a:t>What information/tools were used? </a:t>
            </a:r>
            <a:endParaRPr b="1" sz="1800"/>
          </a:p>
          <a:p>
            <a:pPr indent="-469900" lvl="2" marL="1371600" marR="0" rtl="0" algn="l">
              <a:spcBef>
                <a:spcPts val="0"/>
              </a:spcBef>
              <a:spcAft>
                <a:spcPts val="0"/>
              </a:spcAft>
              <a:buClr>
                <a:schemeClr val="dk1"/>
              </a:buClr>
              <a:buSzPts val="1800"/>
              <a:buAutoNum type="arabicPeriod"/>
            </a:pPr>
            <a:r>
              <a:rPr b="1" i="0" lang="en-US" sz="1800" u="none" cap="none" strike="noStrike">
                <a:solidFill>
                  <a:schemeClr val="dk1"/>
                </a:solidFill>
              </a:rPr>
              <a:t>Where was the information obtained from? </a:t>
            </a:r>
            <a:endParaRPr b="1" sz="1800"/>
          </a:p>
          <a:p>
            <a:pPr indent="-469900" lvl="2" marL="1371600" marR="0" rtl="0" algn="l">
              <a:spcBef>
                <a:spcPts val="0"/>
              </a:spcBef>
              <a:spcAft>
                <a:spcPts val="0"/>
              </a:spcAft>
              <a:buClr>
                <a:schemeClr val="dk1"/>
              </a:buClr>
              <a:buSzPts val="1800"/>
              <a:buAutoNum type="arabicPeriod"/>
            </a:pPr>
            <a:r>
              <a:rPr b="1" i="0" lang="en-US" sz="1800" u="none" cap="none" strike="noStrike">
                <a:solidFill>
                  <a:schemeClr val="dk1"/>
                </a:solidFill>
              </a:rPr>
              <a:t>How did previous estimates compare with prices paid? </a:t>
            </a:r>
            <a:endParaRPr b="1" i="0" sz="1800" u="none" cap="none" strike="noStrike">
              <a:solidFill>
                <a:schemeClr val="dk1"/>
              </a:solidFill>
            </a:endParaRPr>
          </a:p>
          <a:p>
            <a:pPr indent="-342900" lvl="1" marL="800100" marR="0" rtl="0" algn="l">
              <a:spcBef>
                <a:spcPts val="0"/>
              </a:spcBef>
              <a:spcAft>
                <a:spcPts val="0"/>
              </a:spcAft>
              <a:buClr>
                <a:schemeClr val="dk1"/>
              </a:buClr>
              <a:buSzPts val="1800"/>
              <a:buChar char="•"/>
            </a:pPr>
            <a:r>
              <a:rPr b="1" i="0" lang="en-US" sz="1800" u="none" cap="none" strike="noStrike">
                <a:solidFill>
                  <a:schemeClr val="dk1"/>
                </a:solidFill>
              </a:rPr>
              <a:t>Prior to being accepted, the IGCE preparer ensures that: </a:t>
            </a:r>
            <a:endParaRPr b="1" sz="1800"/>
          </a:p>
          <a:p>
            <a:pPr indent="-355600" lvl="2" marL="1257300" marR="0" rtl="0" algn="l">
              <a:spcBef>
                <a:spcPts val="0"/>
              </a:spcBef>
              <a:spcAft>
                <a:spcPts val="0"/>
              </a:spcAft>
              <a:buClr>
                <a:schemeClr val="dk1"/>
              </a:buClr>
              <a:buSzPts val="1800"/>
              <a:buAutoNum type="arabicPeriod"/>
            </a:pPr>
            <a:r>
              <a:rPr b="1" i="0" lang="en-US" sz="1800" u="none" cap="none" strike="noStrike">
                <a:solidFill>
                  <a:schemeClr val="dk1"/>
                </a:solidFill>
              </a:rPr>
              <a:t>The IGCE contains enough detail to assist the Contracting Officer (CO) or Cost/Price Team in the evaluation of the reasonableness of offered prices 	during the Source Selection process; </a:t>
            </a:r>
            <a:endParaRPr b="1" sz="1800"/>
          </a:p>
          <a:p>
            <a:pPr indent="-355600" lvl="2" marL="1257300" marR="0" rtl="0" algn="l">
              <a:spcBef>
                <a:spcPts val="0"/>
              </a:spcBef>
              <a:spcAft>
                <a:spcPts val="0"/>
              </a:spcAft>
              <a:buClr>
                <a:schemeClr val="dk1"/>
              </a:buClr>
              <a:buSzPts val="1800"/>
              <a:buAutoNum type="arabicPeriod"/>
            </a:pPr>
            <a:r>
              <a:rPr b="1" i="0" lang="en-US" sz="1800" u="none" cap="none" strike="noStrike">
                <a:solidFill>
                  <a:schemeClr val="dk1"/>
                </a:solidFill>
              </a:rPr>
              <a:t>The IGCE provides sufficient narrative and analytical detail, to include reference material, to support its preparation; </a:t>
            </a:r>
            <a:endParaRPr b="1" sz="1800"/>
          </a:p>
          <a:p>
            <a:pPr indent="-355600" lvl="2" marL="1257300" marR="0" rtl="0" algn="l">
              <a:spcBef>
                <a:spcPts val="0"/>
              </a:spcBef>
              <a:spcAft>
                <a:spcPts val="0"/>
              </a:spcAft>
              <a:buClr>
                <a:schemeClr val="dk1"/>
              </a:buClr>
              <a:buSzPts val="1800"/>
              <a:buAutoNum type="arabicPeriod"/>
            </a:pPr>
            <a:r>
              <a:rPr b="1" i="0" lang="en-US" sz="1800" u="none" cap="none" strike="noStrike">
                <a:solidFill>
                  <a:schemeClr val="dk1"/>
                </a:solidFill>
              </a:rPr>
              <a:t>The IGCE includes a certification that the Government developed the IGCE independently prior to seeking any formal proposals from contractors. </a:t>
            </a:r>
            <a:endParaRPr b="1" sz="1800"/>
          </a:p>
        </p:txBody>
      </p:sp>
      <p:sp>
        <p:nvSpPr>
          <p:cNvPr id="729" name="Google Shape;729;p86"/>
          <p:cNvSpPr txBox="1"/>
          <p:nvPr>
            <p:ph type="title"/>
          </p:nvPr>
        </p:nvSpPr>
        <p:spPr>
          <a:xfrm>
            <a:off x="716276" y="125085"/>
            <a:ext cx="10396800" cy="1152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HOW IGCE SUPPORTS PROGRAM OFFICE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ASSUMPTIONS FOR IGCEs</a:t>
            </a:r>
            <a:endParaRPr/>
          </a:p>
        </p:txBody>
      </p:sp>
      <p:sp>
        <p:nvSpPr>
          <p:cNvPr id="735" name="Google Shape;735;p87"/>
          <p:cNvSpPr/>
          <p:nvPr/>
        </p:nvSpPr>
        <p:spPr>
          <a:xfrm>
            <a:off x="685801" y="1837765"/>
            <a:ext cx="10027920" cy="38472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rPr>
              <a:t>IGCE Developers must do the following:</a:t>
            </a:r>
            <a:endParaRPr b="1"/>
          </a:p>
          <a:p>
            <a:pPr indent="0" lvl="0" marL="0" marR="0" rtl="0" algn="l">
              <a:spcBef>
                <a:spcPts val="0"/>
              </a:spcBef>
              <a:spcAft>
                <a:spcPts val="0"/>
              </a:spcAft>
              <a:buNone/>
            </a:pPr>
            <a:r>
              <a:rPr b="1" lang="en-US" sz="2000">
                <a:solidFill>
                  <a:schemeClr val="dk1"/>
                </a:solidFill>
              </a:rPr>
              <a:t>	</a:t>
            </a:r>
            <a:endParaRPr b="1"/>
          </a:p>
          <a:p>
            <a:pPr indent="-355600" lvl="0" marL="342900" marR="0" rtl="0" algn="l">
              <a:spcBef>
                <a:spcPts val="0"/>
              </a:spcBef>
              <a:spcAft>
                <a:spcPts val="0"/>
              </a:spcAft>
              <a:buClr>
                <a:schemeClr val="dk1"/>
              </a:buClr>
              <a:buSzPts val="1800"/>
              <a:buChar char="•"/>
            </a:pPr>
            <a:r>
              <a:rPr b="1" lang="en-US" sz="1800">
                <a:solidFill>
                  <a:schemeClr val="dk1"/>
                </a:solidFill>
              </a:rPr>
              <a:t>Conduct market research to determine the elements of cost for the item or services.</a:t>
            </a:r>
            <a:endParaRPr b="1" sz="1800"/>
          </a:p>
          <a:p>
            <a:pPr indent="-355600" lvl="0" marL="342900" marR="0" rtl="0" algn="l">
              <a:spcBef>
                <a:spcPts val="0"/>
              </a:spcBef>
              <a:spcAft>
                <a:spcPts val="0"/>
              </a:spcAft>
              <a:buClr>
                <a:schemeClr val="dk1"/>
              </a:buClr>
              <a:buSzPts val="1800"/>
              <a:buChar char="•"/>
            </a:pPr>
            <a:r>
              <a:rPr b="1" lang="en-US" sz="1800">
                <a:solidFill>
                  <a:schemeClr val="dk1"/>
                </a:solidFill>
              </a:rPr>
              <a:t>Engage with the seller or the manufacturer's authorized representative in writing if the merchandise is from the gray market.  If it is from the gray market do not proceed with purchase from that source.  If not gray market, proceed with procuring good. Document findings in the procurement file either way.</a:t>
            </a:r>
            <a:endParaRPr b="1" sz="1800"/>
          </a:p>
          <a:p>
            <a:pPr indent="-355600" lvl="0" marL="342900" marR="0" rtl="0" algn="l">
              <a:spcBef>
                <a:spcPts val="0"/>
              </a:spcBef>
              <a:spcAft>
                <a:spcPts val="0"/>
              </a:spcAft>
              <a:buClr>
                <a:schemeClr val="dk1"/>
              </a:buClr>
              <a:buSzPts val="1800"/>
              <a:buChar char="•"/>
            </a:pPr>
            <a:r>
              <a:rPr b="1" lang="en-US" sz="1800">
                <a:solidFill>
                  <a:schemeClr val="dk1"/>
                </a:solidFill>
              </a:rPr>
              <a:t>Promptly inspect the goods received to ensure they are in proper working order, are not are not old, counterfeit, or discontinued models.</a:t>
            </a:r>
            <a:endParaRPr b="1" sz="1800"/>
          </a:p>
          <a:p>
            <a:pPr indent="-355600" lvl="0" marL="342900" marR="0" rtl="0" algn="l">
              <a:spcBef>
                <a:spcPts val="0"/>
              </a:spcBef>
              <a:spcAft>
                <a:spcPts val="0"/>
              </a:spcAft>
              <a:buClr>
                <a:schemeClr val="dk1"/>
              </a:buClr>
              <a:buSzPts val="1800"/>
              <a:buChar char="•"/>
            </a:pPr>
            <a:r>
              <a:rPr b="1" lang="en-US" sz="1800">
                <a:solidFill>
                  <a:schemeClr val="dk1"/>
                </a:solidFill>
              </a:rPr>
              <a:t>Accept the goods, as appropriate.  If any goods or services are suspected to be gray market goods, contact the ISSO/ITSO as soon as it is discovered.</a:t>
            </a:r>
            <a:endParaRPr b="1" sz="18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8"/>
          <p:cNvSpPr/>
          <p:nvPr/>
        </p:nvSpPr>
        <p:spPr>
          <a:xfrm>
            <a:off x="609600" y="1214675"/>
            <a:ext cx="10027800" cy="4629900"/>
          </a:xfrm>
          <a:prstGeom prst="rect">
            <a:avLst/>
          </a:prstGeom>
          <a:noFill/>
          <a:ln>
            <a:noFill/>
          </a:ln>
        </p:spPr>
        <p:txBody>
          <a:bodyPr anchorCtr="0" anchor="t" bIns="45700" lIns="91425" spcFirstLastPara="1" rIns="91425" wrap="square" tIns="45700">
            <a:noAutofit/>
          </a:bodyPr>
          <a:lstStyle/>
          <a:p>
            <a:pPr indent="-158750" lvl="0" marL="285750" marR="0" rtl="0" algn="l">
              <a:spcBef>
                <a:spcPts val="0"/>
              </a:spcBef>
              <a:spcAft>
                <a:spcPts val="0"/>
              </a:spcAft>
              <a:buClr>
                <a:schemeClr val="dk1"/>
              </a:buClr>
              <a:buSzPts val="2000"/>
              <a:buFont typeface="Arial"/>
              <a:buNone/>
            </a:pPr>
            <a:r>
              <a:t/>
            </a:r>
            <a:endParaRPr b="1" sz="2000">
              <a:solidFill>
                <a:schemeClr val="dk1"/>
              </a:solidFill>
            </a:endParaRPr>
          </a:p>
          <a:p>
            <a:pPr indent="-285750" lvl="0" marL="285750" marR="0" rtl="0" algn="l">
              <a:spcBef>
                <a:spcPts val="0"/>
              </a:spcBef>
              <a:spcAft>
                <a:spcPts val="0"/>
              </a:spcAft>
              <a:buClr>
                <a:schemeClr val="dk1"/>
              </a:buClr>
              <a:buSzPts val="2000"/>
              <a:buChar char="•"/>
            </a:pPr>
            <a:r>
              <a:rPr b="1" lang="en-US" sz="2000">
                <a:solidFill>
                  <a:schemeClr val="dk1"/>
                </a:solidFill>
              </a:rPr>
              <a:t>The IGCE is an estimate of the reasonable costs that a contractor may bear in performing the required services or providing the supplies. A cost is considered "reasonable" if it reflects the action that a prudent business person would have taken at the time the cost was incurred. An IGCE is not the lowest or the highest possible estimated cost/price for performance; it is the Governments projection of the cost of the program. Upon receipt of application/proposals there may be a significant difference between the IGCE and proposed costs by the offeror. </a:t>
            </a:r>
            <a:endParaRPr b="1"/>
          </a:p>
          <a:p>
            <a:pPr indent="-158750" lvl="0" marL="285750" marR="0" rtl="0" algn="l">
              <a:spcBef>
                <a:spcPts val="0"/>
              </a:spcBef>
              <a:spcAft>
                <a:spcPts val="0"/>
              </a:spcAft>
              <a:buClr>
                <a:schemeClr val="dk1"/>
              </a:buClr>
              <a:buSzPts val="2000"/>
              <a:buFont typeface="Arial"/>
              <a:buNone/>
            </a:pPr>
            <a:r>
              <a:t/>
            </a:r>
            <a:endParaRPr b="1" sz="2000">
              <a:solidFill>
                <a:schemeClr val="dk1"/>
              </a:solidFill>
            </a:endParaRPr>
          </a:p>
          <a:p>
            <a:pPr indent="-285750" lvl="0" marL="285750" marR="0" rtl="0" algn="l">
              <a:spcBef>
                <a:spcPts val="0"/>
              </a:spcBef>
              <a:spcAft>
                <a:spcPts val="0"/>
              </a:spcAft>
              <a:buClr>
                <a:schemeClr val="dk1"/>
              </a:buClr>
              <a:buSzPts val="2000"/>
              <a:buChar char="•"/>
            </a:pPr>
            <a:r>
              <a:rPr b="1" lang="en-US" sz="2000">
                <a:solidFill>
                  <a:schemeClr val="dk1"/>
                </a:solidFill>
              </a:rPr>
              <a:t>There should be sufficient information (rationale and assumptions) in the IGCE to allow for the explanation of differences between the IGCE and an offered price. Significant discrepancies between the IGCE and the Applicant/Offeror’s proposal should be documented.</a:t>
            </a:r>
            <a:endParaRPr b="1"/>
          </a:p>
          <a:p>
            <a:pPr indent="-190500" lvl="0" marL="342900" marR="0" rtl="0" algn="l">
              <a:spcBef>
                <a:spcPts val="0"/>
              </a:spcBef>
              <a:spcAft>
                <a:spcPts val="0"/>
              </a:spcAft>
              <a:buClr>
                <a:schemeClr val="dk1"/>
              </a:buClr>
              <a:buSzPts val="2400"/>
              <a:buFont typeface="Arial"/>
              <a:buNone/>
            </a:pPr>
            <a:r>
              <a:t/>
            </a:r>
            <a:endParaRPr b="1" sz="2400">
              <a:solidFill>
                <a:schemeClr val="dk1"/>
              </a:solidFill>
            </a:endParaRPr>
          </a:p>
        </p:txBody>
      </p:sp>
      <p:sp>
        <p:nvSpPr>
          <p:cNvPr id="741" name="Google Shape;741;p88"/>
          <p:cNvSpPr txBox="1"/>
          <p:nvPr>
            <p:ph type="title"/>
          </p:nvPr>
        </p:nvSpPr>
        <p:spPr>
          <a:xfrm>
            <a:off x="609601" y="436825"/>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BE REASONABLE!  RIGHT?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TIPS TO REMEMBER: IGCE</a:t>
            </a:r>
            <a:endParaRPr/>
          </a:p>
        </p:txBody>
      </p:sp>
      <p:sp>
        <p:nvSpPr>
          <p:cNvPr id="747" name="Google Shape;747;p89"/>
          <p:cNvSpPr/>
          <p:nvPr/>
        </p:nvSpPr>
        <p:spPr>
          <a:xfrm>
            <a:off x="675639" y="1837765"/>
            <a:ext cx="10830560" cy="33239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rPr>
              <a:t>In Preparation:</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Ensure that all cost elements for goods and services for each task/requirement or development outcome is included in the IGCE.</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Employ proper data collection and estimating methodology (remember the Myth Busting Memos)!</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Document data sources, assumptions, constraints, methodology, and subject matter expert (SME) inputs.</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Use salient characteristics as opposed to brand name to obtain quotations;</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IGCE should be revised based on new price/cost information and revised/new requirements.</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DO NOT share the IGCE with anyone outside the designated procurement team. The document is procurement sensitive and access is on a “need-to-know” basis and must be safeguarded as required by the Federal Acquisition Regulation (FAR).</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DO NOT reveal information which may give any one organization an unfair competitive advantage.</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DO NOT use a preferred organization’s quotation as the IGCE</a:t>
            </a:r>
            <a:endParaRPr b="1"/>
          </a:p>
          <a:p>
            <a:pPr indent="-285750" lvl="1" marL="742950" marR="0" rtl="0" algn="l">
              <a:spcBef>
                <a:spcPts val="0"/>
              </a:spcBef>
              <a:spcAft>
                <a:spcPts val="0"/>
              </a:spcAft>
              <a:buClr>
                <a:schemeClr val="dk1"/>
              </a:buClr>
              <a:buSzPts val="1600"/>
              <a:buChar char="•"/>
            </a:pPr>
            <a:r>
              <a:rPr b="1" i="0" lang="en-US" sz="1600" u="none" cap="none" strike="noStrike">
                <a:solidFill>
                  <a:schemeClr val="dk1"/>
                </a:solidFill>
              </a:rPr>
              <a:t>When unsure, seek guidance from the Contracting Officer</a:t>
            </a:r>
            <a:endParaRPr b="1" i="0" sz="2400" u="none" cap="none" strike="noStrike">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a:t>COST ESTIMATING AND IGCES ARE </a:t>
            </a:r>
            <a:br>
              <a:rPr lang="en-US"/>
            </a:br>
            <a:r>
              <a:rPr lang="en-US"/>
              <a:t>NOT EQUAL</a:t>
            </a:r>
            <a:endParaRPr/>
          </a:p>
        </p:txBody>
      </p:sp>
      <p:sp>
        <p:nvSpPr>
          <p:cNvPr id="753" name="Google Shape;753;p90"/>
          <p:cNvSpPr/>
          <p:nvPr/>
        </p:nvSpPr>
        <p:spPr>
          <a:xfrm>
            <a:off x="685801" y="2062480"/>
            <a:ext cx="10830560" cy="19389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endParaRPr>
          </a:p>
          <a:p>
            <a:pPr indent="0" lvl="0" marL="0" marR="0" rtl="0" algn="l">
              <a:spcBef>
                <a:spcPts val="0"/>
              </a:spcBef>
              <a:spcAft>
                <a:spcPts val="0"/>
              </a:spcAft>
              <a:buNone/>
            </a:pPr>
            <a:r>
              <a:rPr b="1" lang="en-US" sz="2400">
                <a:solidFill>
                  <a:schemeClr val="dk1"/>
                </a:solidFill>
              </a:rPr>
              <a:t>It might seem these are synonymous, and they are not…</a:t>
            </a:r>
            <a:endParaRPr b="1"/>
          </a:p>
          <a:p>
            <a:pPr indent="0" lvl="0" marL="0" marR="0" rtl="0" algn="l">
              <a:spcBef>
                <a:spcPts val="0"/>
              </a:spcBef>
              <a:spcAft>
                <a:spcPts val="0"/>
              </a:spcAft>
              <a:buNone/>
            </a:pPr>
            <a:r>
              <a:t/>
            </a:r>
            <a:endParaRPr b="1" sz="2400">
              <a:solidFill>
                <a:schemeClr val="dk1"/>
              </a:solidFill>
            </a:endParaRPr>
          </a:p>
          <a:p>
            <a:pPr indent="0" lvl="0" marL="0" marR="0" rtl="0" algn="l">
              <a:spcBef>
                <a:spcPts val="0"/>
              </a:spcBef>
              <a:spcAft>
                <a:spcPts val="0"/>
              </a:spcAft>
              <a:buNone/>
            </a:pPr>
            <a:r>
              <a:rPr b="1" lang="en-US" sz="2400">
                <a:solidFill>
                  <a:schemeClr val="dk1"/>
                </a:solidFill>
              </a:rPr>
              <a:t>Examples…</a:t>
            </a:r>
            <a:endParaRPr b="1"/>
          </a:p>
          <a:p>
            <a:pPr indent="0" lvl="0" marL="0" marR="0" rtl="0" algn="l">
              <a:spcBef>
                <a:spcPts val="0"/>
              </a:spcBef>
              <a:spcAft>
                <a:spcPts val="0"/>
              </a:spcAft>
              <a:buNone/>
            </a:pPr>
            <a:r>
              <a:t/>
            </a:r>
            <a:endParaRPr b="1" sz="2400">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CHECKPOINT 3</a:t>
            </a:r>
            <a:endParaRPr/>
          </a:p>
        </p:txBody>
      </p:sp>
      <p:sp>
        <p:nvSpPr>
          <p:cNvPr id="759" name="Google Shape;759;p91"/>
          <p:cNvSpPr txBox="1"/>
          <p:nvPr/>
        </p:nvSpPr>
        <p:spPr>
          <a:xfrm>
            <a:off x="985520" y="2682240"/>
            <a:ext cx="59640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rPr>
              <a:t>Where are we?</a:t>
            </a:r>
            <a:endParaRPr b="1" sz="2200"/>
          </a:p>
        </p:txBody>
      </p:sp>
      <p:pic>
        <p:nvPicPr>
          <p:cNvPr descr="Free information boards special characters traffic signs illustration" id="760" name="Google Shape;760;p91"/>
          <p:cNvPicPr preferRelativeResize="0"/>
          <p:nvPr/>
        </p:nvPicPr>
        <p:blipFill rotWithShape="1">
          <a:blip r:embed="rId3">
            <a:alphaModFix/>
          </a:blip>
          <a:srcRect b="0" l="0" r="0" t="0"/>
          <a:stretch/>
        </p:blipFill>
        <p:spPr>
          <a:xfrm>
            <a:off x="5088615" y="1098641"/>
            <a:ext cx="5524261" cy="390586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SCENARIO 3</a:t>
            </a:r>
            <a:endParaRPr/>
          </a:p>
        </p:txBody>
      </p:sp>
      <p:sp>
        <p:nvSpPr>
          <p:cNvPr id="766" name="Google Shape;766;p92"/>
          <p:cNvSpPr txBox="1"/>
          <p:nvPr/>
        </p:nvSpPr>
        <p:spPr>
          <a:xfrm>
            <a:off x="812800" y="2418080"/>
            <a:ext cx="57405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rPr>
              <a:t>COSTS of YOUR NEED</a:t>
            </a:r>
            <a:endParaRPr/>
          </a:p>
        </p:txBody>
      </p:sp>
      <p:pic>
        <p:nvPicPr>
          <p:cNvPr descr="Free Network Round illustration and picture" id="767" name="Google Shape;767;p92"/>
          <p:cNvPicPr preferRelativeResize="0"/>
          <p:nvPr/>
        </p:nvPicPr>
        <p:blipFill rotWithShape="1">
          <a:blip r:embed="rId3">
            <a:alphaModFix/>
          </a:blip>
          <a:srcRect b="0" l="0" r="0" t="0"/>
          <a:stretch/>
        </p:blipFill>
        <p:spPr>
          <a:xfrm>
            <a:off x="8143674" y="2033081"/>
            <a:ext cx="4035357" cy="40353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9"/>
          <p:cNvSpPr txBox="1"/>
          <p:nvPr>
            <p:ph idx="1" type="body"/>
          </p:nvPr>
        </p:nvSpPr>
        <p:spPr>
          <a:xfrm>
            <a:off x="7194373" y="3439147"/>
            <a:ext cx="1261642" cy="45719"/>
          </a:xfrm>
          <a:prstGeom prst="rect">
            <a:avLst/>
          </a:prstGeom>
          <a:noFill/>
          <a:ln>
            <a:noFill/>
          </a:ln>
        </p:spPr>
        <p:txBody>
          <a:bodyPr anchorCtr="0" anchor="ctr" bIns="45700" lIns="91425" spcFirstLastPara="1" rIns="91425" wrap="square" tIns="45700">
            <a:normAutofit fontScale="25000" lnSpcReduction="20000"/>
          </a:bodyPr>
          <a:lstStyle/>
          <a:p>
            <a:pPr indent="-177800" lvl="0" marL="228600" rtl="0" algn="l">
              <a:lnSpc>
                <a:spcPct val="120000"/>
              </a:lnSpc>
              <a:spcBef>
                <a:spcPts val="0"/>
              </a:spcBef>
              <a:spcAft>
                <a:spcPts val="0"/>
              </a:spcAft>
              <a:buSzPct val="160000"/>
              <a:buNone/>
            </a:pPr>
            <a:r>
              <a:t/>
            </a:r>
            <a:endParaRPr/>
          </a:p>
          <a:p>
            <a:pPr indent="-177800" lvl="0" marL="228600" rtl="0" algn="l">
              <a:lnSpc>
                <a:spcPct val="120000"/>
              </a:lnSpc>
              <a:spcBef>
                <a:spcPts val="1000"/>
              </a:spcBef>
              <a:spcAft>
                <a:spcPts val="0"/>
              </a:spcAft>
              <a:buSzPct val="160000"/>
              <a:buNone/>
            </a:pPr>
            <a:r>
              <a:t/>
            </a:r>
            <a:endParaRPr/>
          </a:p>
          <a:p>
            <a:pPr indent="-177800" lvl="0" marL="228600" rtl="0" algn="l">
              <a:lnSpc>
                <a:spcPct val="120000"/>
              </a:lnSpc>
              <a:spcBef>
                <a:spcPts val="1000"/>
              </a:spcBef>
              <a:spcAft>
                <a:spcPts val="0"/>
              </a:spcAft>
              <a:buSzPct val="160000"/>
              <a:buNone/>
            </a:pPr>
            <a:r>
              <a:t/>
            </a:r>
            <a:endParaRPr/>
          </a:p>
          <a:p>
            <a:pPr indent="-177800" lvl="0" marL="228600" rtl="0" algn="l">
              <a:lnSpc>
                <a:spcPct val="120000"/>
              </a:lnSpc>
              <a:spcBef>
                <a:spcPts val="1000"/>
              </a:spcBef>
              <a:spcAft>
                <a:spcPts val="0"/>
              </a:spcAft>
              <a:buSzPct val="160000"/>
              <a:buNone/>
            </a:pPr>
            <a:r>
              <a:t/>
            </a:r>
            <a:endParaRPr/>
          </a:p>
        </p:txBody>
      </p:sp>
      <p:pic>
        <p:nvPicPr>
          <p:cNvPr descr="Free control room armageddon apocalypse illustration" id="284" name="Google Shape;284;p39"/>
          <p:cNvPicPr preferRelativeResize="0"/>
          <p:nvPr/>
        </p:nvPicPr>
        <p:blipFill rotWithShape="1">
          <a:blip r:embed="rId3">
            <a:alphaModFix/>
          </a:blip>
          <a:srcRect b="0" l="0" r="0" t="0"/>
          <a:stretch/>
        </p:blipFill>
        <p:spPr>
          <a:xfrm>
            <a:off x="0" y="0"/>
            <a:ext cx="4200525" cy="6858000"/>
          </a:xfrm>
          <a:prstGeom prst="rect">
            <a:avLst/>
          </a:prstGeom>
          <a:noFill/>
          <a:ln>
            <a:noFill/>
          </a:ln>
        </p:spPr>
      </p:pic>
      <p:pic>
        <p:nvPicPr>
          <p:cNvPr descr="Free logistics post office postage stamp illustration" id="285" name="Google Shape;285;p39"/>
          <p:cNvPicPr preferRelativeResize="0"/>
          <p:nvPr/>
        </p:nvPicPr>
        <p:blipFill rotWithShape="1">
          <a:blip r:embed="rId4">
            <a:alphaModFix/>
          </a:blip>
          <a:srcRect b="14711" l="0" r="2895" t="0"/>
          <a:stretch/>
        </p:blipFill>
        <p:spPr>
          <a:xfrm rot="662773">
            <a:off x="9475380" y="1350176"/>
            <a:ext cx="1945544" cy="1171969"/>
          </a:xfrm>
          <a:prstGeom prst="rect">
            <a:avLst/>
          </a:prstGeom>
          <a:noFill/>
          <a:ln>
            <a:noFill/>
          </a:ln>
        </p:spPr>
      </p:pic>
      <p:pic>
        <p:nvPicPr>
          <p:cNvPr descr="Free help information problem solution illustration" id="286" name="Google Shape;286;p39"/>
          <p:cNvPicPr preferRelativeResize="0"/>
          <p:nvPr/>
        </p:nvPicPr>
        <p:blipFill rotWithShape="1">
          <a:blip r:embed="rId5">
            <a:alphaModFix/>
          </a:blip>
          <a:srcRect b="0" l="0" r="0" t="0"/>
          <a:stretch/>
        </p:blipFill>
        <p:spPr>
          <a:xfrm>
            <a:off x="6295750" y="4134425"/>
            <a:ext cx="1466925" cy="1466925"/>
          </a:xfrm>
          <a:prstGeom prst="rect">
            <a:avLst/>
          </a:prstGeom>
          <a:noFill/>
          <a:ln>
            <a:noFill/>
          </a:ln>
        </p:spPr>
      </p:pic>
      <p:sp>
        <p:nvSpPr>
          <p:cNvPr id="287" name="Google Shape;287;p39"/>
          <p:cNvSpPr txBox="1"/>
          <p:nvPr>
            <p:ph type="title"/>
          </p:nvPr>
        </p:nvSpPr>
        <p:spPr>
          <a:xfrm>
            <a:off x="4492578" y="2031474"/>
            <a:ext cx="6694230" cy="115196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Impact"/>
              <a:buNone/>
            </a:pPr>
            <a:r>
              <a:rPr lang="en-US" sz="3200">
                <a:latin typeface="Arial"/>
                <a:ea typeface="Arial"/>
                <a:cs typeface="Arial"/>
                <a:sym typeface="Arial"/>
              </a:rPr>
              <a:t>THANKS FOR ANSWERING…</a:t>
            </a:r>
            <a:br>
              <a:rPr lang="en-US" sz="3200">
                <a:latin typeface="Arial"/>
                <a:ea typeface="Arial"/>
                <a:cs typeface="Arial"/>
                <a:sym typeface="Arial"/>
              </a:rPr>
            </a:br>
            <a:r>
              <a:rPr lang="en-US" sz="3200">
                <a:latin typeface="Arial"/>
                <a:ea typeface="Arial"/>
                <a:cs typeface="Arial"/>
                <a:sym typeface="Arial"/>
              </a:rPr>
              <a:t>WE NEED YOU BACK HERE ASAP….</a:t>
            </a:r>
            <a:br>
              <a:rPr lang="en-US" sz="3200">
                <a:latin typeface="Arial"/>
                <a:ea typeface="Arial"/>
                <a:cs typeface="Arial"/>
                <a:sym typeface="Arial"/>
              </a:rPr>
            </a:br>
            <a:r>
              <a:rPr lang="en-US" sz="3200">
                <a:latin typeface="Arial"/>
                <a:ea typeface="Arial"/>
                <a:cs typeface="Arial"/>
                <a:sym typeface="Arial"/>
              </a:rPr>
              <a:t>CHAOS ENSUES!</a:t>
            </a:r>
            <a:br>
              <a:rPr lang="en-US" sz="3200">
                <a:latin typeface="Arial"/>
                <a:ea typeface="Arial"/>
                <a:cs typeface="Arial"/>
                <a:sym typeface="Arial"/>
              </a:rPr>
            </a:br>
            <a:br>
              <a:rPr lang="en-US" sz="3200">
                <a:latin typeface="Arial"/>
                <a:ea typeface="Arial"/>
                <a:cs typeface="Arial"/>
                <a:sym typeface="Arial"/>
              </a:rPr>
            </a:br>
            <a:r>
              <a:rPr lang="en-US" sz="3200">
                <a:latin typeface="Arial"/>
                <a:ea typeface="Arial"/>
                <a:cs typeface="Arial"/>
                <a:sym typeface="Arial"/>
              </a:rPr>
              <a:t>YOU ARE OUR EXPERTS…</a:t>
            </a:r>
            <a:br>
              <a:rPr lang="en-US" sz="3200">
                <a:latin typeface="Arial"/>
                <a:ea typeface="Arial"/>
                <a:cs typeface="Arial"/>
                <a:sym typeface="Arial"/>
              </a:rPr>
            </a:br>
            <a:r>
              <a:rPr lang="en-US" sz="3200">
                <a:latin typeface="Arial"/>
                <a:ea typeface="Arial"/>
                <a:cs typeface="Arial"/>
                <a:sym typeface="Arial"/>
              </a:rPr>
              <a:t>OUR TRUSTY ACQUISITION TEAM!</a:t>
            </a:r>
            <a:br>
              <a:rPr lang="en-US" sz="3200">
                <a:latin typeface="Arial"/>
                <a:ea typeface="Arial"/>
                <a:cs typeface="Arial"/>
                <a:sym typeface="Arial"/>
              </a:rPr>
            </a:br>
            <a:r>
              <a:rPr lang="en-US" sz="3200">
                <a:latin typeface="Arial"/>
                <a:ea typeface="Arial"/>
                <a:cs typeface="Arial"/>
                <a:sym typeface="Arial"/>
              </a:rPr>
              <a:t>DECISIONS MUST BE MADE!</a:t>
            </a:r>
            <a:br>
              <a:rPr lang="en-US" sz="3200">
                <a:latin typeface="Arial"/>
                <a:ea typeface="Arial"/>
                <a:cs typeface="Arial"/>
                <a:sym typeface="Arial"/>
              </a:rPr>
            </a:br>
            <a:br>
              <a:rPr lang="en-US" sz="3200">
                <a:latin typeface="Arial"/>
                <a:ea typeface="Arial"/>
                <a:cs typeface="Arial"/>
                <a:sym typeface="Arial"/>
              </a:rPr>
            </a:br>
            <a:endParaRPr sz="3200">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93"/>
          <p:cNvPicPr preferRelativeResize="0"/>
          <p:nvPr/>
        </p:nvPicPr>
        <p:blipFill rotWithShape="1">
          <a:blip r:embed="rId3">
            <a:alphaModFix/>
          </a:blip>
          <a:srcRect b="0" l="0" r="0" t="0"/>
          <a:stretch/>
        </p:blipFill>
        <p:spPr>
          <a:xfrm>
            <a:off x="0" y="4954554"/>
            <a:ext cx="1386138" cy="923731"/>
          </a:xfrm>
          <a:prstGeom prst="rect">
            <a:avLst/>
          </a:prstGeom>
          <a:noFill/>
          <a:ln>
            <a:noFill/>
          </a:ln>
        </p:spPr>
      </p:pic>
      <p:pic>
        <p:nvPicPr>
          <p:cNvPr descr="A picture of a man disguised as part of a multi-brick wall of a building.  Meant to symbolize we should pay attention to who's watching this acquisition process." id="773" name="Google Shape;773;p9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774" name="Google Shape;774;p93"/>
          <p:cNvSpPr txBox="1"/>
          <p:nvPr>
            <p:ph type="title"/>
          </p:nvPr>
        </p:nvSpPr>
        <p:spPr>
          <a:xfrm>
            <a:off x="103695" y="91912"/>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Impact"/>
              <a:buNone/>
            </a:pPr>
            <a:r>
              <a:rPr lang="en-US" sz="3600">
                <a:solidFill>
                  <a:schemeClr val="lt1"/>
                </a:solidFill>
              </a:rPr>
              <a:t>WHAT DO YOU NOTICE?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94"/>
          <p:cNvSpPr txBox="1"/>
          <p:nvPr/>
        </p:nvSpPr>
        <p:spPr>
          <a:xfrm>
            <a:off x="640080" y="1666240"/>
            <a:ext cx="10911900" cy="378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dk1"/>
                </a:solidFill>
              </a:rPr>
              <a:t>GAO - </a:t>
            </a:r>
            <a:r>
              <a:rPr b="1" lang="en-US" sz="1500">
                <a:solidFill>
                  <a:schemeClr val="dk1"/>
                </a:solidFill>
                <a:uFill>
                  <a:noFill/>
                </a:uFill>
                <a:hlinkClick r:id="rId3">
                  <a:extLst>
                    <a:ext uri="{A12FA001-AC4F-418D-AE19-62706E023703}">
                      <ahyp:hlinkClr val="tx"/>
                    </a:ext>
                  </a:extLst>
                </a:hlinkClick>
              </a:rPr>
              <a:t>https://www.gao.gov/products/gao-17-398</a:t>
            </a:r>
            <a:endParaRPr b="1" sz="1500">
              <a:solidFill>
                <a:schemeClr val="dk1"/>
              </a:solidFill>
            </a:endParaRPr>
          </a:p>
          <a:p>
            <a:pPr indent="0" lvl="0" marL="0" marR="0" rtl="0" algn="l">
              <a:spcBef>
                <a:spcPts val="0"/>
              </a:spcBef>
              <a:spcAft>
                <a:spcPts val="0"/>
              </a:spcAft>
              <a:buNone/>
            </a:pPr>
            <a:r>
              <a:t/>
            </a:r>
            <a:endParaRPr b="1" sz="1500">
              <a:solidFill>
                <a:schemeClr val="dk1"/>
              </a:solidFill>
            </a:endParaRPr>
          </a:p>
          <a:p>
            <a:pPr indent="0" lvl="0" marL="0" marR="0" rtl="0" algn="l">
              <a:spcBef>
                <a:spcPts val="0"/>
              </a:spcBef>
              <a:spcAft>
                <a:spcPts val="0"/>
              </a:spcAft>
              <a:buNone/>
            </a:pPr>
            <a:r>
              <a:rPr b="1" lang="en-US" sz="1500">
                <a:solidFill>
                  <a:schemeClr val="dk1"/>
                </a:solidFill>
              </a:rPr>
              <a:t>Federal internal control standards say that transactions should be completely and accurately recorded to maintain their relevance for making decisions.</a:t>
            </a:r>
            <a:br>
              <a:rPr b="1" lang="en-US" sz="1500">
                <a:solidFill>
                  <a:schemeClr val="dk1"/>
                </a:solidFill>
              </a:rPr>
            </a:br>
            <a:br>
              <a:rPr b="1" lang="en-US" sz="1500">
                <a:solidFill>
                  <a:schemeClr val="dk1"/>
                </a:solidFill>
              </a:rPr>
            </a:br>
            <a:r>
              <a:rPr b="1" lang="en-US" sz="1500">
                <a:solidFill>
                  <a:schemeClr val="dk1"/>
                </a:solidFill>
              </a:rPr>
              <a:t>The Usefulness of IGCEs in Acquisition Planning Varied, and Most Did Not Include Supporting Documentation</a:t>
            </a:r>
            <a:br>
              <a:rPr b="1" lang="en-US" sz="1500">
                <a:solidFill>
                  <a:schemeClr val="dk1"/>
                </a:solidFill>
              </a:rPr>
            </a:br>
            <a:endParaRPr b="1" sz="1500">
              <a:solidFill>
                <a:schemeClr val="dk1"/>
              </a:solidFill>
            </a:endParaRPr>
          </a:p>
          <a:p>
            <a:pPr indent="0" lvl="0" marL="0" marR="0" rtl="0" algn="l">
              <a:spcBef>
                <a:spcPts val="0"/>
              </a:spcBef>
              <a:spcAft>
                <a:spcPts val="0"/>
              </a:spcAft>
              <a:buNone/>
            </a:pPr>
            <a:r>
              <a:rPr b="1" lang="en-US" sz="1500">
                <a:solidFill>
                  <a:schemeClr val="dk1"/>
                </a:solidFill>
              </a:rPr>
              <a:t>In the 62 contracts we reviewed with IGCEs, the usefulness of IGCEs in acquisition planning varied and most did not include supporting documentation with details, such as the information sources and methodologies used, that could help contracting officers more effectively use IGCEs. Most of the IGCEs in GAO’s review—49 of 62—were not well-documented, which in some cases limited their usefulness to contracting officers; these officers had to perform additional, inefficient steps to validate IGCEs so they could be used. Only two of the agencies in our review (Army and DHS) had department-level guidance on what details to document in the IGCEs.</a:t>
            </a:r>
            <a:endParaRPr b="1" sz="1500">
              <a:solidFill>
                <a:schemeClr val="dk1"/>
              </a:solidFill>
            </a:endParaRPr>
          </a:p>
          <a:p>
            <a:pPr indent="0" lvl="0" marL="0" marR="0" rtl="0" algn="l">
              <a:spcBef>
                <a:spcPts val="0"/>
              </a:spcBef>
              <a:spcAft>
                <a:spcPts val="0"/>
              </a:spcAft>
              <a:buNone/>
            </a:pPr>
            <a:r>
              <a:t/>
            </a:r>
            <a:endParaRPr b="1" sz="1500">
              <a:solidFill>
                <a:schemeClr val="dk1"/>
              </a:solidFill>
            </a:endParaRPr>
          </a:p>
          <a:p>
            <a:pPr indent="0" lvl="0" marL="0" marR="0" rtl="0" algn="l">
              <a:spcBef>
                <a:spcPts val="0"/>
              </a:spcBef>
              <a:spcAft>
                <a:spcPts val="0"/>
              </a:spcAft>
              <a:buNone/>
            </a:pPr>
            <a:r>
              <a:rPr b="1" lang="en-US" sz="1500">
                <a:solidFill>
                  <a:schemeClr val="dk1"/>
                </a:solidFill>
              </a:rPr>
              <a:t>GAO</a:t>
            </a:r>
            <a:endParaRPr b="1" sz="1500">
              <a:solidFill>
                <a:schemeClr val="dk1"/>
              </a:solidFill>
            </a:endParaRPr>
          </a:p>
          <a:p>
            <a:pPr indent="0" lvl="0" marL="0" marR="0" rtl="0" algn="l">
              <a:spcBef>
                <a:spcPts val="0"/>
              </a:spcBef>
              <a:spcAft>
                <a:spcPts val="0"/>
              </a:spcAft>
              <a:buNone/>
            </a:pPr>
            <a:r>
              <a:rPr b="1" lang="en-US" sz="1500">
                <a:solidFill>
                  <a:schemeClr val="dk1"/>
                </a:solidFill>
              </a:rPr>
              <a:t>Cost estimating Guidance</a:t>
            </a:r>
            <a:endParaRPr sz="700"/>
          </a:p>
        </p:txBody>
      </p:sp>
      <p:sp>
        <p:nvSpPr>
          <p:cNvPr id="781" name="Google Shape;781;p9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WHO’S WATCHING</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Free Brain Eureka illustration and picture" id="787" name="Google Shape;787;p95"/>
          <p:cNvPicPr preferRelativeResize="0"/>
          <p:nvPr/>
        </p:nvPicPr>
        <p:blipFill rotWithShape="1">
          <a:blip r:embed="rId3">
            <a:alphaModFix/>
          </a:blip>
          <a:srcRect b="0" l="0" r="0" t="0"/>
          <a:stretch/>
        </p:blipFill>
        <p:spPr>
          <a:xfrm>
            <a:off x="0" y="7040"/>
            <a:ext cx="1920857" cy="2879035"/>
          </a:xfrm>
          <a:prstGeom prst="rect">
            <a:avLst/>
          </a:prstGeom>
          <a:noFill/>
          <a:ln>
            <a:noFill/>
          </a:ln>
        </p:spPr>
      </p:pic>
      <p:sp>
        <p:nvSpPr>
          <p:cNvPr id="788" name="Google Shape;788;p95"/>
          <p:cNvSpPr txBox="1"/>
          <p:nvPr>
            <p:ph type="title"/>
          </p:nvPr>
        </p:nvSpPr>
        <p:spPr>
          <a:xfrm>
            <a:off x="1920857" y="657225"/>
            <a:ext cx="4486275"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BRAIN TEASER 3	</a:t>
            </a:r>
            <a:endParaRPr/>
          </a:p>
        </p:txBody>
      </p:sp>
      <p:sp>
        <p:nvSpPr>
          <p:cNvPr id="789" name="Google Shape;789;p95"/>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p>
            <a:pPr indent="-228600" lvl="0" marL="228600" rtl="0" algn="l">
              <a:lnSpc>
                <a:spcPct val="120000"/>
              </a:lnSpc>
              <a:spcBef>
                <a:spcPts val="0"/>
              </a:spcBef>
              <a:spcAft>
                <a:spcPts val="0"/>
              </a:spcAft>
              <a:buSzPts val="3200"/>
              <a:buChar char="•"/>
            </a:pPr>
            <a:r>
              <a:rPr b="1" lang="en-US">
                <a:latin typeface="Arial"/>
                <a:ea typeface="Arial"/>
                <a:cs typeface="Arial"/>
                <a:sym typeface="Arial"/>
              </a:rPr>
              <a:t>WHAT GOES THROUGH CITIES AND FIELDS, BUT NEVER MOVES?</a:t>
            </a:r>
            <a:br>
              <a:rPr lang="en-US"/>
            </a:br>
            <a:br>
              <a:rPr lang="en-US"/>
            </a:b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96"/>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KEY POINTS FOR DEVELOPING METRICS AND STANDARDS</a:t>
            </a:r>
            <a:endParaRPr/>
          </a:p>
        </p:txBody>
      </p:sp>
      <p:sp>
        <p:nvSpPr>
          <p:cNvPr id="795" name="Google Shape;795;p96"/>
          <p:cNvSpPr/>
          <p:nvPr/>
        </p:nvSpPr>
        <p:spPr>
          <a:xfrm>
            <a:off x="685801" y="2062480"/>
            <a:ext cx="10830560" cy="341632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b="1" lang="en-US" sz="1800"/>
              <a:t>Team should conduct market research on commercial metrics and performance standards.</a:t>
            </a:r>
            <a:endParaRPr b="1" sz="1800"/>
          </a:p>
          <a:p>
            <a:pPr indent="-342900" lvl="0" marL="457200" rtl="0" algn="l">
              <a:spcBef>
                <a:spcPts val="0"/>
              </a:spcBef>
              <a:spcAft>
                <a:spcPts val="0"/>
              </a:spcAft>
              <a:buSzPts val="1800"/>
              <a:buChar char="•"/>
            </a:pPr>
            <a:r>
              <a:rPr b="1" lang="en-US" sz="1800"/>
              <a:t>Team should know what they view as a successful outcome.</a:t>
            </a:r>
            <a:endParaRPr b="1" sz="1800"/>
          </a:p>
          <a:p>
            <a:pPr indent="-342900" lvl="0" marL="457200" rtl="0" algn="l">
              <a:spcBef>
                <a:spcPts val="0"/>
              </a:spcBef>
              <a:spcAft>
                <a:spcPts val="0"/>
              </a:spcAft>
              <a:buSzPts val="1800"/>
              <a:buChar char="•"/>
            </a:pPr>
            <a:r>
              <a:rPr b="1" lang="en-US" sz="1800"/>
              <a:t>Performance standards should be measurable, meaningful, easy to apply and attainable.  </a:t>
            </a:r>
            <a:endParaRPr b="1" sz="1800"/>
          </a:p>
          <a:p>
            <a:pPr indent="-342900" lvl="0" marL="457200" rtl="0" algn="l">
              <a:spcBef>
                <a:spcPts val="0"/>
              </a:spcBef>
              <a:spcAft>
                <a:spcPts val="0"/>
              </a:spcAft>
              <a:buSzPts val="1800"/>
              <a:buChar char="•"/>
            </a:pPr>
            <a:r>
              <a:rPr b="1" lang="en-US" sz="1800"/>
              <a:t>Define your metrics - measure the contractor’s performance.</a:t>
            </a:r>
            <a:endParaRPr b="1" sz="1800"/>
          </a:p>
          <a:p>
            <a:pPr indent="-342900" lvl="0" marL="457200" rtl="0" algn="l">
              <a:spcBef>
                <a:spcPts val="0"/>
              </a:spcBef>
              <a:spcAft>
                <a:spcPts val="0"/>
              </a:spcAft>
              <a:buSzPts val="1800"/>
              <a:buChar char="•"/>
            </a:pPr>
            <a:r>
              <a:rPr b="1" lang="en-US" sz="1800"/>
              <a:t>Metrics and performance standards should have a basis - commercial standards or Gov’t required standards so rely on commercial quality standards, if available.</a:t>
            </a:r>
            <a:endParaRPr b="1" sz="1800"/>
          </a:p>
          <a:p>
            <a:pPr indent="-342900" lvl="0" marL="457200" rtl="0" algn="l">
              <a:spcBef>
                <a:spcPts val="0"/>
              </a:spcBef>
              <a:spcAft>
                <a:spcPts val="0"/>
              </a:spcAft>
              <a:buSzPts val="1800"/>
              <a:buChar char="•"/>
            </a:pPr>
            <a:r>
              <a:rPr b="1" lang="en-US" sz="1800"/>
              <a:t>When doing a SOO, have the contractor propose the PRS.</a:t>
            </a:r>
            <a:r>
              <a:rPr lang="en-US" sz="1800"/>
              <a:t> </a:t>
            </a:r>
            <a:endParaRPr sz="18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n Excel like chart of the Performance Based Matrix Template.  Fields are: Outcomes, Required Services, Performance Standards, Monitoring Methods, Incentives." id="801" name="Google Shape;801;p97"/>
          <p:cNvPicPr preferRelativeResize="0"/>
          <p:nvPr/>
        </p:nvPicPr>
        <p:blipFill rotWithShape="1">
          <a:blip r:embed="rId3">
            <a:alphaModFix/>
          </a:blip>
          <a:srcRect b="0" l="0" r="0" t="0"/>
          <a:stretch/>
        </p:blipFill>
        <p:spPr>
          <a:xfrm>
            <a:off x="1244600" y="1465263"/>
            <a:ext cx="9639300" cy="4329112"/>
          </a:xfrm>
          <a:prstGeom prst="rect">
            <a:avLst/>
          </a:prstGeom>
          <a:noFill/>
          <a:ln>
            <a:noFill/>
          </a:ln>
        </p:spPr>
      </p:pic>
      <p:sp>
        <p:nvSpPr>
          <p:cNvPr id="802" name="Google Shape;802;p97"/>
          <p:cNvSpPr txBox="1"/>
          <p:nvPr>
            <p:ph type="title"/>
          </p:nvPr>
        </p:nvSpPr>
        <p:spPr>
          <a:xfrm>
            <a:off x="897559" y="361413"/>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a:t>PERFORMANCE BASED MATRIX TEMPLATE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CHECKPOINT 4</a:t>
            </a:r>
            <a:endParaRPr/>
          </a:p>
        </p:txBody>
      </p:sp>
      <p:sp>
        <p:nvSpPr>
          <p:cNvPr id="808" name="Google Shape;808;p98"/>
          <p:cNvSpPr txBox="1"/>
          <p:nvPr/>
        </p:nvSpPr>
        <p:spPr>
          <a:xfrm>
            <a:off x="985520" y="2682240"/>
            <a:ext cx="5964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200"/>
              <a:t>Where are we?</a:t>
            </a:r>
            <a:endParaRPr b="1" sz="2200"/>
          </a:p>
        </p:txBody>
      </p:sp>
      <p:pic>
        <p:nvPicPr>
          <p:cNvPr descr="Free road vehicles cars vector" id="809" name="Google Shape;809;p98"/>
          <p:cNvPicPr preferRelativeResize="0"/>
          <p:nvPr/>
        </p:nvPicPr>
        <p:blipFill rotWithShape="1">
          <a:blip r:embed="rId3">
            <a:alphaModFix/>
          </a:blip>
          <a:srcRect b="0" l="0" r="0" t="0"/>
          <a:stretch/>
        </p:blipFill>
        <p:spPr>
          <a:xfrm>
            <a:off x="5186464" y="945968"/>
            <a:ext cx="4074268" cy="407426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9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SCENARIO 4</a:t>
            </a:r>
            <a:endParaRPr/>
          </a:p>
        </p:txBody>
      </p:sp>
      <p:sp>
        <p:nvSpPr>
          <p:cNvPr id="816" name="Google Shape;816;p99"/>
          <p:cNvSpPr txBox="1"/>
          <p:nvPr/>
        </p:nvSpPr>
        <p:spPr>
          <a:xfrm>
            <a:off x="766647" y="2136846"/>
            <a:ext cx="70011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rPr>
              <a:t>Begin to Fill in a Matrix</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2800">
                <a:solidFill>
                  <a:schemeClr val="dk1"/>
                </a:solidFill>
              </a:rPr>
              <a:t>SOO SECTION PERFORMANCE OBJECTIVE – DEVELOP ONE FOR YOUR PROJECT…</a:t>
            </a:r>
            <a:endParaRPr b="1"/>
          </a:p>
        </p:txBody>
      </p:sp>
      <p:pic>
        <p:nvPicPr>
          <p:cNvPr descr="Free Network Round illustration and picture" id="817" name="Google Shape;817;p99"/>
          <p:cNvPicPr preferRelativeResize="0"/>
          <p:nvPr/>
        </p:nvPicPr>
        <p:blipFill rotWithShape="1">
          <a:blip r:embed="rId3">
            <a:alphaModFix/>
          </a:blip>
          <a:srcRect b="0" l="0" r="0" t="0"/>
          <a:stretch/>
        </p:blipFill>
        <p:spPr>
          <a:xfrm>
            <a:off x="8143674" y="2033081"/>
            <a:ext cx="4035357" cy="403535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0"/>
          <p:cNvSpPr txBox="1"/>
          <p:nvPr>
            <p:ph type="title"/>
          </p:nvPr>
        </p:nvSpPr>
        <p:spPr>
          <a:xfrm>
            <a:off x="476495" y="182277"/>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MYTHS TO DISPEL</a:t>
            </a:r>
            <a:endParaRPr/>
          </a:p>
        </p:txBody>
      </p:sp>
      <p:sp>
        <p:nvSpPr>
          <p:cNvPr id="823" name="Google Shape;823;p100"/>
          <p:cNvSpPr/>
          <p:nvPr/>
        </p:nvSpPr>
        <p:spPr>
          <a:xfrm>
            <a:off x="563882" y="1515757"/>
            <a:ext cx="1069524" cy="31393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1800"/>
              <a:buFont typeface="Arial"/>
              <a:buNone/>
            </a:pPr>
            <a:r>
              <a:rPr b="1" i="1" lang="en-US" sz="1800">
                <a:solidFill>
                  <a:schemeClr val="dk1"/>
                </a:solidFill>
                <a:latin typeface="Arial"/>
                <a:ea typeface="Arial"/>
                <a:cs typeface="Arial"/>
                <a:sym typeface="Arial"/>
              </a:rPr>
              <a:t>MYTHS:</a:t>
            </a:r>
            <a:endParaRPr/>
          </a:p>
        </p:txBody>
      </p:sp>
      <p:sp>
        <p:nvSpPr>
          <p:cNvPr id="824" name="Google Shape;824;p100"/>
          <p:cNvSpPr txBox="1"/>
          <p:nvPr>
            <p:ph idx="1" type="body"/>
          </p:nvPr>
        </p:nvSpPr>
        <p:spPr>
          <a:xfrm>
            <a:off x="563875" y="1334250"/>
            <a:ext cx="5111100" cy="4035300"/>
          </a:xfrm>
          <a:prstGeom prst="rect">
            <a:avLst/>
          </a:prstGeom>
          <a:solidFill>
            <a:srgbClr val="B4B4B4"/>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228600" lvl="0" marL="228600" rtl="0" algn="l">
              <a:lnSpc>
                <a:spcPct val="60000"/>
              </a:lnSpc>
              <a:spcBef>
                <a:spcPts val="0"/>
              </a:spcBef>
              <a:spcAft>
                <a:spcPts val="0"/>
              </a:spcAft>
              <a:buSzPts val="2728"/>
              <a:buFont typeface="Impact"/>
              <a:buNone/>
            </a:pPr>
            <a:r>
              <a:t/>
            </a:r>
            <a:endParaRPr b="1" i="1" sz="1904">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PBS IS A NEW TREND IN ACQUISITION.</a:t>
            </a:r>
            <a:endParaRPr sz="1750">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PBC IS VERY VAGUE AND UNSPECIFIC</a:t>
            </a:r>
            <a:endParaRPr sz="1750">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PBC IS A CONTRACT TYPE.</a:t>
            </a:r>
            <a:endParaRPr sz="1750">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PBC IS THE RESPONSIBILITY OF THE CONTRACTING OFFICER.</a:t>
            </a:r>
            <a:endParaRPr sz="1750">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PBC IS COMPLEX AND NOT WORTH THE TIME.</a:t>
            </a:r>
            <a:endParaRPr sz="1750">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PBC LEAVES US POWERLESS.</a:t>
            </a:r>
            <a:endParaRPr sz="1750">
              <a:latin typeface="Arial"/>
              <a:ea typeface="Arial"/>
              <a:cs typeface="Arial"/>
              <a:sym typeface="Arial"/>
            </a:endParaRPr>
          </a:p>
          <a:p>
            <a:pPr indent="-209296" lvl="0" marL="228600" rtl="0" algn="l">
              <a:lnSpc>
                <a:spcPct val="100000"/>
              </a:lnSpc>
              <a:spcBef>
                <a:spcPts val="1000"/>
              </a:spcBef>
              <a:spcAft>
                <a:spcPts val="0"/>
              </a:spcAft>
              <a:buSzPts val="1936"/>
              <a:buChar char="•"/>
            </a:pPr>
            <a:r>
              <a:rPr b="1" lang="en-US" sz="1285">
                <a:latin typeface="Arial"/>
                <a:ea typeface="Arial"/>
                <a:cs typeface="Arial"/>
                <a:sym typeface="Arial"/>
              </a:rPr>
              <a:t>PBC EQUALS NO DIRECTION.</a:t>
            </a:r>
            <a:endParaRPr sz="1750">
              <a:latin typeface="Arial"/>
              <a:ea typeface="Arial"/>
              <a:cs typeface="Arial"/>
              <a:sym typeface="Arial"/>
            </a:endParaRPr>
          </a:p>
          <a:p>
            <a:pPr indent="0" lvl="0" marL="0" rtl="0" algn="l">
              <a:lnSpc>
                <a:spcPct val="60000"/>
              </a:lnSpc>
              <a:spcBef>
                <a:spcPts val="1000"/>
              </a:spcBef>
              <a:spcAft>
                <a:spcPts val="0"/>
              </a:spcAft>
              <a:buSzPts val="1984"/>
              <a:buNone/>
            </a:pPr>
            <a:r>
              <a:t/>
            </a:r>
            <a:endParaRPr sz="1440">
              <a:solidFill>
                <a:srgbClr val="000066"/>
              </a:solidFill>
              <a:latin typeface="Arial"/>
              <a:ea typeface="Arial"/>
              <a:cs typeface="Arial"/>
              <a:sym typeface="Arial"/>
            </a:endParaRPr>
          </a:p>
          <a:p>
            <a:pPr indent="-228600" lvl="0" marL="228600" rtl="0" algn="l">
              <a:lnSpc>
                <a:spcPct val="60000"/>
              </a:lnSpc>
              <a:spcBef>
                <a:spcPts val="1000"/>
              </a:spcBef>
              <a:spcAft>
                <a:spcPts val="0"/>
              </a:spcAft>
              <a:buSzPts val="992"/>
              <a:buFont typeface="Impact"/>
              <a:buNone/>
            </a:pPr>
            <a:r>
              <a:t/>
            </a:r>
            <a:endParaRPr sz="820">
              <a:solidFill>
                <a:srgbClr val="000066"/>
              </a:solidFill>
              <a:latin typeface="Arial"/>
              <a:ea typeface="Arial"/>
              <a:cs typeface="Arial"/>
              <a:sym typeface="Arial"/>
            </a:endParaRPr>
          </a:p>
          <a:p>
            <a:pPr indent="-228600" lvl="0" marL="228600" rtl="0" algn="l">
              <a:lnSpc>
                <a:spcPct val="60000"/>
              </a:lnSpc>
              <a:spcBef>
                <a:spcPts val="1000"/>
              </a:spcBef>
              <a:spcAft>
                <a:spcPts val="0"/>
              </a:spcAft>
              <a:buSzPts val="992"/>
              <a:buFont typeface="Impact"/>
              <a:buNone/>
            </a:pPr>
            <a:r>
              <a:t/>
            </a:r>
            <a:endParaRPr i="1" sz="820">
              <a:solidFill>
                <a:srgbClr val="000066"/>
              </a:solidFill>
              <a:latin typeface="Arial"/>
              <a:ea typeface="Arial"/>
              <a:cs typeface="Arial"/>
              <a:sym typeface="Arial"/>
            </a:endParaRPr>
          </a:p>
          <a:p>
            <a:pPr indent="-147320" lvl="0" marL="228600" rtl="0" algn="l">
              <a:lnSpc>
                <a:spcPct val="60000"/>
              </a:lnSpc>
              <a:spcBef>
                <a:spcPts val="1000"/>
              </a:spcBef>
              <a:spcAft>
                <a:spcPts val="0"/>
              </a:spcAft>
              <a:buSzPts val="992"/>
              <a:buNone/>
            </a:pPr>
            <a:r>
              <a:t/>
            </a:r>
            <a:endParaRPr sz="820">
              <a:latin typeface="Arial"/>
              <a:ea typeface="Arial"/>
              <a:cs typeface="Arial"/>
              <a:sym typeface="Arial"/>
            </a:endParaRPr>
          </a:p>
        </p:txBody>
      </p:sp>
      <p:sp>
        <p:nvSpPr>
          <p:cNvPr id="825" name="Google Shape;825;p100"/>
          <p:cNvSpPr/>
          <p:nvPr/>
        </p:nvSpPr>
        <p:spPr>
          <a:xfrm>
            <a:off x="5631770" y="1515757"/>
            <a:ext cx="1236300" cy="31393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1800"/>
              <a:buFont typeface="Arial"/>
              <a:buNone/>
            </a:pPr>
            <a:r>
              <a:rPr b="1" i="1" lang="en-US" sz="1800">
                <a:solidFill>
                  <a:schemeClr val="dk1"/>
                </a:solidFill>
                <a:latin typeface="Arial"/>
                <a:ea typeface="Arial"/>
                <a:cs typeface="Arial"/>
                <a:sym typeface="Arial"/>
              </a:rPr>
              <a:t>REALITY:</a:t>
            </a:r>
            <a:endParaRPr/>
          </a:p>
        </p:txBody>
      </p:sp>
      <p:sp>
        <p:nvSpPr>
          <p:cNvPr id="826" name="Google Shape;826;p100"/>
          <p:cNvSpPr txBox="1"/>
          <p:nvPr/>
        </p:nvSpPr>
        <p:spPr>
          <a:xfrm>
            <a:off x="5674925" y="1334250"/>
            <a:ext cx="5726400" cy="4035300"/>
          </a:xfrm>
          <a:prstGeom prst="rect">
            <a:avLst/>
          </a:prstGeom>
          <a:solidFill>
            <a:srgbClr val="B4B4B4"/>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60000"/>
              </a:lnSpc>
              <a:spcBef>
                <a:spcPts val="0"/>
              </a:spcBef>
              <a:spcAft>
                <a:spcPts val="0"/>
              </a:spcAft>
              <a:buClr>
                <a:schemeClr val="accent1"/>
              </a:buClr>
              <a:buSzPts val="640"/>
              <a:buFont typeface="Arial"/>
              <a:buNone/>
            </a:pPr>
            <a:r>
              <a:t/>
            </a:r>
            <a:endParaRPr sz="600" cap="none">
              <a:solidFill>
                <a:schemeClr val="dk1"/>
              </a:solidFill>
            </a:endParaRPr>
          </a:p>
          <a:p>
            <a:pPr indent="0" lvl="0" marL="0" marR="0" rtl="0" algn="l">
              <a:lnSpc>
                <a:spcPct val="60000"/>
              </a:lnSpc>
              <a:spcBef>
                <a:spcPts val="1000"/>
              </a:spcBef>
              <a:spcAft>
                <a:spcPts val="0"/>
              </a:spcAft>
              <a:buClr>
                <a:schemeClr val="accent1"/>
              </a:buClr>
              <a:buSzPts val="2200"/>
              <a:buFont typeface="Arial"/>
              <a:buNone/>
            </a:pPr>
            <a:r>
              <a:t/>
            </a:r>
            <a:endParaRPr sz="1575" cap="none">
              <a:solidFill>
                <a:schemeClr val="dk1"/>
              </a:solidFill>
            </a:endParaRPr>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FIRST AIRPLANES PROCURED FROM THE WRIGHT BROTHERS USING PB SOW.</a:t>
            </a:r>
            <a:endParaRPr sz="550"/>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OUTCOME SPECIFIC NOT PROCESS SPECIFIC. </a:t>
            </a:r>
            <a:endParaRPr sz="550"/>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ANY CONTRACT TYPE MAY BE USED.  THE SOW IS FOCUSED ON RESULTS.</a:t>
            </a:r>
            <a:endParaRPr sz="550"/>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IT IS JOINT TEAM EFFORT – PROGRAM MANAGER NEEDS TO KNOW THE OUTCOME AND WRITE THE SOW IN A PERFORMANCE-BASED MANNER.  </a:t>
            </a:r>
            <a:endParaRPr sz="550"/>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IT FORCES US TO WORK HARD UPFRONT TO ENSURE THE TIME INVESTED IS WORTH AND RESULTS ARE ACHIEVED.   </a:t>
            </a:r>
            <a:endParaRPr sz="550"/>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GIVES US POWER TO ACHIEVE THE OUTCOME.</a:t>
            </a:r>
            <a:endParaRPr sz="550"/>
          </a:p>
          <a:p>
            <a:pPr indent="-208584" lvl="0" marL="228600" marR="0" rtl="0" algn="l">
              <a:lnSpc>
                <a:spcPct val="100000"/>
              </a:lnSpc>
              <a:spcBef>
                <a:spcPts val="1000"/>
              </a:spcBef>
              <a:spcAft>
                <a:spcPts val="0"/>
              </a:spcAft>
              <a:buClr>
                <a:schemeClr val="accent1"/>
              </a:buClr>
              <a:buSzPts val="1920"/>
              <a:buChar char="•"/>
            </a:pPr>
            <a:r>
              <a:rPr b="1" lang="en-US" sz="1275" cap="none">
                <a:solidFill>
                  <a:schemeClr val="dk1"/>
                </a:solidFill>
              </a:rPr>
              <a:t>TEAM CAN GIVE OUTCOME ORIENTED GUIDANCE - WHAT GUIDANCE BUT NOT HOW TO GUIDANCE.</a:t>
            </a:r>
            <a:endParaRPr b="1" sz="1275" cap="none">
              <a:solidFill>
                <a:srgbClr val="000066"/>
              </a:solidFill>
            </a:endParaRPr>
          </a:p>
          <a:p>
            <a:pPr indent="-228600" lvl="0" marL="228600" marR="0" rtl="0" algn="l">
              <a:lnSpc>
                <a:spcPct val="60000"/>
              </a:lnSpc>
              <a:spcBef>
                <a:spcPts val="1000"/>
              </a:spcBef>
              <a:spcAft>
                <a:spcPts val="0"/>
              </a:spcAft>
              <a:buClr>
                <a:schemeClr val="accent1"/>
              </a:buClr>
              <a:buSzPts val="320"/>
              <a:buFont typeface="Arial"/>
              <a:buNone/>
            </a:pPr>
            <a:r>
              <a:t/>
            </a:r>
            <a:endParaRPr sz="400" cap="none">
              <a:solidFill>
                <a:srgbClr val="000066"/>
              </a:solidFill>
            </a:endParaRPr>
          </a:p>
          <a:p>
            <a:pPr indent="-228600" lvl="0" marL="228600" marR="0" rtl="0" algn="l">
              <a:lnSpc>
                <a:spcPct val="60000"/>
              </a:lnSpc>
              <a:spcBef>
                <a:spcPts val="1000"/>
              </a:spcBef>
              <a:spcAft>
                <a:spcPts val="0"/>
              </a:spcAft>
              <a:buClr>
                <a:schemeClr val="accent1"/>
              </a:buClr>
              <a:buSzPts val="320"/>
              <a:buFont typeface="Arial"/>
              <a:buNone/>
            </a:pPr>
            <a:r>
              <a:t/>
            </a:r>
            <a:endParaRPr i="1" sz="400" cap="none">
              <a:solidFill>
                <a:srgbClr val="000066"/>
              </a:solidFill>
            </a:endParaRPr>
          </a:p>
          <a:p>
            <a:pPr indent="-202184" lvl="0" marL="228600" marR="0" rtl="0" algn="l">
              <a:lnSpc>
                <a:spcPct val="60000"/>
              </a:lnSpc>
              <a:spcBef>
                <a:spcPts val="1000"/>
              </a:spcBef>
              <a:spcAft>
                <a:spcPts val="0"/>
              </a:spcAft>
              <a:buClr>
                <a:schemeClr val="accent1"/>
              </a:buClr>
              <a:buSzPts val="320"/>
              <a:buFont typeface="Arial"/>
              <a:buNone/>
            </a:pPr>
            <a:r>
              <a:t/>
            </a:r>
            <a:endParaRPr sz="400" cap="none">
              <a:solidFill>
                <a:schemeClr val="dk1"/>
              </a:solidFill>
            </a:endParaRPr>
          </a:p>
        </p:txBody>
      </p:sp>
      <p:pic>
        <p:nvPicPr>
          <p:cNvPr descr="For Myths to dispel, this is a box that has the Word Truth above the Word Lie.  Lie is also displayed with a line through it to symbolize focus on truth." id="827" name="Google Shape;827;p100"/>
          <p:cNvPicPr preferRelativeResize="0"/>
          <p:nvPr/>
        </p:nvPicPr>
        <p:blipFill rotWithShape="1">
          <a:blip r:embed="rId3">
            <a:alphaModFix/>
          </a:blip>
          <a:srcRect b="0" l="0" r="0" t="0"/>
          <a:stretch/>
        </p:blipFill>
        <p:spPr>
          <a:xfrm>
            <a:off x="3173984" y="4660514"/>
            <a:ext cx="2647862" cy="198589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descr="cleardot" id="833" name="Google Shape;833;p101"/>
          <p:cNvPicPr preferRelativeResize="0"/>
          <p:nvPr/>
        </p:nvPicPr>
        <p:blipFill rotWithShape="1">
          <a:blip r:embed="rId3">
            <a:alphaModFix/>
          </a:blip>
          <a:srcRect b="0" l="0" r="0" t="0"/>
          <a:stretch/>
        </p:blipFill>
        <p:spPr>
          <a:xfrm>
            <a:off x="0" y="0"/>
            <a:ext cx="9525" cy="9525"/>
          </a:xfrm>
          <a:prstGeom prst="rect">
            <a:avLst/>
          </a:prstGeom>
          <a:noFill/>
          <a:ln>
            <a:noFill/>
          </a:ln>
        </p:spPr>
      </p:pic>
      <p:pic>
        <p:nvPicPr>
          <p:cNvPr id="834" name="Google Shape;834;p101"/>
          <p:cNvPicPr preferRelativeResize="0"/>
          <p:nvPr/>
        </p:nvPicPr>
        <p:blipFill rotWithShape="1">
          <a:blip r:embed="rId4">
            <a:alphaModFix/>
          </a:blip>
          <a:srcRect b="0" l="0" r="0" t="0"/>
          <a:stretch/>
        </p:blipFill>
        <p:spPr>
          <a:xfrm>
            <a:off x="0" y="0"/>
            <a:ext cx="381000" cy="381000"/>
          </a:xfrm>
          <a:prstGeom prst="rect">
            <a:avLst/>
          </a:prstGeom>
          <a:noFill/>
          <a:ln>
            <a:noFill/>
          </a:ln>
        </p:spPr>
      </p:pic>
      <p:sp>
        <p:nvSpPr>
          <p:cNvPr id="835" name="Google Shape;835;p10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ACQUISITION WORD SCRAMBLE</a:t>
            </a:r>
            <a:endParaRPr/>
          </a:p>
        </p:txBody>
      </p:sp>
      <p:sp>
        <p:nvSpPr>
          <p:cNvPr id="836" name="Google Shape;836;p101"/>
          <p:cNvSpPr txBox="1"/>
          <p:nvPr/>
        </p:nvSpPr>
        <p:spPr>
          <a:xfrm>
            <a:off x="985520" y="1837765"/>
            <a:ext cx="69900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rPr>
              <a:t>SIAUNCTOIIQ </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1800">
                <a:solidFill>
                  <a:schemeClr val="dk1"/>
                </a:solidFill>
              </a:rPr>
              <a:t>TMTESEIA</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1800">
                <a:solidFill>
                  <a:schemeClr val="dk1"/>
                </a:solidFill>
              </a:rPr>
              <a:t>URLSTSE</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1800">
                <a:solidFill>
                  <a:schemeClr val="dk1"/>
                </a:solidFill>
              </a:rPr>
              <a:t>TSOCS</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1800">
                <a:solidFill>
                  <a:schemeClr val="dk1"/>
                </a:solidFill>
              </a:rPr>
              <a:t>SERIPC</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1800">
                <a:solidFill>
                  <a:schemeClr val="dk1"/>
                </a:solidFill>
              </a:rPr>
              <a:t>PANRMRCEFEO</a:t>
            </a:r>
            <a:endParaRPr b="1"/>
          </a:p>
          <a:p>
            <a:pPr indent="0" lvl="0" marL="0" marR="0" rtl="0" algn="l">
              <a:spcBef>
                <a:spcPts val="0"/>
              </a:spcBef>
              <a:spcAft>
                <a:spcPts val="0"/>
              </a:spcAft>
              <a:buNone/>
            </a:pPr>
            <a:r>
              <a:t/>
            </a:r>
            <a:endParaRPr b="1" sz="1800">
              <a:solidFill>
                <a:schemeClr val="dk1"/>
              </a:solidFill>
            </a:endParaRPr>
          </a:p>
          <a:p>
            <a:pPr indent="0" lvl="0" marL="0" marR="0" rtl="0" algn="l">
              <a:spcBef>
                <a:spcPts val="0"/>
              </a:spcBef>
              <a:spcAft>
                <a:spcPts val="0"/>
              </a:spcAft>
              <a:buNone/>
            </a:pPr>
            <a:r>
              <a:rPr b="1" lang="en-US" sz="1800">
                <a:solidFill>
                  <a:schemeClr val="dk1"/>
                </a:solidFill>
              </a:rPr>
              <a:t>RNIMUSTQEREE</a:t>
            </a:r>
            <a:endParaRPr b="1"/>
          </a:p>
        </p:txBody>
      </p:sp>
      <p:pic>
        <p:nvPicPr>
          <p:cNvPr descr="cleardot" id="837" name="Google Shape;837;p101"/>
          <p:cNvPicPr preferRelativeResize="0"/>
          <p:nvPr/>
        </p:nvPicPr>
        <p:blipFill rotWithShape="1">
          <a:blip r:embed="rId3">
            <a:alphaModFix/>
          </a:blip>
          <a:srcRect b="0" l="0" r="0" t="0"/>
          <a:stretch/>
        </p:blipFill>
        <p:spPr>
          <a:xfrm>
            <a:off x="0" y="0"/>
            <a:ext cx="9525" cy="9525"/>
          </a:xfrm>
          <a:prstGeom prst="rect">
            <a:avLst/>
          </a:prstGeom>
          <a:noFill/>
          <a:ln>
            <a:noFill/>
          </a:ln>
        </p:spPr>
      </p:pic>
      <p:pic>
        <p:nvPicPr>
          <p:cNvPr id="838" name="Google Shape;838;p101"/>
          <p:cNvPicPr preferRelativeResize="0"/>
          <p:nvPr/>
        </p:nvPicPr>
        <p:blipFill rotWithShape="1">
          <a:blip r:embed="rId5">
            <a:alphaModFix/>
          </a:blip>
          <a:srcRect b="0" l="0" r="0" t="0"/>
          <a:stretch/>
        </p:blipFill>
        <p:spPr>
          <a:xfrm>
            <a:off x="8275319" y="3276600"/>
            <a:ext cx="3490567" cy="23288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descr="A picture of a person's hand holding a placard that states: idea to plan to action.  These are the steps to Select the Right Contractor." id="843" name="Google Shape;843;p102"/>
          <p:cNvPicPr preferRelativeResize="0"/>
          <p:nvPr/>
        </p:nvPicPr>
        <p:blipFill rotWithShape="1">
          <a:blip r:embed="rId3">
            <a:alphaModFix/>
          </a:blip>
          <a:srcRect b="0" l="0" r="0" t="0"/>
          <a:stretch/>
        </p:blipFill>
        <p:spPr>
          <a:xfrm>
            <a:off x="0" y="186611"/>
            <a:ext cx="3724369" cy="2481943"/>
          </a:xfrm>
          <a:prstGeom prst="rect">
            <a:avLst/>
          </a:prstGeom>
          <a:noFill/>
          <a:ln>
            <a:noFill/>
          </a:ln>
        </p:spPr>
      </p:pic>
      <p:sp>
        <p:nvSpPr>
          <p:cNvPr id="844" name="Google Shape;844;p102"/>
          <p:cNvSpPr txBox="1"/>
          <p:nvPr>
            <p:ph type="title"/>
          </p:nvPr>
        </p:nvSpPr>
        <p:spPr>
          <a:xfrm>
            <a:off x="4196079" y="685800"/>
            <a:ext cx="6886603"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mpact"/>
              <a:buNone/>
            </a:pPr>
            <a:r>
              <a:rPr lang="en-US" sz="4000"/>
              <a:t>SELECT THE RIGHT CONTRACTOR!</a:t>
            </a:r>
            <a:endParaRPr/>
          </a:p>
        </p:txBody>
      </p:sp>
      <p:sp>
        <p:nvSpPr>
          <p:cNvPr id="845" name="Google Shape;845;p102"/>
          <p:cNvSpPr/>
          <p:nvPr/>
        </p:nvSpPr>
        <p:spPr>
          <a:xfrm>
            <a:off x="1221200" y="3083234"/>
            <a:ext cx="6096000" cy="2031300"/>
          </a:xfrm>
          <a:prstGeom prst="rect">
            <a:avLst/>
          </a:prstGeom>
          <a:noFill/>
          <a:ln>
            <a:noFill/>
          </a:ln>
        </p:spPr>
        <p:txBody>
          <a:bodyPr anchorCtr="0" anchor="t" bIns="45700" lIns="91425" spcFirstLastPara="1" rIns="91425" wrap="square" tIns="45700">
            <a:noAutofit/>
          </a:bodyPr>
          <a:lstStyle/>
          <a:p>
            <a:pPr indent="-114300" lvl="0" marL="0" marR="0" rtl="0" algn="l">
              <a:spcBef>
                <a:spcPts val="0"/>
              </a:spcBef>
              <a:spcAft>
                <a:spcPts val="0"/>
              </a:spcAft>
              <a:buClr>
                <a:schemeClr val="dk1"/>
              </a:buClr>
              <a:buSzPts val="1800"/>
              <a:buChar char="•"/>
            </a:pPr>
            <a:r>
              <a:rPr b="1" lang="en-US" sz="1800">
                <a:solidFill>
                  <a:schemeClr val="dk1"/>
                </a:solidFill>
              </a:rPr>
              <a:t>Compete the selection; use down-selection</a:t>
            </a:r>
            <a:endParaRPr b="1" sz="1800"/>
          </a:p>
          <a:p>
            <a:pPr indent="-114300" lvl="0" marL="0" marR="0" rtl="0" algn="l">
              <a:spcBef>
                <a:spcPts val="0"/>
              </a:spcBef>
              <a:spcAft>
                <a:spcPts val="0"/>
              </a:spcAft>
              <a:buClr>
                <a:schemeClr val="dk1"/>
              </a:buClr>
              <a:buSzPts val="1800"/>
              <a:buChar char="•"/>
            </a:pPr>
            <a:r>
              <a:rPr b="1" lang="en-US" sz="1800">
                <a:solidFill>
                  <a:schemeClr val="dk1"/>
                </a:solidFill>
              </a:rPr>
              <a:t>Use oral proposals/quotes and other opportunities to communicate</a:t>
            </a:r>
            <a:endParaRPr b="1" sz="1800"/>
          </a:p>
          <a:p>
            <a:pPr indent="-114300" lvl="0" marL="0" marR="0" rtl="0" algn="l">
              <a:spcBef>
                <a:spcPts val="0"/>
              </a:spcBef>
              <a:spcAft>
                <a:spcPts val="0"/>
              </a:spcAft>
              <a:buClr>
                <a:schemeClr val="dk1"/>
              </a:buClr>
              <a:buSzPts val="1800"/>
              <a:buChar char="•"/>
            </a:pPr>
            <a:r>
              <a:rPr b="1" lang="en-US" sz="1800">
                <a:solidFill>
                  <a:schemeClr val="dk1"/>
                </a:solidFill>
              </a:rPr>
              <a:t>Emphasize past performance in evaluation</a:t>
            </a:r>
            <a:endParaRPr b="1" sz="1800"/>
          </a:p>
          <a:p>
            <a:pPr indent="-114300" lvl="0" marL="0" marR="0" rtl="0" algn="l">
              <a:spcBef>
                <a:spcPts val="0"/>
              </a:spcBef>
              <a:spcAft>
                <a:spcPts val="0"/>
              </a:spcAft>
              <a:buClr>
                <a:schemeClr val="dk1"/>
              </a:buClr>
              <a:buSzPts val="1800"/>
              <a:buChar char="•"/>
            </a:pPr>
            <a:r>
              <a:rPr b="1" lang="en-US" sz="1800">
                <a:solidFill>
                  <a:schemeClr val="dk1"/>
                </a:solidFill>
              </a:rPr>
              <a:t>Require and evaluate contractor’s QC plan</a:t>
            </a:r>
            <a:endParaRPr b="1" sz="1800"/>
          </a:p>
          <a:p>
            <a:pPr indent="-114300" lvl="0" marL="0" marR="0" rtl="0" algn="l">
              <a:spcBef>
                <a:spcPts val="0"/>
              </a:spcBef>
              <a:spcAft>
                <a:spcPts val="0"/>
              </a:spcAft>
              <a:buClr>
                <a:schemeClr val="dk1"/>
              </a:buClr>
              <a:buSzPts val="1800"/>
              <a:buChar char="•"/>
            </a:pPr>
            <a:r>
              <a:rPr b="1" lang="en-US" sz="1800">
                <a:solidFill>
                  <a:schemeClr val="dk1"/>
                </a:solidFill>
              </a:rPr>
              <a:t>Use best-value evaluation and source selection</a:t>
            </a:r>
            <a:endParaRPr b="1" sz="1800"/>
          </a:p>
          <a:p>
            <a:pPr indent="-114300" lvl="0" marL="0" marR="0" rtl="0" algn="l">
              <a:spcBef>
                <a:spcPts val="0"/>
              </a:spcBef>
              <a:spcAft>
                <a:spcPts val="0"/>
              </a:spcAft>
              <a:buClr>
                <a:schemeClr val="dk1"/>
              </a:buClr>
              <a:buSzPts val="1800"/>
              <a:buChar char="•"/>
            </a:pPr>
            <a:r>
              <a:rPr b="1" lang="en-US" sz="1800">
                <a:solidFill>
                  <a:schemeClr val="dk1"/>
                </a:solidFill>
              </a:rPr>
              <a:t>Prevent conflicts of interest</a:t>
            </a:r>
            <a:endParaRPr b="1" sz="1800"/>
          </a:p>
        </p:txBody>
      </p:sp>
      <p:pic>
        <p:nvPicPr>
          <p:cNvPr descr="Free Puzzle Collaboration illustration and picture" id="846" name="Google Shape;846;p102"/>
          <p:cNvPicPr preferRelativeResize="0"/>
          <p:nvPr/>
        </p:nvPicPr>
        <p:blipFill rotWithShape="1">
          <a:blip r:embed="rId4">
            <a:alphaModFix/>
          </a:blip>
          <a:srcRect b="0" l="0" r="0" t="0"/>
          <a:stretch/>
        </p:blipFill>
        <p:spPr>
          <a:xfrm>
            <a:off x="8286750" y="2309932"/>
            <a:ext cx="3019425" cy="3019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0"/>
          <p:cNvSpPr txBox="1"/>
          <p:nvPr>
            <p:ph type="title"/>
          </p:nvPr>
        </p:nvSpPr>
        <p:spPr>
          <a:xfrm>
            <a:off x="7433970" y="242238"/>
            <a:ext cx="4381797"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200"/>
              <a:buFont typeface="Impact"/>
              <a:buNone/>
            </a:pPr>
            <a:r>
              <a:rPr b="1" lang="en-US" sz="2200">
                <a:latin typeface="Arial"/>
                <a:ea typeface="Arial"/>
                <a:cs typeface="Arial"/>
                <a:sym typeface="Arial"/>
              </a:rPr>
              <a:t>WHAT’S POSSIBLE?</a:t>
            </a:r>
            <a:br>
              <a:rPr b="1" lang="en-US">
                <a:latin typeface="Arial"/>
                <a:ea typeface="Arial"/>
                <a:cs typeface="Arial"/>
                <a:sym typeface="Arial"/>
              </a:rPr>
            </a:br>
            <a:endParaRPr b="1">
              <a:latin typeface="Arial"/>
              <a:ea typeface="Arial"/>
              <a:cs typeface="Arial"/>
              <a:sym typeface="Arial"/>
            </a:endParaRPr>
          </a:p>
        </p:txBody>
      </p:sp>
      <p:pic>
        <p:nvPicPr>
          <p:cNvPr descr="Free package box robot illustration" id="293" name="Google Shape;293;p40"/>
          <p:cNvPicPr preferRelativeResize="0"/>
          <p:nvPr/>
        </p:nvPicPr>
        <p:blipFill rotWithShape="1">
          <a:blip r:embed="rId3">
            <a:alphaModFix/>
          </a:blip>
          <a:srcRect b="0" l="0" r="0" t="0"/>
          <a:stretch/>
        </p:blipFill>
        <p:spPr>
          <a:xfrm>
            <a:off x="310005" y="476646"/>
            <a:ext cx="1388907" cy="2402433"/>
          </a:xfrm>
          <a:prstGeom prst="rect">
            <a:avLst/>
          </a:prstGeom>
          <a:noFill/>
          <a:ln>
            <a:noFill/>
          </a:ln>
        </p:spPr>
      </p:pic>
      <p:pic>
        <p:nvPicPr>
          <p:cNvPr descr="Free package box robot illustration" id="294" name="Google Shape;294;p40"/>
          <p:cNvPicPr preferRelativeResize="0"/>
          <p:nvPr/>
        </p:nvPicPr>
        <p:blipFill rotWithShape="1">
          <a:blip r:embed="rId4">
            <a:alphaModFix/>
          </a:blip>
          <a:srcRect b="0" l="0" r="0" t="0"/>
          <a:stretch/>
        </p:blipFill>
        <p:spPr>
          <a:xfrm>
            <a:off x="934977" y="655805"/>
            <a:ext cx="1388907" cy="2402433"/>
          </a:xfrm>
          <a:prstGeom prst="rect">
            <a:avLst/>
          </a:prstGeom>
          <a:noFill/>
          <a:ln>
            <a:noFill/>
          </a:ln>
        </p:spPr>
      </p:pic>
      <p:pic>
        <p:nvPicPr>
          <p:cNvPr descr="Free package box robot illustration" id="295" name="Google Shape;295;p40"/>
          <p:cNvPicPr preferRelativeResize="0"/>
          <p:nvPr/>
        </p:nvPicPr>
        <p:blipFill rotWithShape="1">
          <a:blip r:embed="rId4">
            <a:alphaModFix/>
          </a:blip>
          <a:srcRect b="0" l="0" r="0" t="0"/>
          <a:stretch/>
        </p:blipFill>
        <p:spPr>
          <a:xfrm>
            <a:off x="1664549" y="1030667"/>
            <a:ext cx="1388907" cy="2402433"/>
          </a:xfrm>
          <a:prstGeom prst="rect">
            <a:avLst/>
          </a:prstGeom>
          <a:noFill/>
          <a:ln>
            <a:noFill/>
          </a:ln>
        </p:spPr>
      </p:pic>
      <p:pic>
        <p:nvPicPr>
          <p:cNvPr id="296" name="Google Shape;296;p40"/>
          <p:cNvPicPr preferRelativeResize="0"/>
          <p:nvPr/>
        </p:nvPicPr>
        <p:blipFill rotWithShape="1">
          <a:blip r:embed="rId5">
            <a:alphaModFix/>
          </a:blip>
          <a:srcRect b="0" l="0" r="0" t="0"/>
          <a:stretch/>
        </p:blipFill>
        <p:spPr>
          <a:xfrm>
            <a:off x="3593562" y="271481"/>
            <a:ext cx="4381797" cy="3320581"/>
          </a:xfrm>
          <a:prstGeom prst="rect">
            <a:avLst/>
          </a:prstGeom>
          <a:noFill/>
          <a:ln>
            <a:noFill/>
          </a:ln>
        </p:spPr>
      </p:pic>
      <p:sp>
        <p:nvSpPr>
          <p:cNvPr id="297" name="Google Shape;297;p40"/>
          <p:cNvSpPr/>
          <p:nvPr/>
        </p:nvSpPr>
        <p:spPr>
          <a:xfrm rot="-5400000">
            <a:off x="9085621" y="2239984"/>
            <a:ext cx="405557" cy="1185439"/>
          </a:xfrm>
          <a:prstGeom prst="downArrow">
            <a:avLst>
              <a:gd fmla="val 50000" name="adj1"/>
              <a:gd fmla="val 50000" name="adj2"/>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298" name="Google Shape;298;p40"/>
          <p:cNvSpPr/>
          <p:nvPr/>
        </p:nvSpPr>
        <p:spPr>
          <a:xfrm>
            <a:off x="10617671" y="529517"/>
            <a:ext cx="405557" cy="1185439"/>
          </a:xfrm>
          <a:prstGeom prst="downArrow">
            <a:avLst>
              <a:gd fmla="val 50000" name="adj1"/>
              <a:gd fmla="val 50000" name="adj2"/>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Free Woman Sign illustration and picture" id="299" name="Google Shape;299;p40"/>
          <p:cNvPicPr preferRelativeResize="0"/>
          <p:nvPr/>
        </p:nvPicPr>
        <p:blipFill rotWithShape="1">
          <a:blip r:embed="rId6">
            <a:alphaModFix/>
          </a:blip>
          <a:srcRect b="0" l="0" r="0" t="0"/>
          <a:stretch/>
        </p:blipFill>
        <p:spPr>
          <a:xfrm>
            <a:off x="10020238" y="1894115"/>
            <a:ext cx="1795529" cy="4454026"/>
          </a:xfrm>
          <a:prstGeom prst="rect">
            <a:avLst/>
          </a:prstGeom>
          <a:noFill/>
          <a:ln>
            <a:noFill/>
          </a:ln>
        </p:spPr>
      </p:pic>
      <p:pic>
        <p:nvPicPr>
          <p:cNvPr descr="This box stays Start if you are taking on the mission." id="300" name="Google Shape;300;p40"/>
          <p:cNvPicPr preferRelativeResize="0"/>
          <p:nvPr/>
        </p:nvPicPr>
        <p:blipFill rotWithShape="1">
          <a:blip r:embed="rId7">
            <a:alphaModFix/>
          </a:blip>
          <a:srcRect b="0" l="0" r="0" t="0"/>
          <a:stretch/>
        </p:blipFill>
        <p:spPr>
          <a:xfrm>
            <a:off x="10142376" y="2073274"/>
            <a:ext cx="1412134" cy="1545806"/>
          </a:xfrm>
          <a:prstGeom prst="rect">
            <a:avLst/>
          </a:prstGeom>
          <a:noFill/>
          <a:ln>
            <a:noFill/>
          </a:ln>
        </p:spPr>
      </p:pic>
      <p:sp>
        <p:nvSpPr>
          <p:cNvPr id="301" name="Google Shape;301;p40"/>
          <p:cNvSpPr txBox="1"/>
          <p:nvPr/>
        </p:nvSpPr>
        <p:spPr>
          <a:xfrm>
            <a:off x="470704" y="3881702"/>
            <a:ext cx="106275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rPr>
              <a:t>Your mission, </a:t>
            </a:r>
            <a:r>
              <a:rPr b="1" lang="en-US" sz="2400">
                <a:solidFill>
                  <a:srgbClr val="FF0000"/>
                </a:solidFill>
              </a:rPr>
              <a:t>should you choose to accept it</a:t>
            </a:r>
            <a:r>
              <a:rPr b="1" lang="en-US" sz="2400">
                <a:solidFill>
                  <a:schemeClr val="dk1"/>
                </a:solidFill>
              </a:rPr>
              <a:t>, is to use these tools to support your agency in being innovative and successful … (FAR 1.102) </a:t>
            </a:r>
            <a:endParaRPr/>
          </a:p>
        </p:txBody>
      </p:sp>
      <p:pic>
        <p:nvPicPr>
          <p:cNvPr descr="Your mission should you choose to accept it.  This photo shows a man walking the other way." id="302" name="Google Shape;302;p40"/>
          <p:cNvPicPr preferRelativeResize="0"/>
          <p:nvPr/>
        </p:nvPicPr>
        <p:blipFill rotWithShape="1">
          <a:blip r:embed="rId8">
            <a:alphaModFix/>
          </a:blip>
          <a:srcRect b="0" l="0" r="0" t="0"/>
          <a:stretch/>
        </p:blipFill>
        <p:spPr>
          <a:xfrm>
            <a:off x="0" y="5002368"/>
            <a:ext cx="2600960" cy="1631696"/>
          </a:xfrm>
          <a:prstGeom prst="rect">
            <a:avLst/>
          </a:prstGeom>
          <a:noFill/>
          <a:ln>
            <a:noFill/>
          </a:ln>
        </p:spPr>
      </p:pic>
      <p:pic>
        <p:nvPicPr>
          <p:cNvPr descr="A photo of a woman standing at a crossroads with a question mark.  Will you accept the mission or not?" id="303" name="Google Shape;303;p40"/>
          <p:cNvPicPr preferRelativeResize="0"/>
          <p:nvPr/>
        </p:nvPicPr>
        <p:blipFill rotWithShape="1">
          <a:blip r:embed="rId9">
            <a:alphaModFix/>
          </a:blip>
          <a:srcRect b="0" l="0" r="0" t="0"/>
          <a:stretch/>
        </p:blipFill>
        <p:spPr>
          <a:xfrm>
            <a:off x="2511512" y="5002368"/>
            <a:ext cx="2133580" cy="1641856"/>
          </a:xfrm>
          <a:prstGeom prst="rect">
            <a:avLst/>
          </a:prstGeom>
          <a:noFill/>
          <a:ln>
            <a:noFill/>
          </a:ln>
        </p:spPr>
      </p:pic>
      <p:pic>
        <p:nvPicPr>
          <p:cNvPr descr="The mission impossible music plays to simulate the former tv show." id="304" name="Google Shape;304;p40"/>
          <p:cNvPicPr preferRelativeResize="0"/>
          <p:nvPr>
            <p:ph idx="1" type="body"/>
          </p:nvPr>
        </p:nvPicPr>
        <p:blipFill rotWithShape="1">
          <a:blip r:embed="rId10">
            <a:alphaModFix/>
          </a:blip>
          <a:srcRect b="0" l="0" r="0" t="0"/>
          <a:stretch/>
        </p:blipFill>
        <p:spPr>
          <a:xfrm>
            <a:off x="5689948" y="5693790"/>
            <a:ext cx="653666" cy="6536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0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RESULTS ORIENTATION: WHAT’S THE OUTCOME?</a:t>
            </a:r>
            <a:endParaRPr/>
          </a:p>
        </p:txBody>
      </p:sp>
      <p:sp>
        <p:nvSpPr>
          <p:cNvPr id="852" name="Google Shape;852;p103"/>
          <p:cNvSpPr/>
          <p:nvPr/>
        </p:nvSpPr>
        <p:spPr>
          <a:xfrm>
            <a:off x="1087120" y="2213314"/>
            <a:ext cx="8524240" cy="2806922"/>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None/>
            </a:pPr>
            <a:r>
              <a:rPr b="1" lang="en-US" sz="2800">
                <a:solidFill>
                  <a:schemeClr val="dk1"/>
                </a:solidFill>
              </a:rPr>
              <a:t>The standards of measurement that are results-oriented:</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quality of work or product</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quantity of work or product</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accessibility</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timeliness </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accuracy</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customer satisfaction </a:t>
            </a:r>
            <a:endParaRPr b="1"/>
          </a:p>
          <a:p>
            <a:pPr indent="-381000" lvl="1" marL="838200" marR="0" rtl="0" algn="l">
              <a:lnSpc>
                <a:spcPct val="90000"/>
              </a:lnSpc>
              <a:spcBef>
                <a:spcPts val="0"/>
              </a:spcBef>
              <a:spcAft>
                <a:spcPts val="0"/>
              </a:spcAft>
              <a:buClr>
                <a:schemeClr val="dk1"/>
              </a:buClr>
              <a:buSzPts val="2400"/>
              <a:buChar char="•"/>
            </a:pPr>
            <a:r>
              <a:rPr b="1" i="0" lang="en-US" sz="2400" u="none" cap="none" strike="noStrike">
                <a:solidFill>
                  <a:schemeClr val="dk1"/>
                </a:solidFill>
              </a:rPr>
              <a:t>not unduly burdensome</a:t>
            </a:r>
            <a:endParaRPr b="1"/>
          </a:p>
        </p:txBody>
      </p:sp>
      <p:pic>
        <p:nvPicPr>
          <p:cNvPr descr="Free Business The Next Step photo and picture" id="853" name="Google Shape;853;p103"/>
          <p:cNvPicPr preferRelativeResize="0"/>
          <p:nvPr/>
        </p:nvPicPr>
        <p:blipFill rotWithShape="1">
          <a:blip r:embed="rId3">
            <a:alphaModFix/>
          </a:blip>
          <a:srcRect b="0" l="0" r="0" t="0"/>
          <a:stretch/>
        </p:blipFill>
        <p:spPr>
          <a:xfrm>
            <a:off x="7405992" y="2762938"/>
            <a:ext cx="3946187" cy="263284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PARTNERING</a:t>
            </a:r>
            <a:endParaRPr/>
          </a:p>
        </p:txBody>
      </p:sp>
      <p:pic>
        <p:nvPicPr>
          <p:cNvPr descr="Free Puzzle Collaboration illustration and picture" id="859" name="Google Shape;859;p104"/>
          <p:cNvPicPr preferRelativeResize="0"/>
          <p:nvPr/>
        </p:nvPicPr>
        <p:blipFill rotWithShape="1">
          <a:blip r:embed="rId3">
            <a:alphaModFix/>
          </a:blip>
          <a:srcRect b="0" l="0" r="0" t="0"/>
          <a:stretch/>
        </p:blipFill>
        <p:spPr>
          <a:xfrm>
            <a:off x="8904051" y="0"/>
            <a:ext cx="2770762" cy="2770762"/>
          </a:xfrm>
          <a:prstGeom prst="rect">
            <a:avLst/>
          </a:prstGeom>
          <a:noFill/>
          <a:ln>
            <a:noFill/>
          </a:ln>
        </p:spPr>
      </p:pic>
      <p:sp>
        <p:nvSpPr>
          <p:cNvPr id="860" name="Google Shape;860;p104"/>
          <p:cNvSpPr/>
          <p:nvPr/>
        </p:nvSpPr>
        <p:spPr>
          <a:xfrm>
            <a:off x="890174" y="1837775"/>
            <a:ext cx="7763400" cy="18651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None/>
            </a:pPr>
            <a:r>
              <a:rPr b="1" lang="en-US" sz="2200">
                <a:solidFill>
                  <a:schemeClr val="dk1"/>
                </a:solidFill>
              </a:rPr>
              <a:t>Meet with the contractor to identify ways to improve efficiency and reduce the effect of the "cost drivers." </a:t>
            </a:r>
            <a:endParaRPr b="1" sz="2200">
              <a:solidFill>
                <a:schemeClr val="dk1"/>
              </a:solidFill>
            </a:endParaRPr>
          </a:p>
          <a:p>
            <a:pPr indent="-457200" lvl="0" marL="457200" marR="0" rtl="0" algn="l">
              <a:lnSpc>
                <a:spcPct val="90000"/>
              </a:lnSpc>
              <a:spcBef>
                <a:spcPts val="0"/>
              </a:spcBef>
              <a:spcAft>
                <a:spcPts val="0"/>
              </a:spcAft>
              <a:buNone/>
            </a:pPr>
            <a:r>
              <a:rPr b="1" lang="en-US" sz="2200">
                <a:solidFill>
                  <a:schemeClr val="dk1"/>
                </a:solidFill>
              </a:rPr>
              <a:t>The contractor and government work together to identify more effective and efficient ways to measure and manage the program. </a:t>
            </a:r>
            <a:endParaRPr b="1" sz="2200">
              <a:solidFill>
                <a:schemeClr val="dk1"/>
              </a:solidFill>
            </a:endParaRPr>
          </a:p>
          <a:p>
            <a:pPr indent="-457200" lvl="0" marL="457200" marR="0" rtl="0" algn="l">
              <a:lnSpc>
                <a:spcPct val="90000"/>
              </a:lnSpc>
              <a:spcBef>
                <a:spcPts val="0"/>
              </a:spcBef>
              <a:spcAft>
                <a:spcPts val="0"/>
              </a:spcAft>
              <a:buNone/>
            </a:pPr>
            <a:r>
              <a:rPr b="1" lang="en-US" sz="2200">
                <a:solidFill>
                  <a:schemeClr val="dk1"/>
                </a:solidFill>
              </a:rPr>
              <a:t>Establish a Customer Process Improvement Working Group that includes contractor, program, and contracting representatives.</a:t>
            </a:r>
            <a:r>
              <a:rPr b="1" lang="en-US" sz="2800">
                <a:solidFill>
                  <a:schemeClr val="dk1"/>
                </a:solidFill>
              </a:rPr>
              <a:t>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5"/>
          <p:cNvSpPr txBox="1"/>
          <p:nvPr>
            <p:ph type="title"/>
          </p:nvPr>
        </p:nvSpPr>
        <p:spPr>
          <a:xfrm>
            <a:off x="588524" y="306476"/>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Impact"/>
              <a:buNone/>
            </a:pPr>
            <a:r>
              <a:rPr lang="en-US" sz="3600"/>
              <a:t>METRICS – DID CONTRACTOR ACCOMPLISH </a:t>
            </a:r>
            <a:br>
              <a:rPr lang="en-US" sz="3600"/>
            </a:br>
            <a:r>
              <a:rPr lang="en-US" sz="3600"/>
              <a:t>THE OUTCOME AND HOW TO PROVE IT?</a:t>
            </a:r>
            <a:endParaRPr/>
          </a:p>
        </p:txBody>
      </p:sp>
      <p:pic>
        <p:nvPicPr>
          <p:cNvPr descr="Free Life Macabre photo and picture" id="867" name="Google Shape;867;p105"/>
          <p:cNvPicPr preferRelativeResize="0"/>
          <p:nvPr/>
        </p:nvPicPr>
        <p:blipFill rotWithShape="1">
          <a:blip r:embed="rId3">
            <a:alphaModFix/>
          </a:blip>
          <a:srcRect b="0" l="0" r="0" t="0"/>
          <a:stretch/>
        </p:blipFill>
        <p:spPr>
          <a:xfrm>
            <a:off x="8411143" y="0"/>
            <a:ext cx="3591168" cy="2393004"/>
          </a:xfrm>
          <a:prstGeom prst="rect">
            <a:avLst/>
          </a:prstGeom>
          <a:noFill/>
          <a:ln>
            <a:noFill/>
          </a:ln>
        </p:spPr>
      </p:pic>
      <p:sp>
        <p:nvSpPr>
          <p:cNvPr id="868" name="Google Shape;868;p105"/>
          <p:cNvSpPr/>
          <p:nvPr/>
        </p:nvSpPr>
        <p:spPr>
          <a:xfrm>
            <a:off x="685801" y="1764917"/>
            <a:ext cx="10556240" cy="3958007"/>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None/>
            </a:pPr>
            <a:r>
              <a:rPr b="1" lang="en-US" sz="1600">
                <a:solidFill>
                  <a:schemeClr val="dk1"/>
                </a:solidFill>
              </a:rPr>
              <a:t>Performance indicators and standards</a:t>
            </a:r>
            <a:endParaRPr b="1" sz="1600">
              <a:solidFill>
                <a:schemeClr val="dk1"/>
              </a:solidFill>
            </a:endParaRPr>
          </a:p>
          <a:p>
            <a:pPr indent="-457200" lvl="0" marL="457200" marR="0" rtl="0" algn="l">
              <a:lnSpc>
                <a:spcPct val="90000"/>
              </a:lnSpc>
              <a:spcBef>
                <a:spcPts val="0"/>
              </a:spcBef>
              <a:spcAft>
                <a:spcPts val="0"/>
              </a:spcAft>
              <a:buClr>
                <a:srgbClr val="000000"/>
              </a:buClr>
              <a:buFont typeface="Arial"/>
              <a:buNone/>
            </a:pPr>
            <a:r>
              <a:rPr b="1" lang="en-US" sz="1600">
                <a:solidFill>
                  <a:schemeClr val="dk1"/>
                </a:solidFill>
              </a:rPr>
              <a:t>Collect, track, and share data</a:t>
            </a:r>
            <a:endParaRPr b="1" sz="1600">
              <a:solidFill>
                <a:schemeClr val="dk1"/>
              </a:solidFill>
            </a:endParaRPr>
          </a:p>
          <a:p>
            <a:pPr indent="-457200" lvl="0" marL="457200" marR="0" rtl="0" algn="l">
              <a:lnSpc>
                <a:spcPct val="90000"/>
              </a:lnSpc>
              <a:spcBef>
                <a:spcPts val="0"/>
              </a:spcBef>
              <a:spcAft>
                <a:spcPts val="0"/>
              </a:spcAft>
              <a:buClr>
                <a:srgbClr val="000000"/>
              </a:buClr>
              <a:buFont typeface="Arial"/>
              <a:buNone/>
            </a:pPr>
            <a:r>
              <a:rPr b="1" lang="en-US" sz="1600">
                <a:solidFill>
                  <a:schemeClr val="dk1"/>
                </a:solidFill>
              </a:rPr>
              <a:t>Conduct surveillance systemically</a:t>
            </a:r>
            <a:endParaRPr b="1" sz="1600">
              <a:solidFill>
                <a:schemeClr val="dk1"/>
              </a:solidFill>
            </a:endParaRPr>
          </a:p>
          <a:p>
            <a:pPr indent="-457200" lvl="0" marL="457200" marR="0" rtl="0" algn="l">
              <a:lnSpc>
                <a:spcPct val="90000"/>
              </a:lnSpc>
              <a:spcBef>
                <a:spcPts val="0"/>
              </a:spcBef>
              <a:spcAft>
                <a:spcPts val="0"/>
              </a:spcAft>
              <a:buClr>
                <a:srgbClr val="000000"/>
              </a:buClr>
              <a:buFont typeface="Arial"/>
              <a:buNone/>
            </a:pPr>
            <a:r>
              <a:rPr b="1" lang="en-US" sz="1600">
                <a:solidFill>
                  <a:schemeClr val="dk1"/>
                </a:solidFill>
              </a:rPr>
              <a:t>Document results</a:t>
            </a:r>
            <a:endParaRPr b="1" sz="1600">
              <a:solidFill>
                <a:schemeClr val="dk1"/>
              </a:solidFill>
            </a:endParaRPr>
          </a:p>
          <a:p>
            <a:pPr indent="-457200" lvl="0" marL="457200" marR="0" rtl="0" algn="l">
              <a:lnSpc>
                <a:spcPct val="90000"/>
              </a:lnSpc>
              <a:spcBef>
                <a:spcPts val="0"/>
              </a:spcBef>
              <a:spcAft>
                <a:spcPts val="0"/>
              </a:spcAft>
              <a:buClr>
                <a:srgbClr val="000000"/>
              </a:buClr>
              <a:buFont typeface="Arial"/>
              <a:buNone/>
            </a:pPr>
            <a:r>
              <a:rPr b="1" lang="en-US" sz="1600">
                <a:solidFill>
                  <a:schemeClr val="dk1"/>
                </a:solidFill>
              </a:rPr>
              <a:t>Review periodically and jointly with the contractor</a:t>
            </a:r>
            <a:endParaRPr b="1" sz="1600">
              <a:solidFill>
                <a:schemeClr val="dk1"/>
              </a:solidFill>
            </a:endParaRPr>
          </a:p>
          <a:p>
            <a:pPr indent="-457200" lvl="0" marL="457200" marR="0" rtl="0" algn="l">
              <a:lnSpc>
                <a:spcPct val="90000"/>
              </a:lnSpc>
              <a:spcBef>
                <a:spcPts val="0"/>
              </a:spcBef>
              <a:spcAft>
                <a:spcPts val="0"/>
              </a:spcAft>
              <a:buClr>
                <a:srgbClr val="000000"/>
              </a:buClr>
              <a:buFont typeface="Arial"/>
              <a:buNone/>
            </a:pPr>
            <a:r>
              <a:rPr b="1" lang="en-US" sz="1600">
                <a:solidFill>
                  <a:schemeClr val="dk1"/>
                </a:solidFill>
              </a:rPr>
              <a:t>“Are we measuring the right things?”</a:t>
            </a:r>
            <a:endParaRPr b="1" sz="1600">
              <a:solidFill>
                <a:schemeClr val="dk1"/>
              </a:solidFill>
            </a:endParaRPr>
          </a:p>
          <a:p>
            <a:pPr indent="-457200" lvl="0" marL="457200" marR="0" rtl="0" algn="l">
              <a:lnSpc>
                <a:spcPct val="90000"/>
              </a:lnSpc>
              <a:spcBef>
                <a:spcPts val="0"/>
              </a:spcBef>
              <a:spcAft>
                <a:spcPts val="0"/>
              </a:spcAft>
              <a:buNone/>
            </a:pPr>
            <a:r>
              <a:rPr b="1" lang="en-US" sz="1600">
                <a:solidFill>
                  <a:schemeClr val="dk1"/>
                </a:solidFill>
              </a:rPr>
              <a:t>Recommend use of Contractor owned automated tools</a:t>
            </a:r>
            <a:endParaRPr b="1" sz="1600">
              <a:solidFill>
                <a:schemeClr val="dk1"/>
              </a:solidFill>
            </a:endParaRPr>
          </a:p>
          <a:p>
            <a:pPr indent="-457200" lvl="0" marL="457200" marR="0" rtl="0" algn="l">
              <a:lnSpc>
                <a:spcPct val="90000"/>
              </a:lnSpc>
              <a:spcBef>
                <a:spcPts val="0"/>
              </a:spcBef>
              <a:spcAft>
                <a:spcPts val="0"/>
              </a:spcAft>
              <a:buClr>
                <a:srgbClr val="000000"/>
              </a:buClr>
              <a:buFont typeface="Arial"/>
              <a:buNone/>
            </a:pPr>
            <a:r>
              <a:rPr b="1" lang="en-US" sz="1600">
                <a:solidFill>
                  <a:schemeClr val="dk1"/>
                </a:solidFill>
              </a:rPr>
              <a:t>If not owned by the contractor and proposed at time of award, be prepared to pay for the tool</a:t>
            </a:r>
            <a:br>
              <a:rPr b="1" lang="en-US" sz="1600">
                <a:solidFill>
                  <a:schemeClr val="dk1"/>
                </a:solidFill>
              </a:rPr>
            </a:br>
            <a:endParaRPr b="1" sz="1600">
              <a:solidFill>
                <a:schemeClr val="dk1"/>
              </a:solidFill>
            </a:endParaRPr>
          </a:p>
          <a:p>
            <a:pPr indent="-457200" lvl="0" marL="457200" marR="0" rtl="0" algn="l">
              <a:lnSpc>
                <a:spcPct val="90000"/>
              </a:lnSpc>
              <a:spcBef>
                <a:spcPts val="0"/>
              </a:spcBef>
              <a:spcAft>
                <a:spcPts val="0"/>
              </a:spcAft>
              <a:buNone/>
            </a:pPr>
            <a:r>
              <a:rPr b="1" lang="en-US" sz="1600">
                <a:solidFill>
                  <a:schemeClr val="dk1"/>
                </a:solidFill>
              </a:rPr>
              <a:t>Some agencies have their own tools.  Make sure that you can extend the license to contractors</a:t>
            </a:r>
            <a:br>
              <a:rPr b="1" lang="en-US" sz="1600">
                <a:solidFill>
                  <a:schemeClr val="dk1"/>
                </a:solidFill>
              </a:rPr>
            </a:br>
            <a:endParaRPr b="1" sz="1600">
              <a:solidFill>
                <a:schemeClr val="dk1"/>
              </a:solidFill>
            </a:endParaRPr>
          </a:p>
          <a:p>
            <a:pPr indent="-457200" lvl="0" marL="457200" marR="0" rtl="0" algn="l">
              <a:lnSpc>
                <a:spcPct val="90000"/>
              </a:lnSpc>
              <a:spcBef>
                <a:spcPts val="0"/>
              </a:spcBef>
              <a:spcAft>
                <a:spcPts val="0"/>
              </a:spcAft>
              <a:buNone/>
            </a:pPr>
            <a:r>
              <a:rPr b="1" lang="en-US" sz="1600">
                <a:solidFill>
                  <a:schemeClr val="dk1"/>
                </a:solidFill>
              </a:rPr>
              <a:t>Use an IV&amp;V contractor to sample the data from the contractor</a:t>
            </a:r>
            <a:endParaRPr b="1" sz="1600">
              <a:solidFill>
                <a:schemeClr val="dk1"/>
              </a:solidFill>
            </a:endParaRPr>
          </a:p>
          <a:p>
            <a:pPr indent="-457200" lvl="0" marL="457200" marR="0" rtl="0" algn="l">
              <a:lnSpc>
                <a:spcPct val="90000"/>
              </a:lnSpc>
              <a:spcBef>
                <a:spcPts val="0"/>
              </a:spcBef>
              <a:spcAft>
                <a:spcPts val="0"/>
              </a:spcAft>
              <a:buNone/>
            </a:pPr>
            <a:r>
              <a:rPr b="1" lang="en-US" sz="1600">
                <a:solidFill>
                  <a:schemeClr val="dk1"/>
                </a:solidFill>
              </a:rPr>
              <a:t>Send the monthly results of the metrics to stakeholders so there are no surprises when it comes time to pay the contractor</a:t>
            </a:r>
            <a:endParaRPr b="1" sz="1600">
              <a:solidFill>
                <a:schemeClr val="dk1"/>
              </a:solidFill>
            </a:endParaRPr>
          </a:p>
          <a:p>
            <a:pPr indent="-457200" lvl="0" marL="457200" marR="0" rtl="0" algn="l">
              <a:lnSpc>
                <a:spcPct val="90000"/>
              </a:lnSpc>
              <a:spcBef>
                <a:spcPts val="0"/>
              </a:spcBef>
              <a:spcAft>
                <a:spcPts val="0"/>
              </a:spcAft>
              <a:buNone/>
            </a:pPr>
            <a:r>
              <a:t/>
            </a:r>
            <a:endParaRPr b="1" sz="1600">
              <a:solidFill>
                <a:schemeClr val="dk1"/>
              </a:solidFill>
            </a:endParaRPr>
          </a:p>
          <a:p>
            <a:pPr indent="-457200" lvl="0" marL="457200" marR="0" rtl="0" algn="l">
              <a:lnSpc>
                <a:spcPct val="90000"/>
              </a:lnSpc>
              <a:spcBef>
                <a:spcPts val="0"/>
              </a:spcBef>
              <a:spcAft>
                <a:spcPts val="0"/>
              </a:spcAft>
              <a:buNone/>
            </a:pPr>
            <a:r>
              <a:rPr b="1" lang="en-US" sz="1600">
                <a:solidFill>
                  <a:schemeClr val="dk1"/>
                </a:solidFill>
              </a:rPr>
              <a:t>In general, contractors prefer metrics because they have control over their own destiny in terms of meeting their metrics and can obtain a very high fee amount relative to subject evaluations</a:t>
            </a:r>
            <a:endParaRPr b="1" sz="1600">
              <a:solidFill>
                <a:schemeClr val="dk1"/>
              </a:solidFill>
            </a:endParaRPr>
          </a:p>
          <a:p>
            <a:pPr indent="-457200" lvl="0" marL="457200" marR="0" rtl="0" algn="l">
              <a:lnSpc>
                <a:spcPct val="90000"/>
              </a:lnSpc>
              <a:spcBef>
                <a:spcPts val="0"/>
              </a:spcBef>
              <a:spcAft>
                <a:spcPts val="0"/>
              </a:spcAft>
              <a:buNone/>
            </a:pPr>
            <a:r>
              <a:t/>
            </a:r>
            <a:endParaRPr b="1" sz="16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6"/>
          <p:cNvSpPr/>
          <p:nvPr/>
        </p:nvSpPr>
        <p:spPr>
          <a:xfrm>
            <a:off x="685800" y="1237301"/>
            <a:ext cx="10556400" cy="453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200">
                <a:solidFill>
                  <a:schemeClr val="dk1"/>
                </a:solidFill>
              </a:rPr>
              <a:t>Provide taxi service - </a:t>
            </a:r>
            <a:endParaRPr sz="2200"/>
          </a:p>
          <a:p>
            <a:pPr indent="0" lvl="0" marL="0" marR="0" rtl="0" algn="l">
              <a:spcBef>
                <a:spcPts val="0"/>
              </a:spcBef>
              <a:spcAft>
                <a:spcPts val="0"/>
              </a:spcAft>
              <a:buNone/>
            </a:pPr>
            <a:r>
              <a:t/>
            </a:r>
            <a:endParaRPr sz="2200">
              <a:solidFill>
                <a:schemeClr val="dk1"/>
              </a:solidFill>
            </a:endParaRPr>
          </a:p>
          <a:p>
            <a:pPr indent="0" lvl="0" marL="0" marR="0" rtl="0" algn="l">
              <a:spcBef>
                <a:spcPts val="0"/>
              </a:spcBef>
              <a:spcAft>
                <a:spcPts val="0"/>
              </a:spcAft>
              <a:buNone/>
            </a:pPr>
            <a:r>
              <a:rPr lang="en-US" sz="2200">
                <a:solidFill>
                  <a:schemeClr val="dk1"/>
                </a:solidFill>
              </a:rPr>
              <a:t>Old type SOW:  drive to passenger pickup, pull over to curb, put vehicle in park, wait for passenger, open door, drive to destination.</a:t>
            </a:r>
            <a:endParaRPr sz="2200"/>
          </a:p>
          <a:p>
            <a:pPr indent="0" lvl="0" marL="0" marR="0" rtl="0" algn="l">
              <a:spcBef>
                <a:spcPts val="0"/>
              </a:spcBef>
              <a:spcAft>
                <a:spcPts val="0"/>
              </a:spcAft>
              <a:buNone/>
            </a:pPr>
            <a:r>
              <a:t/>
            </a:r>
            <a:endParaRPr sz="2200">
              <a:solidFill>
                <a:schemeClr val="dk1"/>
              </a:solidFill>
            </a:endParaRPr>
          </a:p>
          <a:p>
            <a:pPr indent="0" lvl="0" marL="0" marR="0" rtl="0" algn="l">
              <a:spcBef>
                <a:spcPts val="0"/>
              </a:spcBef>
              <a:spcAft>
                <a:spcPts val="0"/>
              </a:spcAft>
              <a:buNone/>
            </a:pPr>
            <a:r>
              <a:rPr lang="en-US" sz="2200">
                <a:solidFill>
                  <a:schemeClr val="dk1"/>
                </a:solidFill>
              </a:rPr>
              <a:t>New PWS:  pickup passengers on time </a:t>
            </a:r>
            <a:endParaRPr sz="2200"/>
          </a:p>
          <a:p>
            <a:pPr indent="0" lvl="0" marL="0" marR="0" rtl="0" algn="l">
              <a:spcBef>
                <a:spcPts val="0"/>
              </a:spcBef>
              <a:spcAft>
                <a:spcPts val="0"/>
              </a:spcAft>
              <a:buNone/>
            </a:pPr>
            <a:r>
              <a:rPr lang="en-US" sz="2200">
                <a:solidFill>
                  <a:schemeClr val="dk1"/>
                </a:solidFill>
              </a:rPr>
              <a:t>	 better &gt; pickup passengers within five minutes of an agreed upon time</a:t>
            </a:r>
            <a:endParaRPr sz="2200"/>
          </a:p>
          <a:p>
            <a:pPr indent="0" lvl="0" marL="0" marR="0" rtl="0" algn="l">
              <a:spcBef>
                <a:spcPts val="0"/>
              </a:spcBef>
              <a:spcAft>
                <a:spcPts val="0"/>
              </a:spcAft>
              <a:buNone/>
            </a:pPr>
            <a:r>
              <a:t/>
            </a:r>
            <a:endParaRPr sz="2200">
              <a:solidFill>
                <a:schemeClr val="dk1"/>
              </a:solidFill>
            </a:endParaRPr>
          </a:p>
          <a:p>
            <a:pPr indent="0" lvl="0" marL="0" marR="0" rtl="0" algn="l">
              <a:spcBef>
                <a:spcPts val="0"/>
              </a:spcBef>
              <a:spcAft>
                <a:spcPts val="0"/>
              </a:spcAft>
              <a:buNone/>
            </a:pPr>
            <a:r>
              <a:rPr lang="en-US" sz="2200">
                <a:solidFill>
                  <a:schemeClr val="dk1"/>
                </a:solidFill>
              </a:rPr>
              <a:t>Standard could be 95% on time (within the five minutes)</a:t>
            </a:r>
            <a:endParaRPr sz="2200"/>
          </a:p>
          <a:p>
            <a:pPr indent="0" lvl="0" marL="0" marR="0" rtl="0" algn="l">
              <a:spcBef>
                <a:spcPts val="0"/>
              </a:spcBef>
              <a:spcAft>
                <a:spcPts val="0"/>
              </a:spcAft>
              <a:buNone/>
            </a:pPr>
            <a:r>
              <a:rPr lang="en-US" sz="2200">
                <a:solidFill>
                  <a:schemeClr val="dk1"/>
                </a:solidFill>
              </a:rPr>
              <a:t>Metrics would be percentage of pickups that comply with the standard (or the percent that don’t)</a:t>
            </a:r>
            <a:endParaRPr sz="2200"/>
          </a:p>
          <a:p>
            <a:pPr indent="0" lvl="0" marL="0" marR="0" rtl="0" algn="l">
              <a:spcBef>
                <a:spcPts val="0"/>
              </a:spcBef>
              <a:spcAft>
                <a:spcPts val="0"/>
              </a:spcAft>
              <a:buNone/>
            </a:pPr>
            <a:r>
              <a:rPr lang="en-US" sz="2200">
                <a:solidFill>
                  <a:schemeClr val="dk1"/>
                </a:solidFill>
              </a:rPr>
              <a:t>Failure to perform within the standard would result in a contract price reduction.</a:t>
            </a:r>
            <a:endParaRPr sz="2200"/>
          </a:p>
          <a:p>
            <a:pPr indent="0" lvl="0" marL="0" marR="0" rtl="0" algn="l">
              <a:lnSpc>
                <a:spcPct val="80000"/>
              </a:lnSpc>
              <a:spcBef>
                <a:spcPts val="0"/>
              </a:spcBef>
              <a:spcAft>
                <a:spcPts val="0"/>
              </a:spcAft>
              <a:buNone/>
            </a:pPr>
            <a:r>
              <a:t/>
            </a:r>
            <a:endParaRPr sz="2200">
              <a:solidFill>
                <a:schemeClr val="dk1"/>
              </a:solidFill>
            </a:endParaRPr>
          </a:p>
        </p:txBody>
      </p:sp>
      <p:sp>
        <p:nvSpPr>
          <p:cNvPr id="875" name="Google Shape;875;p106"/>
          <p:cNvSpPr txBox="1"/>
          <p:nvPr>
            <p:ph type="title"/>
          </p:nvPr>
        </p:nvSpPr>
        <p:spPr>
          <a:xfrm>
            <a:off x="685801" y="18785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Impact"/>
              <a:buNone/>
            </a:pPr>
            <a:r>
              <a:rPr lang="en-US" sz="3600"/>
              <a:t>EXAMPLE: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7"/>
          <p:cNvSpPr/>
          <p:nvPr/>
        </p:nvSpPr>
        <p:spPr>
          <a:xfrm>
            <a:off x="458525" y="1754757"/>
            <a:ext cx="10556240" cy="39149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rPr>
              <a:t>“It is important to keep the focus of the meetings on improving performance, not evaluating people. Each meeting should start with the questions, “Are we measuring the right thing?” and “How are we doing?” It is important to continually revisit the success measures the team identified during Step Two. Other important questions are:</a:t>
            </a:r>
            <a:endParaRPr b="1"/>
          </a:p>
          <a:p>
            <a:pPr indent="-285750" lvl="1" marL="742950" marR="0" rtl="0" algn="l">
              <a:spcBef>
                <a:spcPts val="0"/>
              </a:spcBef>
              <a:spcAft>
                <a:spcPts val="0"/>
              </a:spcAft>
              <a:buClr>
                <a:schemeClr val="dk1"/>
              </a:buClr>
              <a:buSzPts val="1800"/>
              <a:buChar char="•"/>
            </a:pPr>
            <a:r>
              <a:rPr b="1" i="0" lang="en-US" sz="1800" u="none" cap="none" strike="noStrike">
                <a:solidFill>
                  <a:schemeClr val="dk1"/>
                </a:solidFill>
              </a:rPr>
              <a:t>Is the acquisition achieving its cost, schedule, and performance goals?</a:t>
            </a:r>
            <a:endParaRPr b="1"/>
          </a:p>
          <a:p>
            <a:pPr indent="-285750" lvl="1" marL="742950" marR="0" rtl="0" algn="l">
              <a:spcBef>
                <a:spcPts val="0"/>
              </a:spcBef>
              <a:spcAft>
                <a:spcPts val="0"/>
              </a:spcAft>
              <a:buClr>
                <a:schemeClr val="dk1"/>
              </a:buClr>
              <a:buSzPts val="1800"/>
              <a:buChar char="•"/>
            </a:pPr>
            <a:r>
              <a:rPr b="1" i="0" lang="en-US" sz="1800" u="none" cap="none" strike="noStrike">
                <a:solidFill>
                  <a:schemeClr val="dk1"/>
                </a:solidFill>
              </a:rPr>
              <a:t>Is the contractor meeting or exceeding the contract's performance-based requirements?</a:t>
            </a:r>
            <a:endParaRPr b="1"/>
          </a:p>
          <a:p>
            <a:pPr indent="-285750" lvl="1" marL="742950" marR="0" rtl="0" algn="l">
              <a:spcBef>
                <a:spcPts val="0"/>
              </a:spcBef>
              <a:spcAft>
                <a:spcPts val="0"/>
              </a:spcAft>
              <a:buClr>
                <a:schemeClr val="dk1"/>
              </a:buClr>
              <a:buSzPts val="1800"/>
              <a:buChar char="•"/>
            </a:pPr>
            <a:r>
              <a:rPr b="1" i="0" lang="en-US" sz="1800" u="none" cap="none" strike="noStrike">
                <a:solidFill>
                  <a:schemeClr val="dk1"/>
                </a:solidFill>
              </a:rPr>
              <a:t>How effective is the contractor's performance in meeting or contributing to the agency's program performance goals?</a:t>
            </a:r>
            <a:endParaRPr b="1"/>
          </a:p>
          <a:p>
            <a:pPr indent="-285750" lvl="1" marL="742950" marR="0" rtl="0" algn="l">
              <a:spcBef>
                <a:spcPts val="0"/>
              </a:spcBef>
              <a:spcAft>
                <a:spcPts val="0"/>
              </a:spcAft>
              <a:buClr>
                <a:schemeClr val="dk1"/>
              </a:buClr>
              <a:buSzPts val="1800"/>
              <a:buChar char="•"/>
            </a:pPr>
            <a:r>
              <a:rPr b="1" i="0" lang="en-US" sz="1800" u="none" cap="none" strike="noStrike">
                <a:solidFill>
                  <a:schemeClr val="dk1"/>
                </a:solidFill>
              </a:rPr>
              <a:t>Are there problems or issues that we can address to mitigate risk?</a:t>
            </a:r>
            <a:endParaRPr b="1"/>
          </a:p>
          <a:p>
            <a:pPr indent="0" lvl="0" marL="0" marR="0" rtl="0" algn="l">
              <a:spcBef>
                <a:spcPts val="0"/>
              </a:spcBef>
              <a:spcAft>
                <a:spcPts val="0"/>
              </a:spcAft>
              <a:buNone/>
            </a:pPr>
            <a:r>
              <a:rPr b="1" lang="en-US" sz="1800">
                <a:solidFill>
                  <a:schemeClr val="dk1"/>
                </a:solidFill>
              </a:rPr>
              <a:t>There should be time in each meeting where the agency asks, “Is there anything we are requiring that is affecting the job you can do in terms of quality, cost, schedule, or delivering the solution?” Actions discussed should be recorded for the convenience of all parties, with responsibilities and due dates assigned.”</a:t>
            </a:r>
            <a:endParaRPr b="1"/>
          </a:p>
          <a:p>
            <a:pPr indent="0" lvl="0" marL="0" marR="0" rtl="0" algn="l">
              <a:lnSpc>
                <a:spcPct val="80000"/>
              </a:lnSpc>
              <a:spcBef>
                <a:spcPts val="0"/>
              </a:spcBef>
              <a:spcAft>
                <a:spcPts val="0"/>
              </a:spcAft>
              <a:buNone/>
            </a:pPr>
            <a:r>
              <a:t/>
            </a:r>
            <a:endParaRPr b="1" sz="1800">
              <a:solidFill>
                <a:schemeClr val="dk1"/>
              </a:solidFill>
            </a:endParaRPr>
          </a:p>
        </p:txBody>
      </p:sp>
      <p:sp>
        <p:nvSpPr>
          <p:cNvPr id="882" name="Google Shape;882;p10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ARE WE ASKING THE RIGHT QUESTIONS?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ACTIVITY 2</a:t>
            </a:r>
            <a:endParaRPr/>
          </a:p>
        </p:txBody>
      </p:sp>
      <p:sp>
        <p:nvSpPr>
          <p:cNvPr id="888" name="Google Shape;888;p108"/>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0"/>
              </a:spcBef>
              <a:spcAft>
                <a:spcPts val="0"/>
              </a:spcAft>
              <a:buSzPts val="4480"/>
              <a:buNone/>
            </a:pPr>
            <a:r>
              <a:rPr b="1" lang="en-US" sz="2800">
                <a:latin typeface="Arial"/>
                <a:ea typeface="Arial"/>
                <a:cs typeface="Arial"/>
                <a:sym typeface="Arial"/>
              </a:rPr>
              <a:t>RETURN TO FILL IN THE MATRIX…</a:t>
            </a:r>
            <a:endParaRPr b="1">
              <a:latin typeface="Arial"/>
              <a:ea typeface="Arial"/>
              <a:cs typeface="Arial"/>
              <a:sym typeface="Arial"/>
            </a:endParaRPr>
          </a:p>
          <a:p>
            <a:pPr indent="-228600" lvl="0" marL="228600" rtl="0" algn="l">
              <a:lnSpc>
                <a:spcPct val="120000"/>
              </a:lnSpc>
              <a:spcBef>
                <a:spcPts val="1000"/>
              </a:spcBef>
              <a:spcAft>
                <a:spcPts val="0"/>
              </a:spcAft>
              <a:buSzPts val="3200"/>
              <a:buChar char="•"/>
            </a:pPr>
            <a:r>
              <a:rPr b="1" lang="en-US">
                <a:latin typeface="Arial"/>
                <a:ea typeface="Arial"/>
                <a:cs typeface="Arial"/>
                <a:sym typeface="Arial"/>
              </a:rPr>
              <a:t>WHAT QUESTIONS MIGHT YOU ASK ABOUT YOUR PROJECT?</a:t>
            </a:r>
            <a:endParaRPr b="1">
              <a:latin typeface="Arial"/>
              <a:ea typeface="Arial"/>
              <a:cs typeface="Arial"/>
              <a:sym typeface="Arial"/>
            </a:endParaRPr>
          </a:p>
          <a:p>
            <a:pPr indent="-228600" lvl="0" marL="228600" rtl="0" algn="l">
              <a:lnSpc>
                <a:spcPct val="120000"/>
              </a:lnSpc>
              <a:spcBef>
                <a:spcPts val="1000"/>
              </a:spcBef>
              <a:spcAft>
                <a:spcPts val="0"/>
              </a:spcAft>
              <a:buSzPts val="3200"/>
              <a:buChar char="•"/>
            </a:pPr>
            <a:r>
              <a:rPr b="1" lang="en-US">
                <a:latin typeface="Arial"/>
                <a:ea typeface="Arial"/>
                <a:cs typeface="Arial"/>
                <a:sym typeface="Arial"/>
              </a:rPr>
              <a:t>PERFORMANCE STANDARD ACCEPTABLE QUALITY LEVEL (AQL) METHOD OF SURVEILLANCE PERFORMANCE  INCENTIVE</a:t>
            </a:r>
            <a:endParaRPr b="1">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descr="Free Brain Eureka illustration and picture" id="894" name="Google Shape;894;p109"/>
          <p:cNvPicPr preferRelativeResize="0"/>
          <p:nvPr/>
        </p:nvPicPr>
        <p:blipFill rotWithShape="1">
          <a:blip r:embed="rId3">
            <a:alphaModFix/>
          </a:blip>
          <a:srcRect b="0" l="0" r="0" t="0"/>
          <a:stretch/>
        </p:blipFill>
        <p:spPr>
          <a:xfrm>
            <a:off x="0" y="7040"/>
            <a:ext cx="1920857" cy="2879035"/>
          </a:xfrm>
          <a:prstGeom prst="rect">
            <a:avLst/>
          </a:prstGeom>
          <a:noFill/>
          <a:ln>
            <a:noFill/>
          </a:ln>
        </p:spPr>
      </p:pic>
      <p:sp>
        <p:nvSpPr>
          <p:cNvPr id="895" name="Google Shape;895;p109"/>
          <p:cNvSpPr txBox="1"/>
          <p:nvPr>
            <p:ph type="title"/>
          </p:nvPr>
        </p:nvSpPr>
        <p:spPr>
          <a:xfrm>
            <a:off x="1920857" y="657225"/>
            <a:ext cx="4486275"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BRAIN TEASER 4	</a:t>
            </a:r>
            <a:endParaRPr/>
          </a:p>
        </p:txBody>
      </p:sp>
      <p:sp>
        <p:nvSpPr>
          <p:cNvPr id="896" name="Google Shape;896;p109"/>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p>
            <a:pPr indent="-228600" lvl="0" marL="228600" rtl="0" algn="l">
              <a:lnSpc>
                <a:spcPct val="120000"/>
              </a:lnSpc>
              <a:spcBef>
                <a:spcPts val="0"/>
              </a:spcBef>
              <a:spcAft>
                <a:spcPts val="0"/>
              </a:spcAft>
              <a:buSzPts val="3200"/>
              <a:buChar char="•"/>
            </a:pPr>
            <a:r>
              <a:rPr b="1" lang="en-US">
                <a:latin typeface="Arial"/>
                <a:ea typeface="Arial"/>
                <a:cs typeface="Arial"/>
                <a:sym typeface="Arial"/>
              </a:rPr>
              <a:t>WHAT CAN YOU KEEP AFTER GIVING TO SOMEONE?</a:t>
            </a:r>
            <a:br>
              <a:rPr b="1" lang="en-US">
                <a:latin typeface="Arial"/>
                <a:ea typeface="Arial"/>
                <a:cs typeface="Arial"/>
                <a:sym typeface="Arial"/>
              </a:rPr>
            </a:br>
            <a:br>
              <a:rPr b="1" lang="en-US">
                <a:latin typeface="Arial"/>
                <a:ea typeface="Arial"/>
                <a:cs typeface="Arial"/>
                <a:sym typeface="Arial"/>
              </a:rPr>
            </a:br>
            <a:endParaRPr b="1">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WE MADE IT?</a:t>
            </a:r>
            <a:br>
              <a:rPr lang="en-US"/>
            </a:br>
            <a:endParaRPr/>
          </a:p>
        </p:txBody>
      </p:sp>
      <p:pic>
        <p:nvPicPr>
          <p:cNvPr id="902" name="Google Shape;902;p110"/>
          <p:cNvPicPr preferRelativeResize="0"/>
          <p:nvPr/>
        </p:nvPicPr>
        <p:blipFill rotWithShape="1">
          <a:blip r:embed="rId3">
            <a:alphaModFix/>
          </a:blip>
          <a:srcRect b="0" l="0" r="0" t="0"/>
          <a:stretch/>
        </p:blipFill>
        <p:spPr>
          <a:xfrm rot="-690085">
            <a:off x="4439930" y="140696"/>
            <a:ext cx="1864498" cy="1864498"/>
          </a:xfrm>
          <a:prstGeom prst="rect">
            <a:avLst/>
          </a:prstGeom>
          <a:noFill/>
          <a:ln>
            <a:noFill/>
          </a:ln>
        </p:spPr>
      </p:pic>
      <p:pic>
        <p:nvPicPr>
          <p:cNvPr descr="Photo of the words team and success" id="903" name="Google Shape;903;p110"/>
          <p:cNvPicPr preferRelativeResize="0"/>
          <p:nvPr/>
        </p:nvPicPr>
        <p:blipFill rotWithShape="1">
          <a:blip r:embed="rId4">
            <a:alphaModFix/>
          </a:blip>
          <a:srcRect b="0" l="0" r="0" t="0"/>
          <a:stretch/>
        </p:blipFill>
        <p:spPr>
          <a:xfrm>
            <a:off x="724265" y="2001416"/>
            <a:ext cx="5145510" cy="3429000"/>
          </a:xfrm>
          <a:prstGeom prst="rect">
            <a:avLst/>
          </a:prstGeom>
          <a:noFill/>
          <a:ln>
            <a:noFill/>
          </a:ln>
        </p:spPr>
      </p:pic>
      <p:pic>
        <p:nvPicPr>
          <p:cNvPr descr="Picture of Business People Standing Under a Tree of Success - Meant to symbolize the team made it possible and we succeeded." id="904" name="Google Shape;904;p110"/>
          <p:cNvPicPr preferRelativeResize="0"/>
          <p:nvPr/>
        </p:nvPicPr>
        <p:blipFill rotWithShape="1">
          <a:blip r:embed="rId5">
            <a:alphaModFix/>
          </a:blip>
          <a:srcRect b="0" l="0" r="0" t="0"/>
          <a:stretch/>
        </p:blipFill>
        <p:spPr>
          <a:xfrm>
            <a:off x="5995654" y="1485414"/>
            <a:ext cx="5145509" cy="3428999"/>
          </a:xfrm>
          <a:prstGeom prst="rect">
            <a:avLst/>
          </a:prstGeom>
          <a:noFill/>
          <a:ln>
            <a:noFill/>
          </a:ln>
        </p:spPr>
      </p:pic>
      <p:sp>
        <p:nvSpPr>
          <p:cNvPr id="905" name="Google Shape;905;p110"/>
          <p:cNvSpPr txBox="1"/>
          <p:nvPr/>
        </p:nvSpPr>
        <p:spPr>
          <a:xfrm>
            <a:off x="8305799" y="5802868"/>
            <a:ext cx="18954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6898A"/>
                </a:solidFill>
                <a:latin typeface="Impact"/>
                <a:ea typeface="Impact"/>
                <a:cs typeface="Impact"/>
                <a:sym typeface="Impact"/>
              </a:rPr>
              <a:t>ALMOST THERE….</a:t>
            </a:r>
            <a:endParaRPr/>
          </a:p>
        </p:txBody>
      </p:sp>
      <p:sp>
        <p:nvSpPr>
          <p:cNvPr descr="An arrow leading to the next page." id="906" name="Google Shape;906;p110"/>
          <p:cNvSpPr/>
          <p:nvPr/>
        </p:nvSpPr>
        <p:spPr>
          <a:xfrm rot="-5400000">
            <a:off x="10466746" y="5376702"/>
            <a:ext cx="405557" cy="1185439"/>
          </a:xfrm>
          <a:prstGeom prst="downArrow">
            <a:avLst>
              <a:gd fmla="val 50000" name="adj1"/>
              <a:gd fmla="val 50000" name="adj2"/>
            </a:avLst>
          </a:prstGeom>
          <a:solidFill>
            <a:schemeClr val="accent1"/>
          </a:solidFill>
          <a:ln cap="flat" cmpd="sng" w="19050">
            <a:solidFill>
              <a:srgbClr val="FBC2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1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LESSONS LEARNED…</a:t>
            </a:r>
            <a:endParaRPr/>
          </a:p>
        </p:txBody>
      </p:sp>
      <p:sp>
        <p:nvSpPr>
          <p:cNvPr id="912" name="Google Shape;912;p111"/>
          <p:cNvSpPr/>
          <p:nvPr/>
        </p:nvSpPr>
        <p:spPr>
          <a:xfrm>
            <a:off x="1109317" y="1757680"/>
            <a:ext cx="9294523" cy="297312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2200">
                <a:solidFill>
                  <a:schemeClr val="dk1"/>
                </a:solidFill>
              </a:rPr>
              <a:t>Steps to Performance Based…(link)</a:t>
            </a:r>
            <a:endParaRPr b="1" sz="2200"/>
          </a:p>
          <a:p>
            <a:pPr indent="0" lvl="0" marL="0" marR="0" rtl="0" algn="l">
              <a:lnSpc>
                <a:spcPct val="80000"/>
              </a:lnSpc>
              <a:spcBef>
                <a:spcPts val="0"/>
              </a:spcBef>
              <a:spcAft>
                <a:spcPts val="0"/>
              </a:spcAft>
              <a:buNone/>
            </a:pPr>
            <a:r>
              <a:t/>
            </a:r>
            <a:endParaRPr b="1" sz="2200">
              <a:solidFill>
                <a:schemeClr val="dk1"/>
              </a:solidFill>
            </a:endParaRPr>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Establish the team</a:t>
            </a:r>
            <a:endParaRPr b="1" sz="2200"/>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Decide what problem needs solving</a:t>
            </a:r>
            <a:endParaRPr b="1" sz="2200"/>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Examine private-sector and public-sector solutions</a:t>
            </a:r>
            <a:endParaRPr b="1" sz="2200"/>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Develop a PWS or SOO</a:t>
            </a:r>
            <a:endParaRPr b="1" sz="2200"/>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Decide how to measure and manage performance</a:t>
            </a:r>
            <a:endParaRPr b="1" sz="2200"/>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Select the right contractor</a:t>
            </a:r>
            <a:endParaRPr b="1" sz="2200"/>
          </a:p>
          <a:p>
            <a:pPr indent="-368300" lvl="0" marL="342900" marR="0" rtl="0" algn="l">
              <a:lnSpc>
                <a:spcPct val="80000"/>
              </a:lnSpc>
              <a:spcBef>
                <a:spcPts val="0"/>
              </a:spcBef>
              <a:spcAft>
                <a:spcPts val="0"/>
              </a:spcAft>
              <a:buClr>
                <a:schemeClr val="dk1"/>
              </a:buClr>
              <a:buSzPts val="2200"/>
              <a:buAutoNum type="arabicPeriod"/>
            </a:pPr>
            <a:r>
              <a:rPr b="1" lang="en-US" sz="2200">
                <a:solidFill>
                  <a:schemeClr val="dk1"/>
                </a:solidFill>
              </a:rPr>
              <a:t>Manage performance</a:t>
            </a:r>
            <a:endParaRPr b="1" sz="2200"/>
          </a:p>
          <a:p>
            <a:pPr indent="-228600" lvl="0" marL="342900" marR="0" rtl="0" algn="l">
              <a:lnSpc>
                <a:spcPct val="80000"/>
              </a:lnSpc>
              <a:spcBef>
                <a:spcPts val="0"/>
              </a:spcBef>
              <a:spcAft>
                <a:spcPts val="0"/>
              </a:spcAft>
              <a:buClr>
                <a:schemeClr val="dk1"/>
              </a:buClr>
              <a:buSzPts val="1800"/>
              <a:buFont typeface="Impact"/>
              <a:buNone/>
            </a:pPr>
            <a:r>
              <a:t/>
            </a:r>
            <a:endParaRPr b="1" sz="2200">
              <a:solidFill>
                <a:schemeClr val="dk1"/>
              </a:solidFill>
            </a:endParaRPr>
          </a:p>
          <a:p>
            <a:pPr indent="-228600" lvl="0" marL="342900" marR="0" rtl="0" algn="l">
              <a:lnSpc>
                <a:spcPct val="80000"/>
              </a:lnSpc>
              <a:spcBef>
                <a:spcPts val="0"/>
              </a:spcBef>
              <a:spcAft>
                <a:spcPts val="0"/>
              </a:spcAft>
              <a:buClr>
                <a:schemeClr val="dk1"/>
              </a:buClr>
              <a:buSzPts val="1800"/>
              <a:buFont typeface="Impact"/>
              <a:buNone/>
            </a:pPr>
            <a:r>
              <a:t/>
            </a:r>
            <a:endParaRPr b="1" sz="2200">
              <a:solidFill>
                <a:schemeClr val="dk1"/>
              </a:solidFill>
            </a:endParaRPr>
          </a:p>
          <a:p>
            <a:pPr indent="-228600" lvl="0" marL="342900" marR="0" rtl="0" algn="l">
              <a:lnSpc>
                <a:spcPct val="80000"/>
              </a:lnSpc>
              <a:spcBef>
                <a:spcPts val="0"/>
              </a:spcBef>
              <a:spcAft>
                <a:spcPts val="0"/>
              </a:spcAft>
              <a:buClr>
                <a:schemeClr val="dk1"/>
              </a:buClr>
              <a:buSzPts val="1800"/>
              <a:buFont typeface="Impact"/>
              <a:buNone/>
            </a:pPr>
            <a:r>
              <a:t/>
            </a:r>
            <a:endParaRPr b="1" sz="2200">
              <a:solidFill>
                <a:schemeClr val="dk1"/>
              </a:solidFill>
            </a:endParaRPr>
          </a:p>
          <a:p>
            <a:pPr indent="0" lvl="0" marL="0" marR="0" rtl="0" algn="l">
              <a:lnSpc>
                <a:spcPct val="80000"/>
              </a:lnSpc>
              <a:spcBef>
                <a:spcPts val="0"/>
              </a:spcBef>
              <a:spcAft>
                <a:spcPts val="0"/>
              </a:spcAft>
              <a:buNone/>
            </a:pPr>
            <a:r>
              <a:t/>
            </a:r>
            <a:endParaRPr b="1" sz="2200">
              <a:solidFill>
                <a:schemeClr val="dk1"/>
              </a:solidFill>
            </a:endParaRPr>
          </a:p>
        </p:txBody>
      </p:sp>
      <p:pic>
        <p:nvPicPr>
          <p:cNvPr descr="Free ai generated face abstract illustration" id="913" name="Google Shape;913;p111"/>
          <p:cNvPicPr preferRelativeResize="0"/>
          <p:nvPr/>
        </p:nvPicPr>
        <p:blipFill rotWithShape="1">
          <a:blip r:embed="rId3">
            <a:alphaModFix/>
          </a:blip>
          <a:srcRect b="0" l="0" r="0" t="0"/>
          <a:stretch/>
        </p:blipFill>
        <p:spPr>
          <a:xfrm>
            <a:off x="8922189" y="0"/>
            <a:ext cx="2771775" cy="6096000"/>
          </a:xfrm>
          <a:prstGeom prst="rect">
            <a:avLst/>
          </a:prstGeom>
          <a:noFill/>
          <a:ln>
            <a:noFill/>
          </a:ln>
        </p:spPr>
      </p:pic>
      <p:pic>
        <p:nvPicPr>
          <p:cNvPr descr="Free face human polygons illustration" id="914" name="Google Shape;914;p111"/>
          <p:cNvPicPr preferRelativeResize="0"/>
          <p:nvPr/>
        </p:nvPicPr>
        <p:blipFill rotWithShape="1">
          <a:blip r:embed="rId4">
            <a:alphaModFix/>
          </a:blip>
          <a:srcRect b="0" l="0" r="0" t="0"/>
          <a:stretch/>
        </p:blipFill>
        <p:spPr>
          <a:xfrm>
            <a:off x="0" y="4820481"/>
            <a:ext cx="2234119" cy="154992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12"/>
          <p:cNvSpPr txBox="1"/>
          <p:nvPr>
            <p:ph type="title"/>
          </p:nvPr>
        </p:nvSpPr>
        <p:spPr>
          <a:xfrm>
            <a:off x="685801" y="462438"/>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RECAP OUR MISSION!</a:t>
            </a:r>
            <a:endParaRPr/>
          </a:p>
        </p:txBody>
      </p:sp>
      <p:pic>
        <p:nvPicPr>
          <p:cNvPr descr="Free Concept Network illustration and picture" id="920" name="Google Shape;920;p112"/>
          <p:cNvPicPr preferRelativeResize="0"/>
          <p:nvPr/>
        </p:nvPicPr>
        <p:blipFill rotWithShape="1">
          <a:blip r:embed="rId3">
            <a:alphaModFix/>
          </a:blip>
          <a:srcRect b="0" l="0" r="0" t="0"/>
          <a:stretch/>
        </p:blipFill>
        <p:spPr>
          <a:xfrm>
            <a:off x="8501974" y="0"/>
            <a:ext cx="3112852" cy="2076856"/>
          </a:xfrm>
          <a:prstGeom prst="rect">
            <a:avLst/>
          </a:prstGeom>
          <a:noFill/>
          <a:ln>
            <a:noFill/>
          </a:ln>
        </p:spPr>
      </p:pic>
      <p:sp>
        <p:nvSpPr>
          <p:cNvPr id="921" name="Google Shape;921;p112"/>
          <p:cNvSpPr/>
          <p:nvPr/>
        </p:nvSpPr>
        <p:spPr>
          <a:xfrm>
            <a:off x="685800" y="1614450"/>
            <a:ext cx="10602000" cy="430800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800"/>
              <a:buChar char="•"/>
            </a:pPr>
            <a:r>
              <a:rPr b="1" lang="en-US" sz="2800">
                <a:solidFill>
                  <a:schemeClr val="dk1"/>
                </a:solidFill>
              </a:rPr>
              <a:t>Culture change and Teamwork</a:t>
            </a:r>
            <a:endParaRPr b="1"/>
          </a:p>
          <a:p>
            <a:pPr indent="-457200" lvl="0" marL="457200" marR="0" rtl="0" algn="l">
              <a:spcBef>
                <a:spcPts val="0"/>
              </a:spcBef>
              <a:spcAft>
                <a:spcPts val="0"/>
              </a:spcAft>
              <a:buClr>
                <a:schemeClr val="dk1"/>
              </a:buClr>
              <a:buSzPts val="2800"/>
              <a:buChar char="•"/>
            </a:pPr>
            <a:r>
              <a:rPr b="1" lang="en-US" sz="2800">
                <a:solidFill>
                  <a:schemeClr val="dk1"/>
                </a:solidFill>
              </a:rPr>
              <a:t>Start early with planning – Program Planning, Market Research, Cost Estimating, Problem Solving, Developing Requirements, IGCEs</a:t>
            </a:r>
            <a:endParaRPr b="1"/>
          </a:p>
          <a:p>
            <a:pPr indent="-457200" lvl="0" marL="457200" marR="0" rtl="0" algn="l">
              <a:spcBef>
                <a:spcPts val="0"/>
              </a:spcBef>
              <a:spcAft>
                <a:spcPts val="0"/>
              </a:spcAft>
              <a:buClr>
                <a:schemeClr val="dk1"/>
              </a:buClr>
              <a:buSzPts val="2800"/>
              <a:buChar char="•"/>
            </a:pPr>
            <a:r>
              <a:rPr b="1" lang="en-US" sz="2800">
                <a:solidFill>
                  <a:schemeClr val="dk1"/>
                </a:solidFill>
              </a:rPr>
              <a:t>Manage performance not process</a:t>
            </a:r>
            <a:endParaRPr b="1"/>
          </a:p>
          <a:p>
            <a:pPr indent="-457200" lvl="0" marL="457200" marR="0" rtl="0" algn="l">
              <a:spcBef>
                <a:spcPts val="0"/>
              </a:spcBef>
              <a:spcAft>
                <a:spcPts val="0"/>
              </a:spcAft>
              <a:buClr>
                <a:schemeClr val="dk1"/>
              </a:buClr>
              <a:buSzPts val="2800"/>
              <a:buChar char="•"/>
            </a:pPr>
            <a:r>
              <a:rPr b="1" lang="en-US" sz="2800">
                <a:solidFill>
                  <a:schemeClr val="dk1"/>
                </a:solidFill>
              </a:rPr>
              <a:t>Manage the contract not the people</a:t>
            </a:r>
            <a:endParaRPr b="1"/>
          </a:p>
          <a:p>
            <a:pPr indent="-457200" lvl="0" marL="457200" marR="0" rtl="0" algn="l">
              <a:spcBef>
                <a:spcPts val="0"/>
              </a:spcBef>
              <a:spcAft>
                <a:spcPts val="0"/>
              </a:spcAft>
              <a:buClr>
                <a:schemeClr val="dk1"/>
              </a:buClr>
              <a:buSzPts val="2800"/>
              <a:buChar char="•"/>
            </a:pPr>
            <a:r>
              <a:rPr b="1" lang="en-US" sz="2800">
                <a:solidFill>
                  <a:schemeClr val="dk1"/>
                </a:solidFill>
              </a:rPr>
              <a:t>Use the QASP</a:t>
            </a:r>
            <a:endParaRPr b="1"/>
          </a:p>
          <a:p>
            <a:pPr indent="-457200" lvl="0" marL="457200" marR="0" rtl="0" algn="l">
              <a:spcBef>
                <a:spcPts val="0"/>
              </a:spcBef>
              <a:spcAft>
                <a:spcPts val="0"/>
              </a:spcAft>
              <a:buClr>
                <a:schemeClr val="dk1"/>
              </a:buClr>
              <a:buSzPts val="2800"/>
              <a:buChar char="•"/>
            </a:pPr>
            <a:r>
              <a:rPr b="1" lang="en-US" sz="2800">
                <a:solidFill>
                  <a:schemeClr val="dk1"/>
                </a:solidFill>
              </a:rPr>
              <a:t>Partner</a:t>
            </a:r>
            <a:endParaRPr b="1"/>
          </a:p>
          <a:p>
            <a:pPr indent="-457200" lvl="0" marL="457200" marR="0" rtl="0" algn="l">
              <a:spcBef>
                <a:spcPts val="0"/>
              </a:spcBef>
              <a:spcAft>
                <a:spcPts val="0"/>
              </a:spcAft>
              <a:buClr>
                <a:schemeClr val="dk1"/>
              </a:buClr>
              <a:buSzPts val="2800"/>
              <a:buChar char="•"/>
            </a:pPr>
            <a:r>
              <a:rPr b="1" lang="en-US" sz="2800">
                <a:solidFill>
                  <a:schemeClr val="dk1"/>
                </a:solidFill>
              </a:rPr>
              <a:t>Capture Lessons Learned and Implement</a:t>
            </a:r>
            <a:endParaRPr b="1" sz="1800">
              <a:solidFill>
                <a:schemeClr val="dk1"/>
              </a:solidFill>
            </a:endParaRPr>
          </a:p>
          <a:p>
            <a:pPr indent="0" lvl="0" marL="0" marR="0" rtl="0" algn="l">
              <a:lnSpc>
                <a:spcPct val="80000"/>
              </a:lnSpc>
              <a:spcBef>
                <a:spcPts val="0"/>
              </a:spcBef>
              <a:spcAft>
                <a:spcPts val="0"/>
              </a:spcAft>
              <a:buNone/>
            </a:pPr>
            <a:r>
              <a:t/>
            </a:r>
            <a:endParaRPr b="1" sz="1800">
              <a:solidFill>
                <a:schemeClr val="dk1"/>
              </a:solidFill>
            </a:endParaRPr>
          </a:p>
        </p:txBody>
      </p:sp>
      <p:pic>
        <p:nvPicPr>
          <p:cNvPr descr="Free place-name sign soon equal illustration" id="922" name="Google Shape;922;p112"/>
          <p:cNvPicPr preferRelativeResize="0"/>
          <p:nvPr/>
        </p:nvPicPr>
        <p:blipFill rotWithShape="1">
          <a:blip r:embed="rId4">
            <a:alphaModFix/>
          </a:blip>
          <a:srcRect b="0" l="0" r="0" t="0"/>
          <a:stretch/>
        </p:blipFill>
        <p:spPr>
          <a:xfrm>
            <a:off x="9378886" y="4546701"/>
            <a:ext cx="2342947" cy="185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309" name="Shape 309"/>
        <p:cNvGrpSpPr/>
        <p:nvPr/>
      </p:nvGrpSpPr>
      <p:grpSpPr>
        <a:xfrm>
          <a:off x="0" y="0"/>
          <a:ext cx="0" cy="0"/>
          <a:chOff x="0" y="0"/>
          <a:chExt cx="0" cy="0"/>
        </a:xfrm>
      </p:grpSpPr>
      <p:sp>
        <p:nvSpPr>
          <p:cNvPr id="310" name="Google Shape;310;p41"/>
          <p:cNvSpPr txBox="1"/>
          <p:nvPr>
            <p:ph type="title"/>
          </p:nvPr>
        </p:nvSpPr>
        <p:spPr>
          <a:xfrm>
            <a:off x="523875" y="365125"/>
            <a:ext cx="1082992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200"/>
              <a:buFont typeface="Overlock"/>
              <a:buNone/>
            </a:pPr>
            <a:r>
              <a:rPr b="1" lang="en-US" sz="3200">
                <a:latin typeface="Arial"/>
                <a:ea typeface="Arial"/>
                <a:cs typeface="Arial"/>
                <a:sym typeface="Arial"/>
              </a:rPr>
              <a:t>MISSION POSSIBLE: CLICK PLAY TO ACCEPT THIS MISSION…</a:t>
            </a:r>
            <a:endParaRPr b="1">
              <a:latin typeface="Arial"/>
              <a:ea typeface="Arial"/>
              <a:cs typeface="Arial"/>
              <a:sym typeface="Arial"/>
            </a:endParaRPr>
          </a:p>
        </p:txBody>
      </p:sp>
      <p:pic>
        <p:nvPicPr>
          <p:cNvPr descr="This box says: do we proceed, do you accept, welcome to mission possible. if you are willing to accept this mission.  And it repeats." id="311" name="Google Shape;311;p41"/>
          <p:cNvPicPr preferRelativeResize="0"/>
          <p:nvPr>
            <p:ph idx="1" type="body"/>
          </p:nvPr>
        </p:nvPicPr>
        <p:blipFill rotWithShape="1">
          <a:blip r:embed="rId3">
            <a:alphaModFix/>
          </a:blip>
          <a:srcRect b="0" l="0" r="0" t="0"/>
          <a:stretch/>
        </p:blipFill>
        <p:spPr>
          <a:xfrm>
            <a:off x="640080" y="1690688"/>
            <a:ext cx="7498080" cy="4384675"/>
          </a:xfrm>
          <a:prstGeom prst="rect">
            <a:avLst/>
          </a:prstGeom>
          <a:noFill/>
          <a:ln cap="flat" cmpd="sng" w="9525">
            <a:solidFill>
              <a:schemeClr val="accent1"/>
            </a:solidFill>
            <a:prstDash val="solid"/>
            <a:round/>
            <a:headEnd len="sm" w="sm" type="none"/>
            <a:tailEnd len="sm" w="sm" type="none"/>
          </a:ln>
        </p:spPr>
      </p:pic>
      <p:pic>
        <p:nvPicPr>
          <p:cNvPr id="312" name="Google Shape;312;p41"/>
          <p:cNvPicPr preferRelativeResize="0"/>
          <p:nvPr/>
        </p:nvPicPr>
        <p:blipFill rotWithShape="1">
          <a:blip r:embed="rId4">
            <a:alphaModFix/>
          </a:blip>
          <a:srcRect b="0" l="0" r="0" t="0"/>
          <a:stretch/>
        </p:blipFill>
        <p:spPr>
          <a:xfrm>
            <a:off x="10147648" y="1418557"/>
            <a:ext cx="1803104" cy="1325563"/>
          </a:xfrm>
          <a:prstGeom prst="rect">
            <a:avLst/>
          </a:prstGeom>
          <a:noFill/>
          <a:ln>
            <a:noFill/>
          </a:ln>
        </p:spPr>
      </p:pic>
      <p:pic>
        <p:nvPicPr>
          <p:cNvPr descr="Decorative cassette tapes to simulate accepting the mission" id="313" name="Google Shape;313;p41"/>
          <p:cNvPicPr preferRelativeResize="0"/>
          <p:nvPr/>
        </p:nvPicPr>
        <p:blipFill rotWithShape="1">
          <a:blip r:embed="rId5">
            <a:alphaModFix/>
          </a:blip>
          <a:srcRect b="0" l="0" r="0" t="0"/>
          <a:stretch/>
        </p:blipFill>
        <p:spPr>
          <a:xfrm>
            <a:off x="8587812" y="2356796"/>
            <a:ext cx="1952042" cy="1300853"/>
          </a:xfrm>
          <a:prstGeom prst="rect">
            <a:avLst/>
          </a:prstGeom>
          <a:noFill/>
          <a:ln>
            <a:noFill/>
          </a:ln>
        </p:spPr>
      </p:pic>
      <p:pic>
        <p:nvPicPr>
          <p:cNvPr id="314" name="Google Shape;314;p41"/>
          <p:cNvPicPr preferRelativeResize="0"/>
          <p:nvPr/>
        </p:nvPicPr>
        <p:blipFill rotWithShape="1">
          <a:blip r:embed="rId6">
            <a:alphaModFix/>
          </a:blip>
          <a:srcRect b="0" l="0" r="0" t="0"/>
          <a:stretch/>
        </p:blipFill>
        <p:spPr>
          <a:xfrm>
            <a:off x="8519050" y="4205975"/>
            <a:ext cx="3431699" cy="2286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11"/>
                                        </p:tgtEl>
                                        <p:attrNameLst>
                                          <p:attrName>style.visibility</p:attrName>
                                        </p:attrNameLst>
                                      </p:cBhvr>
                                      <p:to>
                                        <p:strVal val="visible"/>
                                      </p:to>
                                    </p:set>
                                    <p:animEffect filter="fade" transition="in">
                                      <p:cBhvr>
                                        <p:cTn dur="5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Impact"/>
              <a:buNone/>
            </a:pPr>
            <a:r>
              <a:rPr lang="en-US"/>
              <a:t>QUESTION: HOW WILL YOU HAVE IT BE POSSIBLE?</a:t>
            </a:r>
            <a:endParaRPr/>
          </a:p>
        </p:txBody>
      </p:sp>
      <p:pic>
        <p:nvPicPr>
          <p:cNvPr descr="A picture of a man holding the picture of the word impossible with the &quot;im&quot; crossed out." id="929" name="Google Shape;929;p113"/>
          <p:cNvPicPr preferRelativeResize="0"/>
          <p:nvPr/>
        </p:nvPicPr>
        <p:blipFill rotWithShape="1">
          <a:blip r:embed="rId3">
            <a:alphaModFix/>
          </a:blip>
          <a:srcRect b="0" l="0" r="0" t="0"/>
          <a:stretch/>
        </p:blipFill>
        <p:spPr>
          <a:xfrm>
            <a:off x="3313839" y="2014791"/>
            <a:ext cx="5326308" cy="3557808"/>
          </a:xfrm>
          <a:prstGeom prst="rect">
            <a:avLst/>
          </a:prstGeom>
          <a:noFill/>
          <a:ln>
            <a:noFill/>
          </a:ln>
        </p:spPr>
      </p:pic>
      <p:pic>
        <p:nvPicPr>
          <p:cNvPr descr="A picture of a 3d person looking at a big question mark." id="930" name="Google Shape;930;p113"/>
          <p:cNvPicPr preferRelativeResize="0"/>
          <p:nvPr/>
        </p:nvPicPr>
        <p:blipFill rotWithShape="1">
          <a:blip r:embed="rId4">
            <a:alphaModFix/>
          </a:blip>
          <a:srcRect b="0" l="0" r="0" t="0"/>
          <a:stretch/>
        </p:blipFill>
        <p:spPr>
          <a:xfrm>
            <a:off x="-482408" y="2242859"/>
            <a:ext cx="4402655" cy="332973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14"/>
          <p:cNvSpPr txBox="1"/>
          <p:nvPr>
            <p:ph type="title"/>
          </p:nvPr>
        </p:nvSpPr>
        <p:spPr>
          <a:xfrm>
            <a:off x="241957" y="305895"/>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Impact"/>
              <a:buNone/>
            </a:pPr>
            <a:r>
              <a:rPr lang="en-US" sz="3100">
                <a:solidFill>
                  <a:schemeClr val="dk1"/>
                </a:solidFill>
              </a:rPr>
              <a:t>UNTIL THE NEXT MISSION….</a:t>
            </a:r>
            <a:br>
              <a:rPr lang="en-US"/>
            </a:br>
            <a:endParaRPr/>
          </a:p>
        </p:txBody>
      </p:sp>
      <p:pic>
        <p:nvPicPr>
          <p:cNvPr id="936" name="Google Shape;936;p114"/>
          <p:cNvPicPr preferRelativeResize="0"/>
          <p:nvPr/>
        </p:nvPicPr>
        <p:blipFill rotWithShape="1">
          <a:blip r:embed="rId3">
            <a:alphaModFix/>
          </a:blip>
          <a:srcRect b="0" l="0" r="0" t="0"/>
          <a:stretch/>
        </p:blipFill>
        <p:spPr>
          <a:xfrm>
            <a:off x="2661308" y="713723"/>
            <a:ext cx="2044637" cy="1362559"/>
          </a:xfrm>
          <a:prstGeom prst="rect">
            <a:avLst/>
          </a:prstGeom>
          <a:noFill/>
          <a:ln>
            <a:noFill/>
          </a:ln>
        </p:spPr>
      </p:pic>
      <p:pic>
        <p:nvPicPr>
          <p:cNvPr descr="Picture of a woman in a leaning back in a kayak on the water, looking at the mountains in front of her.  Very relaxed." id="937" name="Google Shape;937;p114"/>
          <p:cNvPicPr preferRelativeResize="0"/>
          <p:nvPr/>
        </p:nvPicPr>
        <p:blipFill rotWithShape="1">
          <a:blip r:embed="rId4">
            <a:alphaModFix/>
          </a:blip>
          <a:srcRect b="0" l="0" r="0" t="0"/>
          <a:stretch/>
        </p:blipFill>
        <p:spPr>
          <a:xfrm>
            <a:off x="5035029" y="478969"/>
            <a:ext cx="3145649" cy="2096280"/>
          </a:xfrm>
          <a:prstGeom prst="rect">
            <a:avLst/>
          </a:prstGeom>
          <a:noFill/>
          <a:ln>
            <a:noFill/>
          </a:ln>
        </p:spPr>
      </p:pic>
      <p:pic>
        <p:nvPicPr>
          <p:cNvPr descr="Picture of a stairway in the middle of nowhere of a field of grass." id="938" name="Google Shape;938;p114"/>
          <p:cNvPicPr preferRelativeResize="0"/>
          <p:nvPr/>
        </p:nvPicPr>
        <p:blipFill rotWithShape="1">
          <a:blip r:embed="rId5">
            <a:alphaModFix/>
          </a:blip>
          <a:srcRect b="0" l="0" r="0" t="0"/>
          <a:stretch/>
        </p:blipFill>
        <p:spPr>
          <a:xfrm>
            <a:off x="8890099" y="93306"/>
            <a:ext cx="3187959" cy="3984949"/>
          </a:xfrm>
          <a:prstGeom prst="rect">
            <a:avLst/>
          </a:prstGeom>
          <a:noFill/>
          <a:ln>
            <a:noFill/>
          </a:ln>
        </p:spPr>
      </p:pic>
      <p:pic>
        <p:nvPicPr>
          <p:cNvPr id="939" name="Google Shape;939;p114"/>
          <p:cNvPicPr preferRelativeResize="0"/>
          <p:nvPr/>
        </p:nvPicPr>
        <p:blipFill rotWithShape="1">
          <a:blip r:embed="rId6">
            <a:alphaModFix/>
          </a:blip>
          <a:srcRect b="0" l="0" r="0" t="0"/>
          <a:stretch/>
        </p:blipFill>
        <p:spPr>
          <a:xfrm rot="-527949">
            <a:off x="399961" y="2094886"/>
            <a:ext cx="1970952" cy="1313455"/>
          </a:xfrm>
          <a:prstGeom prst="rect">
            <a:avLst/>
          </a:prstGeom>
          <a:noFill/>
          <a:ln>
            <a:noFill/>
          </a:ln>
        </p:spPr>
      </p:pic>
      <p:pic>
        <p:nvPicPr>
          <p:cNvPr descr="Photo of a person on the beach riding a bike in the opposite direction away from us." id="940" name="Google Shape;940;p114"/>
          <p:cNvPicPr preferRelativeResize="0"/>
          <p:nvPr/>
        </p:nvPicPr>
        <p:blipFill rotWithShape="1">
          <a:blip r:embed="rId7">
            <a:alphaModFix/>
          </a:blip>
          <a:srcRect b="0" l="0" r="0" t="0"/>
          <a:stretch/>
        </p:blipFill>
        <p:spPr>
          <a:xfrm rot="-316459">
            <a:off x="1362710" y="3112662"/>
            <a:ext cx="3878383" cy="2584579"/>
          </a:xfrm>
          <a:prstGeom prst="rect">
            <a:avLst/>
          </a:prstGeom>
          <a:noFill/>
          <a:ln>
            <a:noFill/>
          </a:ln>
        </p:spPr>
      </p:pic>
      <p:pic>
        <p:nvPicPr>
          <p:cNvPr descr="Picture of someone with their slipper covered feet up on the table in front of the fireplace and with a hot cup of tea." id="941" name="Google Shape;941;p114"/>
          <p:cNvPicPr preferRelativeResize="0"/>
          <p:nvPr/>
        </p:nvPicPr>
        <p:blipFill rotWithShape="1">
          <a:blip r:embed="rId8">
            <a:alphaModFix/>
          </a:blip>
          <a:srcRect b="0" l="0" r="0" t="0"/>
          <a:stretch/>
        </p:blipFill>
        <p:spPr>
          <a:xfrm>
            <a:off x="4907479" y="2575249"/>
            <a:ext cx="4808799" cy="3294779"/>
          </a:xfrm>
          <a:prstGeom prst="rect">
            <a:avLst/>
          </a:prstGeom>
          <a:noFill/>
          <a:ln>
            <a:noFill/>
          </a:ln>
        </p:spPr>
      </p:pic>
      <p:sp>
        <p:nvSpPr>
          <p:cNvPr id="942" name="Google Shape;942;p114"/>
          <p:cNvSpPr txBox="1"/>
          <p:nvPr/>
        </p:nvSpPr>
        <p:spPr>
          <a:xfrm>
            <a:off x="961053" y="5979678"/>
            <a:ext cx="1039430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6898A"/>
                </a:solidFill>
                <a:latin typeface="Impact"/>
                <a:ea typeface="Impact"/>
                <a:cs typeface="Impact"/>
                <a:sym typeface="Impact"/>
              </a:rPr>
              <a:t>Keep learning, share your lessons learned, make waves and add to your toolkit!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descr="Free what's next yellow sticker note illustration" id="947" name="Google Shape;947;p115"/>
          <p:cNvPicPr preferRelativeResize="0"/>
          <p:nvPr/>
        </p:nvPicPr>
        <p:blipFill rotWithShape="1">
          <a:blip r:embed="rId3">
            <a:alphaModFix/>
          </a:blip>
          <a:srcRect b="0" l="0" r="0" t="0"/>
          <a:stretch/>
        </p:blipFill>
        <p:spPr>
          <a:xfrm rot="-363324">
            <a:off x="70588" y="108679"/>
            <a:ext cx="1413008" cy="1413008"/>
          </a:xfrm>
          <a:prstGeom prst="rect">
            <a:avLst/>
          </a:prstGeom>
          <a:noFill/>
          <a:ln>
            <a:noFill/>
          </a:ln>
        </p:spPr>
      </p:pic>
      <p:sp>
        <p:nvSpPr>
          <p:cNvPr id="948" name="Google Shape;948;p115"/>
          <p:cNvSpPr txBox="1"/>
          <p:nvPr>
            <p:ph type="title"/>
          </p:nvPr>
        </p:nvSpPr>
        <p:spPr>
          <a:xfrm>
            <a:off x="1454286" y="440309"/>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GONE FISHING AGAIN!</a:t>
            </a:r>
            <a:endParaRPr/>
          </a:p>
        </p:txBody>
      </p:sp>
      <p:pic>
        <p:nvPicPr>
          <p:cNvPr descr="Free Sunset Fishing photo and picture" id="949" name="Google Shape;949;p115"/>
          <p:cNvPicPr preferRelativeResize="0"/>
          <p:nvPr/>
        </p:nvPicPr>
        <p:blipFill rotWithShape="1">
          <a:blip r:embed="rId4">
            <a:alphaModFix/>
          </a:blip>
          <a:srcRect b="0" l="0" r="0" t="0"/>
          <a:stretch/>
        </p:blipFill>
        <p:spPr>
          <a:xfrm>
            <a:off x="7604449" y="-1"/>
            <a:ext cx="4587551" cy="6875955"/>
          </a:xfrm>
          <a:prstGeom prst="rect">
            <a:avLst/>
          </a:prstGeom>
          <a:noFill/>
          <a:ln>
            <a:noFill/>
          </a:ln>
        </p:spPr>
      </p:pic>
      <p:pic>
        <p:nvPicPr>
          <p:cNvPr descr="Free Fishing Boat Fishing Rod photo and picture" id="950" name="Google Shape;950;p115"/>
          <p:cNvPicPr preferRelativeResize="0"/>
          <p:nvPr/>
        </p:nvPicPr>
        <p:blipFill rotWithShape="1">
          <a:blip r:embed="rId5">
            <a:alphaModFix/>
          </a:blip>
          <a:srcRect b="0" l="0" r="0" t="0"/>
          <a:stretch/>
        </p:blipFill>
        <p:spPr>
          <a:xfrm>
            <a:off x="52204" y="1994491"/>
            <a:ext cx="3018460" cy="2011375"/>
          </a:xfrm>
          <a:prstGeom prst="rect">
            <a:avLst/>
          </a:prstGeom>
          <a:noFill/>
          <a:ln>
            <a:noFill/>
          </a:ln>
        </p:spPr>
      </p:pic>
      <p:pic>
        <p:nvPicPr>
          <p:cNvPr descr="Free Fishing Peca photo and picture" id="951" name="Google Shape;951;p115"/>
          <p:cNvPicPr preferRelativeResize="0"/>
          <p:nvPr/>
        </p:nvPicPr>
        <p:blipFill rotWithShape="1">
          <a:blip r:embed="rId6">
            <a:alphaModFix/>
          </a:blip>
          <a:srcRect b="0" l="0" r="0" t="0"/>
          <a:stretch/>
        </p:blipFill>
        <p:spPr>
          <a:xfrm rot="-590843">
            <a:off x="2629015" y="2404399"/>
            <a:ext cx="3012287" cy="2009761"/>
          </a:xfrm>
          <a:prstGeom prst="rect">
            <a:avLst/>
          </a:prstGeom>
          <a:noFill/>
          <a:ln>
            <a:noFill/>
          </a:ln>
        </p:spPr>
      </p:pic>
      <p:pic>
        <p:nvPicPr>
          <p:cNvPr descr="Free Fisherman Fishing photo and picture" id="952" name="Google Shape;952;p115"/>
          <p:cNvPicPr preferRelativeResize="0"/>
          <p:nvPr/>
        </p:nvPicPr>
        <p:blipFill rotWithShape="1">
          <a:blip r:embed="rId7">
            <a:alphaModFix/>
          </a:blip>
          <a:srcRect b="0" l="0" r="0" t="0"/>
          <a:stretch/>
        </p:blipFill>
        <p:spPr>
          <a:xfrm>
            <a:off x="5417797" y="2703833"/>
            <a:ext cx="3477208" cy="2173255"/>
          </a:xfrm>
          <a:prstGeom prst="rect">
            <a:avLst/>
          </a:prstGeom>
          <a:noFill/>
          <a:ln>
            <a:noFill/>
          </a:ln>
        </p:spPr>
      </p:pic>
      <p:pic>
        <p:nvPicPr>
          <p:cNvPr descr="Free next time yellow sticker note illustration" id="953" name="Google Shape;953;p115"/>
          <p:cNvPicPr preferRelativeResize="0"/>
          <p:nvPr/>
        </p:nvPicPr>
        <p:blipFill rotWithShape="1">
          <a:blip r:embed="rId8">
            <a:alphaModFix/>
          </a:blip>
          <a:srcRect b="0" l="0" r="0" t="0"/>
          <a:stretch/>
        </p:blipFill>
        <p:spPr>
          <a:xfrm>
            <a:off x="-5831" y="4956376"/>
            <a:ext cx="1565853" cy="1565853"/>
          </a:xfrm>
          <a:prstGeom prst="rect">
            <a:avLst/>
          </a:prstGeom>
          <a:noFill/>
          <a:ln>
            <a:noFill/>
          </a:ln>
        </p:spPr>
      </p:pic>
      <p:sp>
        <p:nvSpPr>
          <p:cNvPr id="954" name="Google Shape;954;p115"/>
          <p:cNvSpPr txBox="1"/>
          <p:nvPr/>
        </p:nvSpPr>
        <p:spPr>
          <a:xfrm>
            <a:off x="1454275" y="5768500"/>
            <a:ext cx="5071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rPr>
              <a:t>There’s always next time you’ll be needed…</a:t>
            </a:r>
            <a:endParaRPr b="1">
              <a:solidFill>
                <a:schemeClr val="lt1"/>
              </a:solidFill>
            </a:endParaRPr>
          </a:p>
        </p:txBody>
      </p:sp>
      <p:pic>
        <p:nvPicPr>
          <p:cNvPr descr="Free Road Ends Road Sign illustration and picture" id="955" name="Google Shape;955;p115"/>
          <p:cNvPicPr preferRelativeResize="0"/>
          <p:nvPr/>
        </p:nvPicPr>
        <p:blipFill rotWithShape="1">
          <a:blip r:embed="rId9">
            <a:alphaModFix/>
          </a:blip>
          <a:srcRect b="0" l="0" r="0" t="0"/>
          <a:stretch/>
        </p:blipFill>
        <p:spPr>
          <a:xfrm>
            <a:off x="6231764" y="5098091"/>
            <a:ext cx="1280427" cy="128243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6"/>
          <p:cNvSpPr txBox="1"/>
          <p:nvPr>
            <p:ph type="title"/>
          </p:nvPr>
        </p:nvSpPr>
        <p:spPr>
          <a:xfrm>
            <a:off x="1121664" y="1621536"/>
            <a:ext cx="9851200" cy="3852800"/>
          </a:xfrm>
          <a:prstGeom prst="rect">
            <a:avLst/>
          </a:prstGeom>
          <a:noFill/>
          <a:ln>
            <a:noFill/>
          </a:ln>
        </p:spPr>
        <p:txBody>
          <a:bodyPr anchorCtr="0" anchor="ctr" bIns="121900" lIns="121900" spcFirstLastPara="1" rIns="121900" wrap="square" tIns="121900">
            <a:normAutofit/>
          </a:bodyPr>
          <a:lstStyle/>
          <a:p>
            <a:pPr indent="0" lvl="0" marL="0" rtl="0" algn="l">
              <a:lnSpc>
                <a:spcPct val="90000"/>
              </a:lnSpc>
              <a:spcBef>
                <a:spcPts val="0"/>
              </a:spcBef>
              <a:spcAft>
                <a:spcPts val="0"/>
              </a:spcAft>
              <a:buClr>
                <a:srgbClr val="1C4587"/>
              </a:buClr>
              <a:buSzPts val="8000"/>
              <a:buFont typeface="Helvetica Neue"/>
              <a:buNone/>
            </a:pPr>
            <a:r>
              <a:rPr b="1" lang="en-US">
                <a:solidFill>
                  <a:srgbClr val="1C4587"/>
                </a:solidFill>
                <a:latin typeface="Helvetica Neue"/>
                <a:ea typeface="Helvetica Neue"/>
                <a:cs typeface="Helvetica Neue"/>
                <a:sym typeface="Helvetica Neue"/>
              </a:rPr>
              <a:t>RESOURCES</a:t>
            </a:r>
            <a:endParaRPr b="1">
              <a:solidFill>
                <a:srgbClr val="1C4587"/>
              </a:solidFill>
              <a:latin typeface="Helvetica Neue"/>
              <a:ea typeface="Helvetica Neue"/>
              <a:cs typeface="Helvetica Neue"/>
              <a:sym typeface="Helvetica Neu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17"/>
          <p:cNvSpPr txBox="1"/>
          <p:nvPr>
            <p:ph type="title"/>
          </p:nvPr>
        </p:nvSpPr>
        <p:spPr>
          <a:xfrm>
            <a:off x="685801" y="177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FAR REFERENCES:</a:t>
            </a:r>
            <a:endParaRPr/>
          </a:p>
        </p:txBody>
      </p:sp>
      <p:sp>
        <p:nvSpPr>
          <p:cNvPr id="967" name="Google Shape;967;p117"/>
          <p:cNvSpPr txBox="1"/>
          <p:nvPr>
            <p:ph idx="1" type="body"/>
          </p:nvPr>
        </p:nvSpPr>
        <p:spPr>
          <a:xfrm>
            <a:off x="685801" y="1329765"/>
            <a:ext cx="8153400" cy="4495800"/>
          </a:xfrm>
          <a:prstGeom prst="rect">
            <a:avLst/>
          </a:prstGeom>
          <a:noFill/>
          <a:ln>
            <a:noFill/>
          </a:ln>
        </p:spPr>
        <p:txBody>
          <a:bodyPr anchorCtr="0" anchor="ctr" bIns="45700" lIns="91425" spcFirstLastPara="1" rIns="91425" wrap="square" tIns="45700">
            <a:normAutofit fontScale="70000" lnSpcReduction="10000"/>
          </a:bodyPr>
          <a:lstStyle/>
          <a:p>
            <a:pPr indent="-173736" lvl="0" marL="228600" rtl="0" algn="l">
              <a:spcBef>
                <a:spcPts val="1000"/>
              </a:spcBef>
              <a:spcAft>
                <a:spcPts val="0"/>
              </a:spcAft>
              <a:buSzPct val="144000"/>
              <a:buChar char="•"/>
            </a:pPr>
            <a:r>
              <a:rPr b="1" lang="en-US">
                <a:latin typeface="Arial"/>
                <a:ea typeface="Arial"/>
                <a:cs typeface="Arial"/>
                <a:sym typeface="Arial"/>
              </a:rPr>
              <a:t>FAR 1.102, STATEMENT OF GUIDING PRINCIPLES</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2, DEFINITION</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7 ACQUISITION PLANNING</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10, MARKET RESEARCH</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16, TYPES OF CONTRACTS</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11, DESCRIBING AGENCY REQUIREMENTS</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37, SERVICE CONTRACTING – RECOGNIZES USE OF SOO WHEN PWS IS NOT SUITABLE </a:t>
            </a:r>
            <a:endParaRPr b="1">
              <a:latin typeface="Arial"/>
              <a:ea typeface="Arial"/>
              <a:cs typeface="Arial"/>
              <a:sym typeface="Arial"/>
            </a:endParaRPr>
          </a:p>
          <a:p>
            <a:pPr indent="-173736" lvl="0" marL="228600" rtl="0" algn="l">
              <a:spcBef>
                <a:spcPts val="1000"/>
              </a:spcBef>
              <a:spcAft>
                <a:spcPts val="0"/>
              </a:spcAft>
              <a:buSzPct val="144000"/>
              <a:buChar char="•"/>
            </a:pPr>
            <a:r>
              <a:rPr b="1" lang="en-US">
                <a:latin typeface="Arial"/>
                <a:ea typeface="Arial"/>
                <a:cs typeface="Arial"/>
                <a:sym typeface="Arial"/>
              </a:rPr>
              <a:t>FAR PART 46, QUALITY ASSURANCE. – NOTE: THIS IS NOT THE ONLY CONTRACT QUALITY REQUIREMENT THAT CAN BE USED PER FAR. </a:t>
            </a:r>
            <a:endParaRPr b="1">
              <a:latin typeface="Arial"/>
              <a:ea typeface="Arial"/>
              <a:cs typeface="Arial"/>
              <a:sym typeface="Arial"/>
            </a:endParaRPr>
          </a:p>
          <a:p>
            <a:pPr indent="0" lvl="0" marL="0" rtl="0" algn="l">
              <a:spcBef>
                <a:spcPts val="1000"/>
              </a:spcBef>
              <a:spcAft>
                <a:spcPts val="0"/>
              </a:spcAft>
              <a:buSzPct val="96000"/>
              <a:buNone/>
            </a:pPr>
            <a:r>
              <a:t/>
            </a:r>
            <a:endParaRPr b="1">
              <a:latin typeface="Arial"/>
              <a:ea typeface="Arial"/>
              <a:cs typeface="Arial"/>
              <a:sym typeface="Arial"/>
            </a:endParaRPr>
          </a:p>
        </p:txBody>
      </p:sp>
      <p:pic>
        <p:nvPicPr>
          <p:cNvPr descr="Free Sign Direction illustration and picture" id="968" name="Google Shape;968;p117"/>
          <p:cNvPicPr preferRelativeResize="0"/>
          <p:nvPr/>
        </p:nvPicPr>
        <p:blipFill rotWithShape="1">
          <a:blip r:embed="rId3">
            <a:alphaModFix/>
          </a:blip>
          <a:srcRect b="0" l="0" r="0" t="0"/>
          <a:stretch/>
        </p:blipFill>
        <p:spPr>
          <a:xfrm>
            <a:off x="8839201" y="428016"/>
            <a:ext cx="2893574" cy="526104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descr="Free the end curtain blue illustration" id="973" name="Google Shape;973;p118"/>
          <p:cNvPicPr preferRelativeResize="0"/>
          <p:nvPr/>
        </p:nvPicPr>
        <p:blipFill rotWithShape="1">
          <a:blip r:embed="rId3">
            <a:alphaModFix/>
          </a:blip>
          <a:srcRect b="0" l="0" r="0" t="0"/>
          <a:stretch/>
        </p:blipFill>
        <p:spPr>
          <a:xfrm>
            <a:off x="-19456" y="-1"/>
            <a:ext cx="12211456" cy="6858001"/>
          </a:xfrm>
          <a:prstGeom prst="rect">
            <a:avLst/>
          </a:prstGeom>
          <a:noFill/>
          <a:ln>
            <a:noFill/>
          </a:ln>
        </p:spPr>
      </p:pic>
      <p:pic>
        <p:nvPicPr>
          <p:cNvPr descr="Free asphalt drive road vector" id="974" name="Google Shape;974;p118"/>
          <p:cNvPicPr preferRelativeResize="0"/>
          <p:nvPr/>
        </p:nvPicPr>
        <p:blipFill rotWithShape="1">
          <a:blip r:embed="rId4">
            <a:alphaModFix/>
          </a:blip>
          <a:srcRect b="0" l="0" r="0" t="0"/>
          <a:stretch/>
        </p:blipFill>
        <p:spPr>
          <a:xfrm>
            <a:off x="2544014" y="4105071"/>
            <a:ext cx="6595353" cy="3297677"/>
          </a:xfrm>
          <a:prstGeom prst="rect">
            <a:avLst/>
          </a:prstGeom>
          <a:noFill/>
          <a:ln>
            <a:noFill/>
          </a:ln>
        </p:spPr>
      </p:pic>
      <p:sp>
        <p:nvSpPr>
          <p:cNvPr id="975" name="Google Shape;975;p11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Impact"/>
              <a:buNone/>
            </a:pPr>
            <a:r>
              <a:rPr lang="en-US">
                <a:solidFill>
                  <a:schemeClr val="lt1"/>
                </a:solidFill>
              </a:rPr>
              <a:t>QUESTIONS?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descr="acquisition training for the real world logo" id="980" name="Google Shape;980;p119" title="ATRW logo"/>
          <p:cNvPicPr preferRelativeResize="0"/>
          <p:nvPr/>
        </p:nvPicPr>
        <p:blipFill rotWithShape="1">
          <a:blip r:embed="rId3">
            <a:alphaModFix amt="72000"/>
          </a:blip>
          <a:srcRect b="0" l="0" r="0" t="0"/>
          <a:stretch/>
        </p:blipFill>
        <p:spPr>
          <a:xfrm>
            <a:off x="0" y="6093192"/>
            <a:ext cx="1698524" cy="764798"/>
          </a:xfrm>
          <a:prstGeom prst="rect">
            <a:avLst/>
          </a:prstGeom>
          <a:noFill/>
          <a:ln>
            <a:noFill/>
          </a:ln>
        </p:spPr>
      </p:pic>
      <p:sp>
        <p:nvSpPr>
          <p:cNvPr id="981" name="Google Shape;981;p119"/>
          <p:cNvSpPr txBox="1"/>
          <p:nvPr/>
        </p:nvSpPr>
        <p:spPr>
          <a:xfrm>
            <a:off x="7080300" y="5978350"/>
            <a:ext cx="2781900" cy="349200"/>
          </a:xfrm>
          <a:prstGeom prst="rect">
            <a:avLst/>
          </a:prstGeom>
          <a:noFill/>
          <a:ln>
            <a:noFill/>
          </a:ln>
        </p:spPr>
        <p:txBody>
          <a:bodyPr anchorCtr="0" anchor="t" bIns="121900" lIns="121900" spcFirstLastPara="1" rIns="121900" wrap="square" tIns="121900">
            <a:noAutofit/>
          </a:bodyPr>
          <a:lstStyle/>
          <a:p>
            <a:pPr indent="0" lvl="0" marL="0" marR="0" rtl="0" algn="l">
              <a:lnSpc>
                <a:spcPct val="95000"/>
              </a:lnSpc>
              <a:spcBef>
                <a:spcPts val="0"/>
              </a:spcBef>
              <a:spcAft>
                <a:spcPts val="1600"/>
              </a:spcAft>
              <a:buNone/>
            </a:pPr>
            <a:r>
              <a:rPr b="1" lang="en-US" sz="1100" u="none" cap="none" strike="noStrike">
                <a:solidFill>
                  <a:srgbClr val="5B0F00"/>
                </a:solidFill>
                <a:latin typeface="Helvetica Neue"/>
                <a:ea typeface="Helvetica Neue"/>
                <a:cs typeface="Helvetica Neue"/>
                <a:sym typeface="Helvetica Neue"/>
              </a:rPr>
              <a:t>Office of Integrated Marketing</a:t>
            </a:r>
            <a:endParaRPr b="1" sz="1100" u="none" cap="none" strike="noStrike">
              <a:solidFill>
                <a:srgbClr val="5B0F00"/>
              </a:solidFill>
              <a:latin typeface="Helvetica Neue"/>
              <a:ea typeface="Helvetica Neue"/>
              <a:cs typeface="Helvetica Neue"/>
              <a:sym typeface="Helvetica Neue"/>
            </a:endParaRPr>
          </a:p>
        </p:txBody>
      </p:sp>
      <p:sp>
        <p:nvSpPr>
          <p:cNvPr id="982" name="Google Shape;982;p119"/>
          <p:cNvSpPr txBox="1"/>
          <p:nvPr/>
        </p:nvSpPr>
        <p:spPr>
          <a:xfrm>
            <a:off x="7080309" y="6327558"/>
            <a:ext cx="5111700" cy="4473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US" sz="2133" u="none" cap="none" strike="noStrike">
                <a:solidFill>
                  <a:srgbClr val="5B0F00"/>
                </a:solidFill>
                <a:latin typeface="Helvetica Neue"/>
                <a:ea typeface="Helvetica Neue"/>
                <a:cs typeface="Helvetica Neue"/>
                <a:sym typeface="Helvetica Neue"/>
              </a:rPr>
              <a:t>Continuing your Acquisition Journey</a:t>
            </a:r>
            <a:endParaRPr sz="2133">
              <a:solidFill>
                <a:srgbClr val="5B0F00"/>
              </a:solidFill>
              <a:latin typeface="Helvetica Neue"/>
              <a:ea typeface="Helvetica Neue"/>
              <a:cs typeface="Helvetica Neue"/>
              <a:sym typeface="Helvetica Neue"/>
            </a:endParaRPr>
          </a:p>
        </p:txBody>
      </p:sp>
      <p:sp>
        <p:nvSpPr>
          <p:cNvPr id="983" name="Google Shape;983;p119"/>
          <p:cNvSpPr/>
          <p:nvPr/>
        </p:nvSpPr>
        <p:spPr>
          <a:xfrm>
            <a:off x="0" y="0"/>
            <a:ext cx="12192000" cy="104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84" name="Google Shape;984;p119"/>
          <p:cNvPicPr preferRelativeResize="0"/>
          <p:nvPr/>
        </p:nvPicPr>
        <p:blipFill rotWithShape="1">
          <a:blip r:embed="rId4">
            <a:alphaModFix/>
          </a:blip>
          <a:srcRect b="21563" l="0" r="0" t="21557"/>
          <a:stretch/>
        </p:blipFill>
        <p:spPr>
          <a:xfrm>
            <a:off x="5801325" y="0"/>
            <a:ext cx="6390676" cy="5811699"/>
          </a:xfrm>
          <a:prstGeom prst="rect">
            <a:avLst/>
          </a:prstGeom>
          <a:noFill/>
          <a:ln>
            <a:noFill/>
          </a:ln>
        </p:spPr>
      </p:pic>
      <p:sp>
        <p:nvSpPr>
          <p:cNvPr id="985" name="Google Shape;985;p119"/>
          <p:cNvSpPr txBox="1"/>
          <p:nvPr>
            <p:ph type="ctrTitle"/>
          </p:nvPr>
        </p:nvSpPr>
        <p:spPr>
          <a:xfrm>
            <a:off x="5801325" y="2100800"/>
            <a:ext cx="6390600" cy="2392200"/>
          </a:xfrm>
          <a:prstGeom prst="rect">
            <a:avLst/>
          </a:prstGeom>
          <a:solidFill>
            <a:srgbClr val="FCE5CD"/>
          </a:solid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Clr>
                <a:srgbClr val="1C304A"/>
              </a:buClr>
              <a:buSzPts val="5000"/>
              <a:buFont typeface="Helvetica Neue"/>
              <a:buNone/>
            </a:pPr>
            <a:r>
              <a:rPr lang="en-US" sz="6800">
                <a:solidFill>
                  <a:srgbClr val="5B0F00"/>
                </a:solidFill>
                <a:latin typeface="Helvetica Neue"/>
                <a:ea typeface="Helvetica Neue"/>
                <a:cs typeface="Helvetica Neue"/>
                <a:sym typeface="Helvetica Neue"/>
              </a:rPr>
              <a:t>THANK YOU!</a:t>
            </a:r>
            <a:endParaRPr sz="6800">
              <a:solidFill>
                <a:srgbClr val="5B0F00"/>
              </a:solidFill>
              <a:latin typeface="Helvetica Neue"/>
              <a:ea typeface="Helvetica Neue"/>
              <a:cs typeface="Helvetica Neue"/>
              <a:sym typeface="Helvetica Neue"/>
            </a:endParaRPr>
          </a:p>
        </p:txBody>
      </p:sp>
      <p:pic>
        <p:nvPicPr>
          <p:cNvPr id="986" name="Google Shape;986;p119"/>
          <p:cNvPicPr preferRelativeResize="0"/>
          <p:nvPr/>
        </p:nvPicPr>
        <p:blipFill>
          <a:blip r:embed="rId5">
            <a:alphaModFix/>
          </a:blip>
          <a:stretch>
            <a:fillRect/>
          </a:stretch>
        </p:blipFill>
        <p:spPr>
          <a:xfrm>
            <a:off x="1296525" y="1798900"/>
            <a:ext cx="2993001" cy="2996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2"/>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2000"/>
              <a:buFont typeface="Impact"/>
              <a:buNone/>
            </a:pPr>
            <a:r>
              <a:rPr lang="en-US" sz="2000">
                <a:solidFill>
                  <a:schemeClr val="lt1"/>
                </a:solidFill>
              </a:rPr>
              <a:t>LOOK CLOSELY</a:t>
            </a:r>
            <a:endParaRPr/>
          </a:p>
        </p:txBody>
      </p:sp>
      <p:pic>
        <p:nvPicPr>
          <p:cNvPr descr="Brick wall that says - Behind the Walls, the Secrets to a Successful Acquisition!" id="320" name="Google Shape;320;p42"/>
          <p:cNvPicPr preferRelativeResize="0"/>
          <p:nvPr/>
        </p:nvPicPr>
        <p:blipFill rotWithShape="1">
          <a:blip r:embed="rId3">
            <a:alphaModFix/>
          </a:blip>
          <a:srcRect b="0" l="0" r="0" t="0"/>
          <a:stretch/>
        </p:blipFill>
        <p:spPr>
          <a:xfrm>
            <a:off x="-62145" y="-1"/>
            <a:ext cx="12254145" cy="6858000"/>
          </a:xfrm>
          <a:prstGeom prst="rect">
            <a:avLst/>
          </a:prstGeom>
          <a:noFill/>
          <a:ln>
            <a:noFill/>
          </a:ln>
        </p:spPr>
      </p:pic>
      <p:sp>
        <p:nvSpPr>
          <p:cNvPr id="321" name="Google Shape;321;p42"/>
          <p:cNvSpPr txBox="1"/>
          <p:nvPr/>
        </p:nvSpPr>
        <p:spPr>
          <a:xfrm>
            <a:off x="5922700" y="5338749"/>
            <a:ext cx="2636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rPr>
              <a:t>…the Secrets to a… </a:t>
            </a:r>
            <a:endParaRPr sz="1600"/>
          </a:p>
          <a:p>
            <a:pPr indent="0" lvl="0" marL="0" marR="0" rtl="0" algn="ctr">
              <a:spcBef>
                <a:spcPts val="0"/>
              </a:spcBef>
              <a:spcAft>
                <a:spcPts val="0"/>
              </a:spcAft>
              <a:buNone/>
            </a:pPr>
            <a:r>
              <a:rPr b="1" lang="en-US" sz="1600">
                <a:solidFill>
                  <a:schemeClr val="dk1"/>
                </a:solidFill>
              </a:rPr>
              <a:t>Successful Acquisition!</a:t>
            </a:r>
            <a:endParaRPr sz="1600"/>
          </a:p>
        </p:txBody>
      </p:sp>
      <p:pic>
        <p:nvPicPr>
          <p:cNvPr id="322" name="Google Shape;322;p42"/>
          <p:cNvPicPr preferRelativeResize="0"/>
          <p:nvPr/>
        </p:nvPicPr>
        <p:blipFill rotWithShape="1">
          <a:blip r:embed="rId4">
            <a:alphaModFix/>
          </a:blip>
          <a:srcRect b="0" l="0" r="0" t="0"/>
          <a:stretch/>
        </p:blipFill>
        <p:spPr>
          <a:xfrm>
            <a:off x="0" y="1519237"/>
            <a:ext cx="12192000" cy="3819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in Event">
  <a:themeElements>
    <a:clrScheme name="Main Event">
      <a:dk1>
        <a:srgbClr val="000000"/>
      </a:dk1>
      <a:lt1>
        <a:srgbClr val="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