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0" r:id="rId4"/>
    <p:sldMasterId id="2147483681" r:id="rId5"/>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y="5143500" cx="9144000"/>
  <p:notesSz cx="6858000" cy="9144000"/>
  <p:embeddedFontLst>
    <p:embeddedFont>
      <p:font typeface="Proxima Nova"/>
      <p:regular r:id="rId77"/>
      <p:bold r:id="rId78"/>
      <p:italic r:id="rId79"/>
      <p:boldItalic r:id="rId80"/>
    </p:embeddedFont>
    <p:embeddedFont>
      <p:font typeface="Tahoma"/>
      <p:regular r:id="rId81"/>
      <p:bold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ProximaNova-boldItalic.fntdata"/><Relationship Id="rId82" Type="http://schemas.openxmlformats.org/officeDocument/2006/relationships/font" Target="fonts/Tahoma-bold.fntdata"/><Relationship Id="rId81"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ProximaNova-regular.fntdata"/><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font" Target="fonts/ProximaNova-italic.fntdata"/><Relationship Id="rId34" Type="http://schemas.openxmlformats.org/officeDocument/2006/relationships/slide" Target="slides/slide27.xml"/><Relationship Id="rId78" Type="http://schemas.openxmlformats.org/officeDocument/2006/relationships/font" Target="fonts/ProximaNova-bold.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100"/>
              <a:buNone/>
            </a:pPr>
            <a:r>
              <a:t/>
            </a:r>
            <a:endParaRPr/>
          </a:p>
        </p:txBody>
      </p:sp>
      <p:sp>
        <p:nvSpPr>
          <p:cNvPr id="259" name="Google Shape;2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100"/>
              <a:buNone/>
            </a:pPr>
            <a:r>
              <a:t/>
            </a:r>
            <a:endParaRPr/>
          </a:p>
        </p:txBody>
      </p:sp>
      <p:sp>
        <p:nvSpPr>
          <p:cNvPr id="270" name="Google Shape;27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100"/>
              <a:buNone/>
            </a:pPr>
            <a:r>
              <a:t/>
            </a:r>
            <a:endParaRPr/>
          </a:p>
        </p:txBody>
      </p:sp>
      <p:sp>
        <p:nvSpPr>
          <p:cNvPr id="282" name="Google Shape;28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p:nvPr>
            <p:ph idx="2" type="sldImg"/>
          </p:nvPr>
        </p:nvSpPr>
        <p:spPr>
          <a:xfrm>
            <a:off x="381000" y="684213"/>
            <a:ext cx="6096000" cy="34305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4" name="Google Shape;294;p14:notes"/>
          <p:cNvSpPr txBox="1"/>
          <p:nvPr>
            <p:ph idx="12" type="sldNum"/>
          </p:nvPr>
        </p:nvSpPr>
        <p:spPr>
          <a:xfrm>
            <a:off x="3886200" y="8686800"/>
            <a:ext cx="2971800" cy="457200"/>
          </a:xfrm>
          <a:prstGeom prst="rect">
            <a:avLst/>
          </a:prstGeom>
          <a:noFill/>
          <a:ln>
            <a:noFill/>
          </a:ln>
        </p:spPr>
        <p:txBody>
          <a:bodyPr anchorCtr="0" anchor="b" bIns="45625" lIns="91275" spcFirstLastPara="1" rIns="91275" wrap="square" tIns="45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95" name="Google Shape;295;p14:notes"/>
          <p:cNvSpPr txBox="1"/>
          <p:nvPr>
            <p:ph idx="1" type="body"/>
          </p:nvPr>
        </p:nvSpPr>
        <p:spPr>
          <a:xfrm>
            <a:off x="914402" y="4343401"/>
            <a:ext cx="5029200" cy="4114500"/>
          </a:xfrm>
          <a:prstGeom prst="rect">
            <a:avLst/>
          </a:prstGeom>
          <a:noFill/>
          <a:ln>
            <a:noFill/>
          </a:ln>
        </p:spPr>
        <p:txBody>
          <a:bodyPr anchorCtr="0" anchor="t" bIns="90925" lIns="90925" spcFirstLastPara="1" rIns="90925" wrap="square" tIns="90925">
            <a:noAutofit/>
          </a:bodyPr>
          <a:lstStyle/>
          <a:p>
            <a:pPr indent="0" lvl="0" marL="0" rtl="0" algn="l">
              <a:lnSpc>
                <a:spcPct val="115000"/>
              </a:lnSpc>
              <a:spcBef>
                <a:spcPts val="0"/>
              </a:spcBef>
              <a:spcAft>
                <a:spcPts val="40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01" name="Google Shape;30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19" name="Google Shape;3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27" name="Google Shape;32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38" name="Google Shape;33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
        <p:nvSpPr>
          <p:cNvPr id="346" name="Google Shape;3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63" name="Google Shape;36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372" name="Google Shape;37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200"/>
              </a:spcAft>
              <a:buClr>
                <a:schemeClr val="dk1"/>
              </a:buClr>
              <a:buSzPts val="1200"/>
              <a:buNone/>
            </a:pPr>
            <a:r>
              <a:t/>
            </a:r>
            <a:endParaRPr sz="1200"/>
          </a:p>
        </p:txBody>
      </p:sp>
      <p:sp>
        <p:nvSpPr>
          <p:cNvPr id="400" name="Google Shape;40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chemeClr val="dk1"/>
              </a:buClr>
              <a:buSzPts val="1100"/>
              <a:buNone/>
            </a:pPr>
            <a:r>
              <a:t/>
            </a:r>
            <a:endParaRPr>
              <a:solidFill>
                <a:schemeClr val="dk1"/>
              </a:solidFill>
            </a:endParaRPr>
          </a:p>
        </p:txBody>
      </p:sp>
      <p:sp>
        <p:nvSpPr>
          <p:cNvPr id="407" name="Google Shape;40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30" name="Google Shape;43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p:nvPr>
            <p:ph idx="2" type="sldImg"/>
          </p:nvPr>
        </p:nvSpPr>
        <p:spPr>
          <a:xfrm>
            <a:off x="396835" y="684553"/>
            <a:ext cx="6064500" cy="343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4" name="Google Shape;194;p3:notes"/>
          <p:cNvSpPr txBox="1"/>
          <p:nvPr>
            <p:ph idx="12" type="sldNum"/>
          </p:nvPr>
        </p:nvSpPr>
        <p:spPr>
          <a:xfrm>
            <a:off x="3886200" y="8686800"/>
            <a:ext cx="2971800" cy="457200"/>
          </a:xfrm>
          <a:prstGeom prst="rect">
            <a:avLst/>
          </a:prstGeom>
          <a:noFill/>
          <a:ln>
            <a:noFill/>
          </a:ln>
        </p:spPr>
        <p:txBody>
          <a:bodyPr anchorCtr="0" anchor="b" bIns="45625" lIns="91275" spcFirstLastPara="1" rIns="91275" wrap="square" tIns="45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95" name="Google Shape;195;p3:notes"/>
          <p:cNvSpPr txBox="1"/>
          <p:nvPr>
            <p:ph idx="1" type="body"/>
          </p:nvPr>
        </p:nvSpPr>
        <p:spPr>
          <a:xfrm>
            <a:off x="914402" y="4343401"/>
            <a:ext cx="5029200" cy="4114500"/>
          </a:xfrm>
          <a:prstGeom prst="rect">
            <a:avLst/>
          </a:prstGeom>
          <a:noFill/>
          <a:ln>
            <a:noFill/>
          </a:ln>
        </p:spPr>
        <p:txBody>
          <a:bodyPr anchorCtr="0" anchor="t" bIns="90925" lIns="90925" spcFirstLastPara="1" rIns="90925" wrap="square" tIns="90925">
            <a:noAutofit/>
          </a:bodyPr>
          <a:lstStyle/>
          <a:p>
            <a:pPr indent="0" lvl="0" marL="0" rtl="0" algn="l">
              <a:lnSpc>
                <a:spcPct val="115000"/>
              </a:lnSpc>
              <a:spcBef>
                <a:spcPts val="0"/>
              </a:spcBef>
              <a:spcAft>
                <a:spcPts val="40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72" name="Google Shape;47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79" name="Google Shape;47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88" name="Google Shape;48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0" name="Google Shape;51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8" name="Google Shape;51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535" name="Google Shape;53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544" name="Google Shape;54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200"/>
          </a:p>
        </p:txBody>
      </p:sp>
      <p:sp>
        <p:nvSpPr>
          <p:cNvPr id="550" name="Google Shape;55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endParaRPr>
          </a:p>
        </p:txBody>
      </p:sp>
      <p:sp>
        <p:nvSpPr>
          <p:cNvPr id="585" name="Google Shape;58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endParaRPr>
          </a:p>
        </p:txBody>
      </p:sp>
      <p:sp>
        <p:nvSpPr>
          <p:cNvPr id="592" name="Google Shape;59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604" name="Google Shape;60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2" name="Google Shape;61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620" name="Google Shape;62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600"/>
              </a:spcAft>
              <a:buClr>
                <a:schemeClr val="dk1"/>
              </a:buClr>
              <a:buSzPts val="1100"/>
              <a:buFont typeface="Arial"/>
              <a:buNone/>
            </a:pPr>
            <a:r>
              <a:t/>
            </a:r>
            <a:endParaRPr/>
          </a:p>
        </p:txBody>
      </p:sp>
      <p:sp>
        <p:nvSpPr>
          <p:cNvPr id="627" name="Google Shape;627;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396835" y="684553"/>
            <a:ext cx="6064500" cy="343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6" name="Google Shape;206;p5:notes"/>
          <p:cNvSpPr txBox="1"/>
          <p:nvPr>
            <p:ph idx="12" type="sldNum"/>
          </p:nvPr>
        </p:nvSpPr>
        <p:spPr>
          <a:xfrm>
            <a:off x="3886200" y="8686800"/>
            <a:ext cx="2971800" cy="457200"/>
          </a:xfrm>
          <a:prstGeom prst="rect">
            <a:avLst/>
          </a:prstGeom>
          <a:noFill/>
          <a:ln>
            <a:noFill/>
          </a:ln>
        </p:spPr>
        <p:txBody>
          <a:bodyPr anchorCtr="0" anchor="b" bIns="45625" lIns="91275" spcFirstLastPara="1" rIns="91275" wrap="square" tIns="45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07" name="Google Shape;207;p5:notes"/>
          <p:cNvSpPr txBox="1"/>
          <p:nvPr>
            <p:ph idx="1" type="body"/>
          </p:nvPr>
        </p:nvSpPr>
        <p:spPr>
          <a:xfrm>
            <a:off x="914402" y="4343401"/>
            <a:ext cx="5029200" cy="4114500"/>
          </a:xfrm>
          <a:prstGeom prst="rect">
            <a:avLst/>
          </a:prstGeom>
          <a:noFill/>
          <a:ln>
            <a:noFill/>
          </a:ln>
        </p:spPr>
        <p:txBody>
          <a:bodyPr anchorCtr="0" anchor="t" bIns="90925" lIns="90925" spcFirstLastPara="1" rIns="90925" wrap="square" tIns="90925">
            <a:noAutofit/>
          </a:bodyPr>
          <a:lstStyle/>
          <a:p>
            <a:pPr indent="0" lvl="0" marL="0" rtl="0" algn="l">
              <a:lnSpc>
                <a:spcPct val="115000"/>
              </a:lnSpc>
              <a:spcBef>
                <a:spcPts val="0"/>
              </a:spcBef>
              <a:spcAft>
                <a:spcPts val="40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637" name="Google Shape;63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651" name="Google Shape;651;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p:txBody>
      </p:sp>
      <p:sp>
        <p:nvSpPr>
          <p:cNvPr id="659" name="Google Shape;65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667" name="Google Shape;66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rPr>
              <a:t>For 508 compliance purposes, feel free to reference the graphic as a sample graphic on risk indicators that is available in the acquisition guide, but avoid referencing this material on the graphic directly. It is not readable through Reader programs.</a:t>
            </a:r>
            <a:endParaRPr sz="1200">
              <a:solidFill>
                <a:schemeClr val="dk1"/>
              </a:solidFill>
            </a:endParaRPr>
          </a:p>
        </p:txBody>
      </p:sp>
      <p:sp>
        <p:nvSpPr>
          <p:cNvPr id="679" name="Google Shape;67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686" name="Google Shape;686;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600"/>
              </a:spcAft>
              <a:buSzPts val="1100"/>
              <a:buNone/>
            </a:pPr>
            <a:r>
              <a:t/>
            </a:r>
            <a:endParaRPr sz="1300">
              <a:solidFill>
                <a:schemeClr val="dk1"/>
              </a:solidFill>
            </a:endParaRPr>
          </a:p>
        </p:txBody>
      </p:sp>
      <p:sp>
        <p:nvSpPr>
          <p:cNvPr id="700" name="Google Shape;70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p:txBody>
      </p:sp>
      <p:sp>
        <p:nvSpPr>
          <p:cNvPr id="714" name="Google Shape;71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p:txBody>
      </p:sp>
      <p:sp>
        <p:nvSpPr>
          <p:cNvPr id="726" name="Google Shape;72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734" name="Google Shape;734;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
        <p:nvSpPr>
          <p:cNvPr id="749" name="Google Shape;749;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Tahoma"/>
              <a:ea typeface="Tahoma"/>
              <a:cs typeface="Tahoma"/>
              <a:sym typeface="Tahoma"/>
            </a:endParaRPr>
          </a:p>
        </p:txBody>
      </p:sp>
      <p:sp>
        <p:nvSpPr>
          <p:cNvPr id="773" name="Google Shape;773;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p:txBody>
      </p:sp>
      <p:sp>
        <p:nvSpPr>
          <p:cNvPr id="779" name="Google Shape;779;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endParaRPr>
          </a:p>
        </p:txBody>
      </p:sp>
      <p:sp>
        <p:nvSpPr>
          <p:cNvPr id="788" name="Google Shape;788;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p:txBody>
      </p:sp>
      <p:sp>
        <p:nvSpPr>
          <p:cNvPr id="802" name="Google Shape;80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
        <p:nvSpPr>
          <p:cNvPr id="810" name="Google Shape;810;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endParaRPr>
          </a:p>
        </p:txBody>
      </p:sp>
      <p:sp>
        <p:nvSpPr>
          <p:cNvPr id="821" name="Google Shape;821;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33" name="Google Shape;83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0" name="Google Shape;84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200"/>
              </a:spcAft>
              <a:buClr>
                <a:schemeClr val="dk1"/>
              </a:buClr>
              <a:buSzPts val="1200"/>
              <a:buNone/>
            </a:pPr>
            <a:r>
              <a:t/>
            </a:r>
            <a:endParaRPr sz="1200"/>
          </a:p>
        </p:txBody>
      </p:sp>
      <p:sp>
        <p:nvSpPr>
          <p:cNvPr id="242" name="Google Shape;24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200"/>
              </a:spcAft>
              <a:buClr>
                <a:schemeClr val="dk1"/>
              </a:buClr>
              <a:buSzPts val="1200"/>
              <a:buNone/>
            </a:pPr>
            <a:r>
              <a:t/>
            </a:r>
            <a:endParaRPr sz="1200"/>
          </a:p>
        </p:txBody>
      </p:sp>
      <p:sp>
        <p:nvSpPr>
          <p:cNvPr id="249" name="Google Shape;2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1">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11" name="Google Shape;11;p2"/>
          <p:cNvSpPr txBox="1"/>
          <p:nvPr>
            <p:ph type="ctrTitle"/>
          </p:nvPr>
        </p:nvSpPr>
        <p:spPr>
          <a:xfrm>
            <a:off x="311700" y="942100"/>
            <a:ext cx="5550600" cy="185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2" name="Google Shape;12;p2"/>
          <p:cNvSpPr txBox="1"/>
          <p:nvPr>
            <p:ph idx="1" type="subTitle"/>
          </p:nvPr>
        </p:nvSpPr>
        <p:spPr>
          <a:xfrm>
            <a:off x="311700" y="2834125"/>
            <a:ext cx="65157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4" name="Google Shape;14;p2"/>
          <p:cNvGrpSpPr/>
          <p:nvPr/>
        </p:nvGrpSpPr>
        <p:grpSpPr>
          <a:xfrm>
            <a:off x="390948" y="300850"/>
            <a:ext cx="8356552" cy="468826"/>
            <a:chOff x="390948" y="300850"/>
            <a:chExt cx="8356552" cy="468826"/>
          </a:xfrm>
        </p:grpSpPr>
        <p:pic>
          <p:nvPicPr>
            <p:cNvPr id="15" name="Google Shape;15;p2"/>
            <p:cNvPicPr preferRelativeResize="0"/>
            <p:nvPr/>
          </p:nvPicPr>
          <p:blipFill rotWithShape="1">
            <a:blip r:embed="rId3">
              <a:alphaModFix/>
            </a:blip>
            <a:srcRect b="0" l="0" r="0" t="0"/>
            <a:stretch/>
          </p:blipFill>
          <p:spPr>
            <a:xfrm>
              <a:off x="390948" y="300850"/>
              <a:ext cx="519350" cy="468826"/>
            </a:xfrm>
            <a:prstGeom prst="rect">
              <a:avLst/>
            </a:prstGeom>
            <a:noFill/>
            <a:ln>
              <a:noFill/>
            </a:ln>
          </p:spPr>
        </p:pic>
        <p:sp>
          <p:nvSpPr>
            <p:cNvPr id="16" name="Google Shape;16;p2"/>
            <p:cNvSpPr txBox="1"/>
            <p:nvPr/>
          </p:nvSpPr>
          <p:spPr>
            <a:xfrm>
              <a:off x="4980700" y="466375"/>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rgbClr val="666666"/>
                  </a:solidFill>
                  <a:latin typeface="Arial"/>
                  <a:ea typeface="Arial"/>
                  <a:cs typeface="Arial"/>
                  <a:sym typeface="Arial"/>
                </a:rPr>
                <a:t>U.S. General Services Administration</a:t>
              </a:r>
              <a:endParaRPr b="0" i="0" sz="1000" u="none" cap="none" strike="noStrike">
                <a:solidFill>
                  <a:srgbClr val="666666"/>
                </a:solidFill>
                <a:latin typeface="Arial"/>
                <a:ea typeface="Arial"/>
                <a:cs typeface="Arial"/>
                <a:sym typeface="Arial"/>
              </a:endParaRPr>
            </a:p>
          </p:txBody>
        </p:sp>
      </p:grpSp>
      <p:sp>
        <p:nvSpPr>
          <p:cNvPr id="17" name="Google Shape;17;p2"/>
          <p:cNvSpPr/>
          <p:nvPr>
            <p:ph idx="2" type="pic"/>
          </p:nvPr>
        </p:nvSpPr>
        <p:spPr>
          <a:xfrm>
            <a:off x="7284725" y="4465325"/>
            <a:ext cx="1340100" cy="457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1">
  <p:cSld name="Section header - Option 2">
    <p:spTree>
      <p:nvGrpSpPr>
        <p:cNvPr id="53"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55" name="Google Shape;55;p11"/>
          <p:cNvSpPr txBox="1"/>
          <p:nvPr>
            <p:ph type="title"/>
          </p:nvPr>
        </p:nvSpPr>
        <p:spPr>
          <a:xfrm>
            <a:off x="144075" y="2150850"/>
            <a:ext cx="6424500" cy="841800"/>
          </a:xfrm>
          <a:prstGeom prst="rect">
            <a:avLst/>
          </a:prstGeom>
          <a:noFill/>
          <a:ln>
            <a:noFill/>
          </a:ln>
        </p:spPr>
        <p:txBody>
          <a:bodyPr anchorCtr="0" anchor="ctr" bIns="91425" lIns="91425" spcFirstLastPara="1" rIns="91425" wrap="square" tIns="91425">
            <a:normAutofit/>
          </a:bodyPr>
          <a:lstStyle>
            <a:lvl1pPr lvl="0"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2pPr>
            <a:lvl3pPr lvl="2"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3pPr>
            <a:lvl4pPr lvl="3"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4pPr>
            <a:lvl5pPr lvl="4"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5pPr>
            <a:lvl6pPr lvl="5"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6pPr>
            <a:lvl7pPr lvl="6"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7pPr>
            <a:lvl8pPr lvl="7"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8pPr>
            <a:lvl9pPr lvl="8"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9pPr>
          </a:lstStyle>
          <a:p/>
        </p:txBody>
      </p:sp>
      <p:sp>
        <p:nvSpPr>
          <p:cNvPr id="56" name="Google Shape;56;p11"/>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1">
  <p:cSld name="1_Blank_5_1">
    <p:spTree>
      <p:nvGrpSpPr>
        <p:cNvPr id="58" name="Shape 58"/>
        <p:cNvGrpSpPr/>
        <p:nvPr/>
      </p:nvGrpSpPr>
      <p:grpSpPr>
        <a:xfrm>
          <a:off x="0" y="0"/>
          <a:ext cx="0" cy="0"/>
          <a:chOff x="0" y="0"/>
          <a:chExt cx="0" cy="0"/>
        </a:xfrm>
      </p:grpSpPr>
      <p:pic>
        <p:nvPicPr>
          <p:cNvPr id="59" name="Google Shape;59;p13" title="Decorative Header"/>
          <p:cNvPicPr preferRelativeResize="0"/>
          <p:nvPr/>
        </p:nvPicPr>
        <p:blipFill rotWithShape="1">
          <a:blip r:embed="rId2">
            <a:alphaModFix/>
          </a:blip>
          <a:srcRect b="12387" l="0" r="0" t="75421"/>
          <a:stretch/>
        </p:blipFill>
        <p:spPr>
          <a:xfrm>
            <a:off x="-14400" y="-21500"/>
            <a:ext cx="9169224" cy="641901"/>
          </a:xfrm>
          <a:prstGeom prst="rect">
            <a:avLst/>
          </a:prstGeom>
          <a:noFill/>
          <a:ln>
            <a:noFill/>
          </a:ln>
        </p:spPr>
      </p:pic>
      <p:sp>
        <p:nvSpPr>
          <p:cNvPr id="60" name="Google Shape;60;p13"/>
          <p:cNvSpPr txBox="1"/>
          <p:nvPr>
            <p:ph idx="1" type="body"/>
          </p:nvPr>
        </p:nvSpPr>
        <p:spPr>
          <a:xfrm>
            <a:off x="628650" y="1358723"/>
            <a:ext cx="7886700" cy="3052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750"/>
              </a:spcBef>
              <a:spcAft>
                <a:spcPts val="0"/>
              </a:spcAft>
              <a:buClr>
                <a:srgbClr val="073763"/>
              </a:buClr>
              <a:buSzPts val="2800"/>
              <a:buFont typeface="Proxima Nova"/>
              <a:buChar char="•"/>
              <a:defRPr b="0" i="0" sz="2800" u="none" cap="none" strike="noStrike">
                <a:solidFill>
                  <a:srgbClr val="073763"/>
                </a:solidFill>
                <a:latin typeface="Proxima Nova"/>
                <a:ea typeface="Proxima Nova"/>
                <a:cs typeface="Proxima Nova"/>
                <a:sym typeface="Proxima Nova"/>
              </a:defRPr>
            </a:lvl1pPr>
            <a:lvl2pPr indent="-406400" lvl="1" marL="914400" marR="0" rtl="0" algn="l">
              <a:lnSpc>
                <a:spcPct val="90000"/>
              </a:lnSpc>
              <a:spcBef>
                <a:spcPts val="375"/>
              </a:spcBef>
              <a:spcAft>
                <a:spcPts val="0"/>
              </a:spcAft>
              <a:buClr>
                <a:srgbClr val="073763"/>
              </a:buClr>
              <a:buSzPts val="2800"/>
              <a:buFont typeface="Proxima Nova"/>
              <a:buChar char="•"/>
              <a:defRPr b="0" i="0" sz="2800" u="none" cap="none" strike="noStrike">
                <a:solidFill>
                  <a:srgbClr val="073763"/>
                </a:solidFill>
                <a:latin typeface="Proxima Nova"/>
                <a:ea typeface="Proxima Nova"/>
                <a:cs typeface="Proxima Nova"/>
                <a:sym typeface="Proxima Nova"/>
              </a:defRPr>
            </a:lvl2pPr>
            <a:lvl3pPr indent="-406400" lvl="2" marL="1371600" marR="0" rtl="0" algn="l">
              <a:lnSpc>
                <a:spcPct val="90000"/>
              </a:lnSpc>
              <a:spcBef>
                <a:spcPts val="375"/>
              </a:spcBef>
              <a:spcAft>
                <a:spcPts val="0"/>
              </a:spcAft>
              <a:buClr>
                <a:srgbClr val="073763"/>
              </a:buClr>
              <a:buSzPts val="2800"/>
              <a:buFont typeface="Proxima Nova"/>
              <a:buChar char="•"/>
              <a:defRPr b="0" i="0" sz="2800" u="none" cap="none" strike="noStrike">
                <a:solidFill>
                  <a:srgbClr val="073763"/>
                </a:solidFill>
                <a:latin typeface="Proxima Nova"/>
                <a:ea typeface="Proxima Nova"/>
                <a:cs typeface="Proxima Nova"/>
                <a:sym typeface="Proxima Nova"/>
              </a:defRPr>
            </a:lvl3pPr>
            <a:lvl4pPr indent="-314325" lvl="3" marL="18288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4pPr>
            <a:lvl5pPr indent="-314325" lvl="4" marL="22860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5pPr>
            <a:lvl6pPr indent="-314325" lvl="5" marL="27432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6pPr>
            <a:lvl7pPr indent="-314325" lvl="6" marL="32004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7pPr>
            <a:lvl8pPr indent="-314325" lvl="7" marL="36576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8pPr>
            <a:lvl9pPr indent="-314325" lvl="8" marL="4114800" marR="0" rtl="0" algn="l">
              <a:lnSpc>
                <a:spcPct val="90000"/>
              </a:lnSpc>
              <a:spcBef>
                <a:spcPts val="375"/>
              </a:spcBef>
              <a:spcAft>
                <a:spcPts val="0"/>
              </a:spcAft>
              <a:buClr>
                <a:srgbClr val="073763"/>
              </a:buClr>
              <a:buSzPts val="1350"/>
              <a:buFont typeface="Proxima Nova"/>
              <a:buChar char="•"/>
              <a:defRPr b="0" i="0" sz="1350" u="none" cap="none" strike="noStrike">
                <a:solidFill>
                  <a:srgbClr val="073763"/>
                </a:solidFill>
                <a:latin typeface="Proxima Nova"/>
                <a:ea typeface="Proxima Nova"/>
                <a:cs typeface="Proxima Nova"/>
                <a:sym typeface="Proxima Nova"/>
              </a:defRPr>
            </a:lvl9pPr>
          </a:lstStyle>
          <a:p/>
        </p:txBody>
      </p:sp>
      <p:sp>
        <p:nvSpPr>
          <p:cNvPr id="61" name="Google Shape;61;p13"/>
          <p:cNvSpPr txBox="1"/>
          <p:nvPr>
            <p:ph type="title"/>
          </p:nvPr>
        </p:nvSpPr>
        <p:spPr>
          <a:xfrm>
            <a:off x="195700" y="65906"/>
            <a:ext cx="7886700" cy="467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lt1"/>
              </a:buClr>
              <a:buSzPts val="1400"/>
              <a:buFont typeface="Proxima Nova"/>
              <a:buNone/>
              <a:defRPr b="1" i="0" sz="30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13"/>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Blank_5">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2">
            <a:alphaModFix/>
          </a:blip>
          <a:srcRect b="5374" l="0" r="0" t="0"/>
          <a:stretch/>
        </p:blipFill>
        <p:spPr>
          <a:xfrm>
            <a:off x="0" y="0"/>
            <a:ext cx="9144000" cy="5143500"/>
          </a:xfrm>
          <a:prstGeom prst="rect">
            <a:avLst/>
          </a:prstGeom>
          <a:noFill/>
          <a:ln>
            <a:noFill/>
          </a:ln>
        </p:spPr>
      </p:pic>
      <p:sp>
        <p:nvSpPr>
          <p:cNvPr id="65" name="Google Shape;65;p14"/>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2">
  <p:cSld name="1_Content Slide 3_1">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cxnSp>
        <p:nvCxnSpPr>
          <p:cNvPr id="68" name="Google Shape;68;p15"/>
          <p:cNvCxnSpPr/>
          <p:nvPr/>
        </p:nvCxnSpPr>
        <p:spPr>
          <a:xfrm>
            <a:off x="553075" y="998537"/>
            <a:ext cx="7948200" cy="0"/>
          </a:xfrm>
          <a:prstGeom prst="straightConnector1">
            <a:avLst/>
          </a:prstGeom>
          <a:noFill/>
          <a:ln cap="flat" cmpd="sng" w="38100">
            <a:solidFill>
              <a:srgbClr val="1D75BC"/>
            </a:solidFill>
            <a:prstDash val="solid"/>
            <a:round/>
            <a:headEnd len="sm" w="sm" type="none"/>
            <a:tailEnd len="sm" w="sm" type="none"/>
          </a:ln>
        </p:spPr>
      </p:cxnSp>
      <p:sp>
        <p:nvSpPr>
          <p:cNvPr id="69" name="Google Shape;69;p15"/>
          <p:cNvSpPr txBox="1"/>
          <p:nvPr>
            <p:ph type="ctrTitle"/>
          </p:nvPr>
        </p:nvSpPr>
        <p:spPr>
          <a:xfrm>
            <a:off x="553075" y="282830"/>
            <a:ext cx="7151400" cy="6777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rgbClr val="FFFFFF"/>
              </a:buClr>
              <a:buSzPts val="3000"/>
              <a:buFont typeface="Proxima Nova"/>
              <a:buNone/>
              <a:defRPr b="1" i="0" sz="3000" u="none" cap="none" strike="noStrike">
                <a:solidFill>
                  <a:srgbClr val="232659"/>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9pPr>
          </a:lstStyle>
          <a:p/>
        </p:txBody>
      </p:sp>
      <p:sp>
        <p:nvSpPr>
          <p:cNvPr id="70" name="Google Shape;70;p15"/>
          <p:cNvSpPr txBox="1"/>
          <p:nvPr>
            <p:ph idx="1" type="body"/>
          </p:nvPr>
        </p:nvSpPr>
        <p:spPr>
          <a:xfrm>
            <a:off x="441000" y="1126500"/>
            <a:ext cx="8059500" cy="3523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Proxima Nova"/>
              <a:buChar char="●"/>
              <a:defRPr b="0" i="0" sz="1400" u="none" cap="none" strike="noStrike">
                <a:solidFill>
                  <a:srgbClr val="000000"/>
                </a:solidFill>
                <a:latin typeface="Proxima Nova"/>
                <a:ea typeface="Proxima Nova"/>
                <a:cs typeface="Proxima Nova"/>
                <a:sym typeface="Proxima Nova"/>
              </a:defRPr>
            </a:lvl1pPr>
            <a:lvl2pPr indent="-317500" lvl="1" marL="914400" marR="0" rtl="0" algn="l">
              <a:lnSpc>
                <a:spcPct val="115000"/>
              </a:lnSpc>
              <a:spcBef>
                <a:spcPts val="60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2pPr>
            <a:lvl3pPr indent="-317500" lvl="2" marL="1371600" marR="0" rtl="0" algn="l">
              <a:lnSpc>
                <a:spcPct val="115000"/>
              </a:lnSpc>
              <a:spcBef>
                <a:spcPts val="60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4pPr>
            <a:lvl5pPr indent="-317500" lvl="4" marL="2286000" marR="0" rtl="0" algn="l">
              <a:lnSpc>
                <a:spcPct val="115000"/>
              </a:lnSpc>
              <a:spcBef>
                <a:spcPts val="60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5pPr>
            <a:lvl6pPr indent="-317500" lvl="5" marL="2743200" marR="0" rtl="0" algn="l">
              <a:lnSpc>
                <a:spcPct val="115000"/>
              </a:lnSpc>
              <a:spcBef>
                <a:spcPts val="60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8pPr>
            <a:lvl9pPr indent="-317500" lvl="8" marL="4114800" marR="0" rtl="0" algn="l">
              <a:lnSpc>
                <a:spcPct val="115000"/>
              </a:lnSpc>
              <a:spcBef>
                <a:spcPts val="60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9pPr>
          </a:lstStyle>
          <a:p/>
        </p:txBody>
      </p:sp>
      <p:sp>
        <p:nvSpPr>
          <p:cNvPr id="71" name="Google Shape;71;p15"/>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74" name="Google Shape;74;p16"/>
          <p:cNvSpPr txBox="1"/>
          <p:nvPr>
            <p:ph type="ctrTitle"/>
          </p:nvPr>
        </p:nvSpPr>
        <p:spPr>
          <a:xfrm>
            <a:off x="311700" y="942100"/>
            <a:ext cx="6515700" cy="1855200"/>
          </a:xfrm>
          <a:prstGeom prst="rect">
            <a:avLst/>
          </a:prstGeom>
          <a:noFill/>
          <a:ln>
            <a:noFill/>
          </a:ln>
        </p:spPr>
        <p:txBody>
          <a:bodyPr anchorCtr="0" anchor="ctr" bIns="91425" lIns="91425" spcFirstLastPara="1" rIns="91425" wrap="square" tIns="91425">
            <a:normAutofit/>
          </a:bodyPr>
          <a:lstStyle>
            <a:lvl1pPr lvl="0" marR="0" rtl="0" algn="l">
              <a:lnSpc>
                <a:spcPct val="100000"/>
              </a:lnSpc>
              <a:spcBef>
                <a:spcPts val="0"/>
              </a:spcBef>
              <a:spcAft>
                <a:spcPts val="0"/>
              </a:spcAft>
              <a:buClr>
                <a:srgbClr val="FFFFFF"/>
              </a:buClr>
              <a:buSzPts val="3600"/>
              <a:buFont typeface="Proxima Nova"/>
              <a:buNone/>
              <a:defRPr b="1" i="0" sz="3600" u="none" cap="none" strike="noStrike">
                <a:solidFill>
                  <a:srgbClr val="FFFFFF"/>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5200"/>
              <a:buFont typeface="Proxima Nova"/>
              <a:buNone/>
              <a:defRPr b="0" i="0" sz="5200" u="none" cap="none" strike="noStrike">
                <a:solidFill>
                  <a:srgbClr val="000000"/>
                </a:solidFill>
                <a:latin typeface="Proxima Nova"/>
                <a:ea typeface="Proxima Nova"/>
                <a:cs typeface="Proxima Nova"/>
                <a:sym typeface="Proxima Nova"/>
              </a:defRPr>
            </a:lvl9pPr>
          </a:lstStyle>
          <a:p/>
        </p:txBody>
      </p:sp>
      <p:sp>
        <p:nvSpPr>
          <p:cNvPr id="75" name="Google Shape;75;p16"/>
          <p:cNvSpPr txBox="1"/>
          <p:nvPr>
            <p:ph idx="1" type="subTitle"/>
          </p:nvPr>
        </p:nvSpPr>
        <p:spPr>
          <a:xfrm>
            <a:off x="311700" y="2834125"/>
            <a:ext cx="6515700" cy="792600"/>
          </a:xfrm>
          <a:prstGeom prst="rect">
            <a:avLst/>
          </a:prstGeom>
          <a:noFill/>
          <a:ln>
            <a:noFill/>
          </a:ln>
        </p:spPr>
        <p:txBody>
          <a:bodyPr anchorCtr="0" anchor="ctr" bIns="91425" lIns="91425" spcFirstLastPara="1" rIns="91425" wrap="square" tIns="91425">
            <a:normAutofit/>
          </a:bodyPr>
          <a:lstStyle>
            <a:lvl1pPr lvl="0" marR="0" rtl="0" algn="l">
              <a:lnSpc>
                <a:spcPct val="100000"/>
              </a:lnSpc>
              <a:spcBef>
                <a:spcPts val="0"/>
              </a:spcBef>
              <a:spcAft>
                <a:spcPts val="0"/>
              </a:spcAft>
              <a:buClr>
                <a:srgbClr val="FFFFFF"/>
              </a:buClr>
              <a:buSzPts val="2800"/>
              <a:buFont typeface="Proxima Nova"/>
              <a:buNone/>
              <a:defRPr b="0" i="0" sz="2800" u="none" cap="none" strike="noStrike">
                <a:solidFill>
                  <a:srgbClr val="FFFFFF"/>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2pPr>
            <a:lvl3pPr lvl="2"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3pPr>
            <a:lvl4pPr lvl="3"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4pPr>
            <a:lvl5pPr lvl="4"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5pPr>
            <a:lvl6pPr lvl="5"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6pPr>
            <a:lvl7pPr lvl="6"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7pPr>
            <a:lvl8pPr lvl="7"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8pPr>
            <a:lvl9pPr lvl="8" marR="0" rtl="0" algn="l">
              <a:lnSpc>
                <a:spcPct val="100000"/>
              </a:lnSpc>
              <a:spcBef>
                <a:spcPts val="0"/>
              </a:spcBef>
              <a:spcAft>
                <a:spcPts val="0"/>
              </a:spcAft>
              <a:buClr>
                <a:srgbClr val="000000"/>
              </a:buClr>
              <a:buSzPts val="2800"/>
              <a:buFont typeface="Proxima Nova"/>
              <a:buNone/>
              <a:defRPr b="0" i="0" sz="2800" u="none" cap="none" strike="noStrike">
                <a:solidFill>
                  <a:srgbClr val="000000"/>
                </a:solidFill>
                <a:latin typeface="Proxima Nova"/>
                <a:ea typeface="Proxima Nova"/>
                <a:cs typeface="Proxima Nova"/>
                <a:sym typeface="Proxima Nova"/>
              </a:defRPr>
            </a:lvl9pPr>
          </a:lstStyle>
          <a:p/>
        </p:txBody>
      </p:sp>
      <p:pic>
        <p:nvPicPr>
          <p:cNvPr id="76" name="Google Shape;76;p16"/>
          <p:cNvPicPr preferRelativeResize="0"/>
          <p:nvPr/>
        </p:nvPicPr>
        <p:blipFill rotWithShape="1">
          <a:blip r:embed="rId3">
            <a:alphaModFix/>
          </a:blip>
          <a:srcRect b="0" l="0" r="0" t="0"/>
          <a:stretch/>
        </p:blipFill>
        <p:spPr>
          <a:xfrm>
            <a:off x="390951" y="100445"/>
            <a:ext cx="852622" cy="769676"/>
          </a:xfrm>
          <a:prstGeom prst="rect">
            <a:avLst/>
          </a:prstGeom>
          <a:noFill/>
          <a:ln>
            <a:noFill/>
          </a:ln>
        </p:spPr>
      </p:pic>
      <p:sp>
        <p:nvSpPr>
          <p:cNvPr id="77" name="Google Shape;77;p16"/>
          <p:cNvSpPr txBox="1"/>
          <p:nvPr/>
        </p:nvSpPr>
        <p:spPr>
          <a:xfrm>
            <a:off x="4980700" y="300850"/>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US" sz="1400" u="none" cap="none" strike="noStrike">
                <a:solidFill>
                  <a:srgbClr val="666666"/>
                </a:solidFill>
                <a:latin typeface="Arial"/>
                <a:ea typeface="Arial"/>
                <a:cs typeface="Arial"/>
                <a:sym typeface="Arial"/>
              </a:rPr>
              <a:t>U.S. General Services Administration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400" u="none" cap="none" strike="noStrike">
                <a:solidFill>
                  <a:srgbClr val="666666"/>
                </a:solidFill>
                <a:latin typeface="Arial"/>
                <a:ea typeface="Arial"/>
                <a:cs typeface="Arial"/>
                <a:sym typeface="Arial"/>
              </a:rPr>
              <a:t>Office of Information Technology Category</a:t>
            </a:r>
            <a:endParaRPr b="0" i="0" sz="1400" u="none" cap="none" strike="noStrike">
              <a:solidFill>
                <a:srgbClr val="666666"/>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Content Slide 3">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b="0" l="0" r="0" t="0"/>
          <a:stretch/>
        </p:blipFill>
        <p:spPr>
          <a:xfrm>
            <a:off x="0" y="0"/>
            <a:ext cx="9144003" cy="5143487"/>
          </a:xfrm>
          <a:prstGeom prst="rect">
            <a:avLst/>
          </a:prstGeom>
          <a:noFill/>
          <a:ln>
            <a:noFill/>
          </a:ln>
        </p:spPr>
      </p:pic>
      <p:sp>
        <p:nvSpPr>
          <p:cNvPr id="80" name="Google Shape;80;p17"/>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p:cSld name="Section header - Option 2">
    <p:spTree>
      <p:nvGrpSpPr>
        <p:cNvPr id="81" name="Shape 81"/>
        <p:cNvGrpSpPr/>
        <p:nvPr/>
      </p:nvGrpSpPr>
      <p:grpSpPr>
        <a:xfrm>
          <a:off x="0" y="0"/>
          <a:ext cx="0" cy="0"/>
          <a:chOff x="0" y="0"/>
          <a:chExt cx="0" cy="0"/>
        </a:xfrm>
      </p:grpSpPr>
      <p:pic>
        <p:nvPicPr>
          <p:cNvPr id="82" name="Google Shape;82;p18"/>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83" name="Google Shape;83;p18"/>
          <p:cNvSpPr txBox="1"/>
          <p:nvPr>
            <p:ph type="title"/>
          </p:nvPr>
        </p:nvSpPr>
        <p:spPr>
          <a:xfrm>
            <a:off x="509050" y="2150850"/>
            <a:ext cx="6059400" cy="841800"/>
          </a:xfrm>
          <a:prstGeom prst="rect">
            <a:avLst/>
          </a:prstGeom>
          <a:noFill/>
          <a:ln>
            <a:noFill/>
          </a:ln>
        </p:spPr>
        <p:txBody>
          <a:bodyPr anchorCtr="0" anchor="ctr" bIns="91425" lIns="91425" spcFirstLastPara="1" rIns="91425" wrap="square" tIns="91425">
            <a:normAutofit/>
          </a:bodyPr>
          <a:lstStyle>
            <a:lvl1pPr lvl="0" marR="0" rtl="0" algn="l">
              <a:lnSpc>
                <a:spcPct val="100000"/>
              </a:lnSpc>
              <a:spcBef>
                <a:spcPts val="0"/>
              </a:spcBef>
              <a:spcAft>
                <a:spcPts val="0"/>
              </a:spcAft>
              <a:buClr>
                <a:schemeClr val="lt1"/>
              </a:buClr>
              <a:buSzPts val="3000"/>
              <a:buFont typeface="Proxima Nova"/>
              <a:buNone/>
              <a:defRPr b="1" i="0" sz="3000" u="none" cap="none" strike="noStrike">
                <a:solidFill>
                  <a:schemeClr val="lt1"/>
                </a:solidFill>
                <a:latin typeface="Proxima Nova"/>
                <a:ea typeface="Proxima Nova"/>
                <a:cs typeface="Proxima Nova"/>
                <a:sym typeface="Proxima Nova"/>
              </a:defRPr>
            </a:lvl1pPr>
            <a:lvl2pPr lvl="1"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9pPr>
          </a:lstStyle>
          <a:p/>
        </p:txBody>
      </p:sp>
      <p:sp>
        <p:nvSpPr>
          <p:cNvPr id="84" name="Google Shape;84;p18"/>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spTree>
      <p:nvGrpSpPr>
        <p:cNvPr id="85" name="Shape 85"/>
        <p:cNvGrpSpPr/>
        <p:nvPr/>
      </p:nvGrpSpPr>
      <p:grpSpPr>
        <a:xfrm>
          <a:off x="0" y="0"/>
          <a:ext cx="0" cy="0"/>
          <a:chOff x="0" y="0"/>
          <a:chExt cx="0" cy="0"/>
        </a:xfrm>
      </p:grpSpPr>
      <p:cxnSp>
        <p:nvCxnSpPr>
          <p:cNvPr id="86" name="Google Shape;86;p19"/>
          <p:cNvCxnSpPr/>
          <p:nvPr/>
        </p:nvCxnSpPr>
        <p:spPr>
          <a:xfrm>
            <a:off x="2255525" y="522000"/>
            <a:ext cx="0" cy="4099500"/>
          </a:xfrm>
          <a:prstGeom prst="straightConnector1">
            <a:avLst/>
          </a:prstGeom>
          <a:noFill/>
          <a:ln cap="flat" cmpd="sng" w="38100">
            <a:solidFill>
              <a:srgbClr val="1D75BC"/>
            </a:solidFill>
            <a:prstDash val="solid"/>
            <a:round/>
            <a:headEnd len="sm" w="sm" type="none"/>
            <a:tailEnd len="sm" w="sm" type="none"/>
          </a:ln>
        </p:spPr>
      </p:cxnSp>
      <p:sp>
        <p:nvSpPr>
          <p:cNvPr id="87" name="Google Shape;87;p19"/>
          <p:cNvSpPr txBox="1"/>
          <p:nvPr>
            <p:ph type="title"/>
          </p:nvPr>
        </p:nvSpPr>
        <p:spPr>
          <a:xfrm>
            <a:off x="3017525" y="441950"/>
            <a:ext cx="5928300" cy="13665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rgbClr val="1D75BC"/>
              </a:buClr>
              <a:buSzPts val="3400"/>
              <a:buFont typeface="Proxima Nova"/>
              <a:buNone/>
              <a:defRPr b="1" i="0" sz="2000" u="none" cap="none" strike="noStrike">
                <a:solidFill>
                  <a:srgbClr val="1D75BC"/>
                </a:solidFill>
                <a:latin typeface="Proxima Nova"/>
                <a:ea typeface="Proxima Nova"/>
                <a:cs typeface="Proxima Nova"/>
                <a:sym typeface="Proxima Nova"/>
              </a:defRPr>
            </a:lvl1pPr>
            <a:lvl2pPr lvl="1"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2pPr>
            <a:lvl3pPr lvl="2"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3pPr>
            <a:lvl4pPr lvl="3"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4pPr>
            <a:lvl5pPr lvl="4"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5pPr>
            <a:lvl6pPr lvl="5"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6pPr>
            <a:lvl7pPr lvl="6"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7pPr>
            <a:lvl8pPr lvl="7"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8pPr>
            <a:lvl9pPr lvl="8" marR="0" rtl="0" algn="l">
              <a:lnSpc>
                <a:spcPct val="100000"/>
              </a:lnSpc>
              <a:spcBef>
                <a:spcPts val="0"/>
              </a:spcBef>
              <a:spcAft>
                <a:spcPts val="0"/>
              </a:spcAft>
              <a:buClr>
                <a:srgbClr val="1D75BC"/>
              </a:buClr>
              <a:buSzPts val="3400"/>
              <a:buFont typeface="Proxima Nova"/>
              <a:buNone/>
              <a:defRPr b="0" i="0" sz="2000" u="none" cap="none" strike="noStrike">
                <a:solidFill>
                  <a:srgbClr val="1D75BC"/>
                </a:solidFill>
                <a:latin typeface="Proxima Nova"/>
                <a:ea typeface="Proxima Nova"/>
                <a:cs typeface="Proxima Nova"/>
                <a:sym typeface="Proxima Nova"/>
              </a:defRPr>
            </a:lvl9pPr>
          </a:lstStyle>
          <a:p/>
        </p:txBody>
      </p:sp>
      <p:sp>
        <p:nvSpPr>
          <p:cNvPr id="88" name="Google Shape;88;p19"/>
          <p:cNvSpPr txBox="1"/>
          <p:nvPr>
            <p:ph idx="1" type="body"/>
          </p:nvPr>
        </p:nvSpPr>
        <p:spPr>
          <a:xfrm>
            <a:off x="3169925" y="1833788"/>
            <a:ext cx="5775900" cy="2804100"/>
          </a:xfrm>
          <a:prstGeom prst="rect">
            <a:avLst/>
          </a:prstGeom>
          <a:noFill/>
          <a:ln>
            <a:noFill/>
          </a:ln>
        </p:spPr>
        <p:txBody>
          <a:bodyPr anchorCtr="0" anchor="t" bIns="91425" lIns="0" spcFirstLastPara="1" rIns="91425" wrap="square" tIns="0">
            <a:normAutofit/>
          </a:bodyPr>
          <a:lstStyle>
            <a:lvl1pPr indent="-381000" lvl="0" marL="457200" marR="0" rtl="0" algn="l">
              <a:lnSpc>
                <a:spcPct val="100000"/>
              </a:lnSpc>
              <a:spcBef>
                <a:spcPts val="0"/>
              </a:spcBef>
              <a:spcAft>
                <a:spcPts val="0"/>
              </a:spcAft>
              <a:buClr>
                <a:srgbClr val="434343"/>
              </a:buClr>
              <a:buSzPts val="2400"/>
              <a:buFont typeface="Proxima Nova"/>
              <a:buChar char="●"/>
              <a:defRPr b="0" i="0" sz="2000" u="none" cap="none" strike="noStrike">
                <a:solidFill>
                  <a:srgbClr val="434343"/>
                </a:solidFill>
                <a:latin typeface="Proxima Nova"/>
                <a:ea typeface="Proxima Nova"/>
                <a:cs typeface="Proxima Nova"/>
                <a:sym typeface="Proxima Nova"/>
              </a:defRPr>
            </a:lvl1pPr>
            <a:lvl2pPr indent="-355600" lvl="1" marL="9144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2pPr>
            <a:lvl3pPr indent="-355600" lvl="2" marL="13716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3pPr>
            <a:lvl4pPr indent="-355600" lvl="3" marL="18288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4pPr>
            <a:lvl5pPr indent="-355600" lvl="4" marL="22860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5pPr>
            <a:lvl6pPr indent="-355600" lvl="5" marL="27432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6pPr>
            <a:lvl7pPr indent="-355600" lvl="6" marL="32004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7pPr>
            <a:lvl8pPr indent="-355600" lvl="7" marL="36576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8pPr>
            <a:lvl9pPr indent="-355600" lvl="8" marL="4114800" marR="0" rtl="0" algn="l">
              <a:lnSpc>
                <a:spcPct val="100000"/>
              </a:lnSpc>
              <a:spcBef>
                <a:spcPts val="0"/>
              </a:spcBef>
              <a:spcAft>
                <a:spcPts val="0"/>
              </a:spcAft>
              <a:buClr>
                <a:srgbClr val="434343"/>
              </a:buClr>
              <a:buSzPts val="2000"/>
              <a:buFont typeface="Proxima Nova"/>
              <a:buChar char="■"/>
              <a:defRPr b="0" i="0" sz="2000" u="none" cap="none" strike="noStrike">
                <a:solidFill>
                  <a:srgbClr val="434343"/>
                </a:solidFill>
                <a:latin typeface="Proxima Nova"/>
                <a:ea typeface="Proxima Nova"/>
                <a:cs typeface="Proxima Nova"/>
                <a:sym typeface="Proxima Nova"/>
              </a:defRPr>
            </a:lvl9pPr>
          </a:lstStyle>
          <a:p/>
        </p:txBody>
      </p:sp>
      <p:pic>
        <p:nvPicPr>
          <p:cNvPr id="89" name="Google Shape;89;p19"/>
          <p:cNvPicPr preferRelativeResize="0"/>
          <p:nvPr/>
        </p:nvPicPr>
        <p:blipFill rotWithShape="1">
          <a:blip r:embed="rId2">
            <a:alphaModFix/>
          </a:blip>
          <a:srcRect b="0" l="0" r="0" t="0"/>
          <a:stretch/>
        </p:blipFill>
        <p:spPr>
          <a:xfrm>
            <a:off x="390955" y="1842513"/>
            <a:ext cx="1615651" cy="1458475"/>
          </a:xfrm>
          <a:prstGeom prst="rect">
            <a:avLst/>
          </a:prstGeom>
          <a:noFill/>
          <a:ln>
            <a:noFill/>
          </a:ln>
        </p:spPr>
      </p:pic>
      <p:sp>
        <p:nvSpPr>
          <p:cNvPr id="90" name="Google Shape;90;p19"/>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1_Blank_3_1_1">
    <p:spTree>
      <p:nvGrpSpPr>
        <p:cNvPr id="91" name="Shape 91"/>
        <p:cNvGrpSpPr/>
        <p:nvPr/>
      </p:nvGrpSpPr>
      <p:grpSpPr>
        <a:xfrm>
          <a:off x="0" y="0"/>
          <a:ext cx="0" cy="0"/>
          <a:chOff x="0" y="0"/>
          <a:chExt cx="0" cy="0"/>
        </a:xfrm>
      </p:grpSpPr>
      <p:pic>
        <p:nvPicPr>
          <p:cNvPr id="92" name="Google Shape;92;p20" title="Decorative Background"/>
          <p:cNvPicPr preferRelativeResize="0"/>
          <p:nvPr/>
        </p:nvPicPr>
        <p:blipFill rotWithShape="1">
          <a:blip r:embed="rId2">
            <a:alphaModFix/>
          </a:blip>
          <a:srcRect b="0" l="0" r="0" t="0"/>
          <a:stretch/>
        </p:blipFill>
        <p:spPr>
          <a:xfrm>
            <a:off x="0" y="-10"/>
            <a:ext cx="9144000" cy="5143511"/>
          </a:xfrm>
          <a:prstGeom prst="rect">
            <a:avLst/>
          </a:prstGeom>
          <a:noFill/>
          <a:ln>
            <a:noFill/>
          </a:ln>
        </p:spPr>
      </p:pic>
      <p:sp>
        <p:nvSpPr>
          <p:cNvPr id="93" name="Google Shape;93;p20"/>
          <p:cNvSpPr txBox="1"/>
          <p:nvPr>
            <p:ph type="title"/>
          </p:nvPr>
        </p:nvSpPr>
        <p:spPr>
          <a:xfrm>
            <a:off x="1498313" y="1475063"/>
            <a:ext cx="5907000" cy="11088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73763"/>
              </a:buClr>
              <a:buSzPts val="3000"/>
              <a:buFont typeface="Proxima Nova"/>
              <a:buNone/>
              <a:defRPr b="1" i="0" sz="3000" u="none" cap="none" strike="noStrike">
                <a:solidFill>
                  <a:srgbClr val="073763"/>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Google Shape;94;p20"/>
          <p:cNvSpPr txBox="1"/>
          <p:nvPr>
            <p:ph idx="1" type="subTitle"/>
          </p:nvPr>
        </p:nvSpPr>
        <p:spPr>
          <a:xfrm>
            <a:off x="1505213" y="2611538"/>
            <a:ext cx="5903400" cy="1056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3763"/>
              </a:buClr>
              <a:buSzPts val="2000"/>
              <a:buFont typeface="Proxima Nova"/>
              <a:buNone/>
              <a:defRPr b="0" i="0" sz="2000" u="none" cap="none" strike="noStrike">
                <a:solidFill>
                  <a:srgbClr val="073763"/>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 name="Google Shape;95;p20"/>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21"/>
          <p:cNvSpPr/>
          <p:nvPr/>
        </p:nvSpPr>
        <p:spPr>
          <a:xfrm>
            <a:off x="0" y="0"/>
            <a:ext cx="3457500" cy="5143500"/>
          </a:xfrm>
          <a:prstGeom prst="rect">
            <a:avLst/>
          </a:prstGeom>
          <a:solidFill>
            <a:srgbClr val="D4E1F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1"/>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Title Only - DARK ON LIGHT">
    <p:bg>
      <p:bgPr>
        <a:solidFill>
          <a:srgbClr val="FFFFFF"/>
        </a:solidFill>
      </p:bgPr>
    </p:bg>
    <p:spTree>
      <p:nvGrpSpPr>
        <p:cNvPr id="18" name="Shape 18"/>
        <p:cNvGrpSpPr/>
        <p:nvPr/>
      </p:nvGrpSpPr>
      <p:grpSpPr>
        <a:xfrm>
          <a:off x="0" y="0"/>
          <a:ext cx="0" cy="0"/>
          <a:chOff x="0" y="0"/>
          <a:chExt cx="0" cy="0"/>
        </a:xfrm>
      </p:grpSpPr>
      <p:sp>
        <p:nvSpPr>
          <p:cNvPr id="19" name="Google Shape;19;p3"/>
          <p:cNvSpPr txBox="1"/>
          <p:nvPr>
            <p:ph type="title"/>
          </p:nvPr>
        </p:nvSpPr>
        <p:spPr>
          <a:xfrm>
            <a:off x="591758" y="187256"/>
            <a:ext cx="7602300" cy="498543"/>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1pPr>
            <a:lvl2pPr lvl="1"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2pPr>
            <a:lvl3pPr lvl="2"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3pPr>
            <a:lvl4pPr lvl="3"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4pPr>
            <a:lvl5pPr lvl="4"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5pPr>
            <a:lvl6pPr lvl="5"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6pPr>
            <a:lvl7pPr lvl="6"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7pPr>
            <a:lvl8pPr lvl="7"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8pPr>
            <a:lvl9pPr lvl="8"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9pPr>
          </a:lstStyle>
          <a:p/>
        </p:txBody>
      </p:sp>
      <p:sp>
        <p:nvSpPr>
          <p:cNvPr id="20" name="Google Shape;20;p3"/>
          <p:cNvSpPr txBox="1"/>
          <p:nvPr>
            <p:ph idx="1" type="subTitle"/>
          </p:nvPr>
        </p:nvSpPr>
        <p:spPr>
          <a:xfrm>
            <a:off x="591750" y="1204200"/>
            <a:ext cx="7345500" cy="393600"/>
          </a:xfrm>
          <a:prstGeom prst="rect">
            <a:avLst/>
          </a:prstGeom>
          <a:noFill/>
          <a:ln>
            <a:noFill/>
          </a:ln>
        </p:spPr>
        <p:txBody>
          <a:bodyPr anchorCtr="0" anchor="t" bIns="91425" lIns="91425" spcFirstLastPara="1" rIns="91425" wrap="square" tIns="91425">
            <a:noAutofit/>
          </a:bodyPr>
          <a:lstStyle>
            <a:lvl1pPr lvl="0" marR="0" algn="l">
              <a:lnSpc>
                <a:spcPct val="115000"/>
              </a:lnSpc>
              <a:spcBef>
                <a:spcPts val="0"/>
              </a:spcBef>
              <a:spcAft>
                <a:spcPts val="0"/>
              </a:spcAft>
              <a:buClr>
                <a:schemeClr val="lt2"/>
              </a:buClr>
              <a:buSzPts val="1800"/>
              <a:buFont typeface="Calibri"/>
              <a:buNone/>
              <a:defRPr b="1" i="0" sz="1800" u="none" cap="none" strike="noStrike">
                <a:solidFill>
                  <a:srgbClr val="0579BD"/>
                </a:solidFill>
                <a:latin typeface="Arial"/>
                <a:ea typeface="Arial"/>
                <a:cs typeface="Arial"/>
                <a:sym typeface="Arial"/>
              </a:defRPr>
            </a:lvl1pPr>
            <a:lvl2pPr lvl="1"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2pPr>
            <a:lvl3pPr lvl="2"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3pPr>
            <a:lvl4pPr lvl="3"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4pPr>
            <a:lvl5pPr lvl="4"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5pPr>
            <a:lvl6pPr lvl="5"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6pPr>
            <a:lvl7pPr lvl="6"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7pPr>
            <a:lvl8pPr lvl="7"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8pPr>
            <a:lvl9pPr lvl="8" marR="0" algn="l">
              <a:lnSpc>
                <a:spcPct val="115000"/>
              </a:lnSpc>
              <a:spcBef>
                <a:spcPts val="1200"/>
              </a:spcBef>
              <a:spcAft>
                <a:spcPts val="1200"/>
              </a:spcAft>
              <a:buClr>
                <a:schemeClr val="lt2"/>
              </a:buClr>
              <a:buSzPts val="1400"/>
              <a:buFont typeface="Calibri"/>
              <a:buNone/>
              <a:defRPr b="1" i="0" sz="1800" u="none" cap="none" strike="noStrike">
                <a:solidFill>
                  <a:srgbClr val="0579BD"/>
                </a:solidFill>
                <a:latin typeface="Arial"/>
                <a:ea typeface="Arial"/>
                <a:cs typeface="Arial"/>
                <a:sym typeface="Arial"/>
              </a:defRPr>
            </a:lvl9pPr>
          </a:lstStyle>
          <a:p/>
        </p:txBody>
      </p:sp>
      <p:sp>
        <p:nvSpPr>
          <p:cNvPr id="21" name="Google Shape;21;p3"/>
          <p:cNvSpPr txBox="1"/>
          <p:nvPr>
            <p:ph idx="2" type="body"/>
          </p:nvPr>
        </p:nvSpPr>
        <p:spPr>
          <a:xfrm>
            <a:off x="711575" y="1492781"/>
            <a:ext cx="7602300" cy="341865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0"/>
              </a:spcBef>
              <a:spcAft>
                <a:spcPts val="0"/>
              </a:spcAft>
              <a:buClr>
                <a:srgbClr val="000000"/>
              </a:buClr>
              <a:buSzPts val="1800"/>
              <a:buFont typeface="Arial"/>
              <a:buChar char="●"/>
              <a:defRPr b="1" i="0" sz="135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9pPr>
          </a:lstStyle>
          <a:p/>
        </p:txBody>
      </p:sp>
      <p:sp>
        <p:nvSpPr>
          <p:cNvPr id="22" name="Google Shape;22;p3"/>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cxnSp>
        <p:nvCxnSpPr>
          <p:cNvPr id="23" name="Google Shape;23;p3"/>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4">
  <p:cSld name="Section header - Option 4">
    <p:spTree>
      <p:nvGrpSpPr>
        <p:cNvPr id="99" name="Shape 99"/>
        <p:cNvGrpSpPr/>
        <p:nvPr/>
      </p:nvGrpSpPr>
      <p:grpSpPr>
        <a:xfrm>
          <a:off x="0" y="0"/>
          <a:ext cx="0" cy="0"/>
          <a:chOff x="0" y="0"/>
          <a:chExt cx="0" cy="0"/>
        </a:xfrm>
      </p:grpSpPr>
      <p:pic>
        <p:nvPicPr>
          <p:cNvPr id="100" name="Google Shape;100;p22"/>
          <p:cNvPicPr preferRelativeResize="0"/>
          <p:nvPr/>
        </p:nvPicPr>
        <p:blipFill rotWithShape="1">
          <a:blip r:embed="rId2">
            <a:alphaModFix/>
          </a:blip>
          <a:srcRect b="0" l="0" r="0" t="0"/>
          <a:stretch/>
        </p:blipFill>
        <p:spPr>
          <a:xfrm>
            <a:off x="0" y="0"/>
            <a:ext cx="9144003" cy="5143487"/>
          </a:xfrm>
          <a:prstGeom prst="rect">
            <a:avLst/>
          </a:prstGeom>
          <a:noFill/>
          <a:ln>
            <a:noFill/>
          </a:ln>
        </p:spPr>
      </p:pic>
      <p:sp>
        <p:nvSpPr>
          <p:cNvPr id="101" name="Google Shape;101;p22"/>
          <p:cNvSpPr txBox="1"/>
          <p:nvPr>
            <p:ph type="title"/>
          </p:nvPr>
        </p:nvSpPr>
        <p:spPr>
          <a:xfrm>
            <a:off x="144075" y="2150850"/>
            <a:ext cx="6424500" cy="841800"/>
          </a:xfrm>
          <a:prstGeom prst="rect">
            <a:avLst/>
          </a:prstGeom>
          <a:noFill/>
          <a:ln>
            <a:noFill/>
          </a:ln>
        </p:spPr>
        <p:txBody>
          <a:bodyPr anchorCtr="0" anchor="ctr" bIns="91425" lIns="91425" spcFirstLastPara="1" rIns="91425" wrap="square" tIns="91425">
            <a:normAutofit/>
          </a:bodyPr>
          <a:lstStyle>
            <a:lvl1pPr lvl="0"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9pPr>
          </a:lstStyle>
          <a:p/>
        </p:txBody>
      </p:sp>
      <p:sp>
        <p:nvSpPr>
          <p:cNvPr id="102" name="Google Shape;102;p22"/>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22"/>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04" name="Shape 104"/>
        <p:cNvGrpSpPr/>
        <p:nvPr/>
      </p:nvGrpSpPr>
      <p:grpSpPr>
        <a:xfrm>
          <a:off x="0" y="0"/>
          <a:ext cx="0" cy="0"/>
          <a:chOff x="0" y="0"/>
          <a:chExt cx="0" cy="0"/>
        </a:xfrm>
      </p:grpSpPr>
      <p:sp>
        <p:nvSpPr>
          <p:cNvPr id="105" name="Google Shape;105;p23"/>
          <p:cNvSpPr txBox="1"/>
          <p:nvPr>
            <p:ph idx="1" type="body"/>
          </p:nvPr>
        </p:nvSpPr>
        <p:spPr>
          <a:xfrm>
            <a:off x="419100" y="792751"/>
            <a:ext cx="8405700" cy="36768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2400"/>
              </a:spcBef>
              <a:spcAft>
                <a:spcPts val="0"/>
              </a:spcAft>
              <a:buClr>
                <a:schemeClr val="dk1"/>
              </a:buClr>
              <a:buSzPts val="2400"/>
              <a:buFont typeface="Proxima Nova"/>
              <a:buChar char="❑"/>
              <a:defRPr b="0" i="0" sz="2400" u="none" cap="none" strike="noStrike">
                <a:solidFill>
                  <a:schemeClr val="dk1"/>
                </a:solidFill>
                <a:latin typeface="Proxima Nova"/>
                <a:ea typeface="Proxima Nova"/>
                <a:cs typeface="Proxima Nova"/>
                <a:sym typeface="Proxima Nova"/>
              </a:defRPr>
            </a:lvl1pPr>
            <a:lvl2pPr indent="-368300" lvl="1" marL="914400" marR="0" rtl="0" algn="l">
              <a:lnSpc>
                <a:spcPct val="90000"/>
              </a:lnSpc>
              <a:spcBef>
                <a:spcPts val="1200"/>
              </a:spcBef>
              <a:spcAft>
                <a:spcPts val="0"/>
              </a:spcAft>
              <a:buClr>
                <a:schemeClr val="dk1"/>
              </a:buClr>
              <a:buSzPts val="2200"/>
              <a:buFont typeface="Proxima Nova"/>
              <a:buChar char="▪"/>
              <a:defRPr b="0" i="0" sz="2200" u="none" cap="none" strike="noStrike">
                <a:solidFill>
                  <a:schemeClr val="dk1"/>
                </a:solidFill>
                <a:latin typeface="Proxima Nova"/>
                <a:ea typeface="Proxima Nova"/>
                <a:cs typeface="Proxima Nova"/>
                <a:sym typeface="Proxima Nova"/>
              </a:defRPr>
            </a:lvl2pPr>
            <a:lvl3pPr indent="-355600" lvl="2" marL="1371600" marR="0" rtl="0" algn="l">
              <a:lnSpc>
                <a:spcPct val="90000"/>
              </a:lnSpc>
              <a:spcBef>
                <a:spcPts val="1200"/>
              </a:spcBef>
              <a:spcAft>
                <a:spcPts val="0"/>
              </a:spcAft>
              <a:buClr>
                <a:schemeClr val="dk1"/>
              </a:buClr>
              <a:buSzPts val="2000"/>
              <a:buFont typeface="Proxima Nova"/>
              <a:buChar char="•"/>
              <a:defRPr b="0" i="0" sz="2000" u="none" cap="none" strike="noStrike">
                <a:solidFill>
                  <a:schemeClr val="dk1"/>
                </a:solidFill>
                <a:latin typeface="Proxima Nova"/>
                <a:ea typeface="Proxima Nova"/>
                <a:cs typeface="Proxima Nova"/>
                <a:sym typeface="Proxima Nova"/>
              </a:defRPr>
            </a:lvl3pPr>
            <a:lvl4pPr indent="-342900" lvl="3" marL="1828800" marR="0" rtl="0" algn="l">
              <a:lnSpc>
                <a:spcPct val="90000"/>
              </a:lnSpc>
              <a:spcBef>
                <a:spcPts val="1200"/>
              </a:spcBef>
              <a:spcAft>
                <a:spcPts val="0"/>
              </a:spcAft>
              <a:buClr>
                <a:schemeClr val="dk1"/>
              </a:buClr>
              <a:buSzPts val="1800"/>
              <a:buFont typeface="Proxima Nova"/>
              <a:buChar char="–"/>
              <a:defRPr b="0" i="0" sz="1800" u="none" cap="none" strike="noStrike">
                <a:solidFill>
                  <a:schemeClr val="dk1"/>
                </a:solidFill>
                <a:latin typeface="Proxima Nova"/>
                <a:ea typeface="Proxima Nova"/>
                <a:cs typeface="Proxima Nova"/>
                <a:sym typeface="Proxima Nova"/>
              </a:defRPr>
            </a:lvl4pPr>
            <a:lvl5pPr indent="-274320" lvl="4" marL="2286000" marR="0" rtl="0" algn="l">
              <a:lnSpc>
                <a:spcPct val="90000"/>
              </a:lnSpc>
              <a:spcBef>
                <a:spcPts val="1200"/>
              </a:spcBef>
              <a:spcAft>
                <a:spcPts val="0"/>
              </a:spcAft>
              <a:buClr>
                <a:schemeClr val="dk1"/>
              </a:buClr>
              <a:buSzPts val="720"/>
              <a:buFont typeface="Proxima Nova"/>
              <a:buChar char="»"/>
              <a:defRPr b="0" i="0" sz="1800" u="none" cap="none" strike="noStrike">
                <a:solidFill>
                  <a:schemeClr val="dk1"/>
                </a:solidFill>
                <a:latin typeface="Proxima Nova"/>
                <a:ea typeface="Proxima Nova"/>
                <a:cs typeface="Proxima Nova"/>
                <a:sym typeface="Proxima Nova"/>
              </a:defRPr>
            </a:lvl5pPr>
            <a:lvl6pPr indent="-228600" lvl="5" marL="2743200" marR="0" rtl="0" algn="l">
              <a:lnSpc>
                <a:spcPct val="90000"/>
              </a:lnSpc>
              <a:spcBef>
                <a:spcPts val="720"/>
              </a:spcBef>
              <a:spcAft>
                <a:spcPts val="0"/>
              </a:spcAft>
              <a:buClr>
                <a:srgbClr val="000000"/>
              </a:buClr>
              <a:buSzPts val="1400"/>
              <a:buFont typeface="Proxima Nova"/>
              <a:buNone/>
              <a:defRPr b="0" i="0" sz="1800" u="none" cap="none" strike="noStrike">
                <a:solidFill>
                  <a:schemeClr val="dk1"/>
                </a:solidFill>
                <a:latin typeface="Proxima Nova"/>
                <a:ea typeface="Proxima Nova"/>
                <a:cs typeface="Proxima Nova"/>
                <a:sym typeface="Proxima Nova"/>
              </a:defRPr>
            </a:lvl6pPr>
            <a:lvl7pPr indent="-228600" lvl="6" marL="3200400" marR="0" rtl="0" algn="l">
              <a:lnSpc>
                <a:spcPct val="90000"/>
              </a:lnSpc>
              <a:spcBef>
                <a:spcPts val="720"/>
              </a:spcBef>
              <a:spcAft>
                <a:spcPts val="0"/>
              </a:spcAft>
              <a:buClr>
                <a:srgbClr val="000000"/>
              </a:buClr>
              <a:buSzPts val="1400"/>
              <a:buFont typeface="Proxima Nova"/>
              <a:buNone/>
              <a:defRPr b="0" i="0" sz="1800" u="none" cap="none" strike="noStrike">
                <a:solidFill>
                  <a:schemeClr val="dk1"/>
                </a:solidFill>
                <a:latin typeface="Proxima Nova"/>
                <a:ea typeface="Proxima Nova"/>
                <a:cs typeface="Proxima Nova"/>
                <a:sym typeface="Proxima Nova"/>
              </a:defRPr>
            </a:lvl7pPr>
            <a:lvl8pPr indent="-228600" lvl="7" marL="3657600" marR="0" rtl="0" algn="l">
              <a:lnSpc>
                <a:spcPct val="90000"/>
              </a:lnSpc>
              <a:spcBef>
                <a:spcPts val="720"/>
              </a:spcBef>
              <a:spcAft>
                <a:spcPts val="0"/>
              </a:spcAft>
              <a:buClr>
                <a:srgbClr val="000000"/>
              </a:buClr>
              <a:buSzPts val="1400"/>
              <a:buFont typeface="Proxima Nova"/>
              <a:buNone/>
              <a:defRPr b="0" i="0" sz="1800" u="none" cap="none" strike="noStrike">
                <a:solidFill>
                  <a:schemeClr val="dk1"/>
                </a:solidFill>
                <a:latin typeface="Proxima Nova"/>
                <a:ea typeface="Proxima Nova"/>
                <a:cs typeface="Proxima Nova"/>
                <a:sym typeface="Proxima Nova"/>
              </a:defRPr>
            </a:lvl8pPr>
            <a:lvl9pPr indent="-228600" lvl="8" marL="4114800" marR="0" rtl="0" algn="l">
              <a:lnSpc>
                <a:spcPct val="90000"/>
              </a:lnSpc>
              <a:spcBef>
                <a:spcPts val="720"/>
              </a:spcBef>
              <a:spcAft>
                <a:spcPts val="720"/>
              </a:spcAft>
              <a:buClr>
                <a:srgbClr val="000000"/>
              </a:buClr>
              <a:buSzPts val="1400"/>
              <a:buFont typeface="Proxima Nova"/>
              <a:buNone/>
              <a:defRPr b="0" i="0" sz="1800" u="none" cap="none" strike="noStrike">
                <a:solidFill>
                  <a:schemeClr val="dk1"/>
                </a:solidFill>
                <a:latin typeface="Proxima Nova"/>
                <a:ea typeface="Proxima Nova"/>
                <a:cs typeface="Proxima Nova"/>
                <a:sym typeface="Proxima Nova"/>
              </a:defRPr>
            </a:lvl9pPr>
          </a:lstStyle>
          <a:p/>
        </p:txBody>
      </p:sp>
      <p:sp>
        <p:nvSpPr>
          <p:cNvPr id="106" name="Google Shape;106;p23"/>
          <p:cNvSpPr txBox="1"/>
          <p:nvPr>
            <p:ph type="title"/>
          </p:nvPr>
        </p:nvSpPr>
        <p:spPr>
          <a:xfrm>
            <a:off x="419100" y="487950"/>
            <a:ext cx="8229600" cy="304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1" i="0" sz="2200" u="none" cap="none" strike="noStrike">
                <a:solidFill>
                  <a:schemeClr val="lt1"/>
                </a:solidFill>
                <a:latin typeface="Arial"/>
                <a:ea typeface="Arial"/>
                <a:cs typeface="Arial"/>
                <a:sym typeface="Arial"/>
              </a:defRPr>
            </a:lvl1pPr>
            <a:lvl2pPr lvl="1" marR="0" rtl="0" algn="l">
              <a:lnSpc>
                <a:spcPct val="90000"/>
              </a:lnSpc>
              <a:spcBef>
                <a:spcPts val="0"/>
              </a:spcBef>
              <a:spcAft>
                <a:spcPts val="0"/>
              </a:spcAft>
              <a:buClr>
                <a:srgbClr val="000000"/>
              </a:buClr>
              <a:buSzPts val="1400"/>
              <a:buFont typeface="Arial"/>
              <a:buNone/>
              <a:defRPr b="1" i="0" sz="2200" u="none" cap="none" strike="noStrike">
                <a:solidFill>
                  <a:schemeClr val="lt1"/>
                </a:solidFill>
                <a:latin typeface="Arial"/>
                <a:ea typeface="Arial"/>
                <a:cs typeface="Arial"/>
                <a:sym typeface="Arial"/>
              </a:defRPr>
            </a:lvl2pPr>
            <a:lvl3pPr lvl="2" marR="0" rtl="0" algn="l">
              <a:lnSpc>
                <a:spcPct val="90000"/>
              </a:lnSpc>
              <a:spcBef>
                <a:spcPts val="0"/>
              </a:spcBef>
              <a:spcAft>
                <a:spcPts val="0"/>
              </a:spcAft>
              <a:buClr>
                <a:srgbClr val="000000"/>
              </a:buClr>
              <a:buSzPts val="1400"/>
              <a:buFont typeface="Arial"/>
              <a:buNone/>
              <a:defRPr b="1" i="0" sz="2200" u="none" cap="none" strike="noStrike">
                <a:solidFill>
                  <a:schemeClr val="lt1"/>
                </a:solidFill>
                <a:latin typeface="Arial"/>
                <a:ea typeface="Arial"/>
                <a:cs typeface="Arial"/>
                <a:sym typeface="Arial"/>
              </a:defRPr>
            </a:lvl3pPr>
            <a:lvl4pPr lvl="3" marR="0" rtl="0" algn="l">
              <a:lnSpc>
                <a:spcPct val="90000"/>
              </a:lnSpc>
              <a:spcBef>
                <a:spcPts val="0"/>
              </a:spcBef>
              <a:spcAft>
                <a:spcPts val="0"/>
              </a:spcAft>
              <a:buClr>
                <a:srgbClr val="000000"/>
              </a:buClr>
              <a:buSzPts val="1400"/>
              <a:buFont typeface="Arial"/>
              <a:buNone/>
              <a:defRPr b="1" i="0" sz="2200" u="none" cap="none" strike="noStrike">
                <a:solidFill>
                  <a:schemeClr val="lt1"/>
                </a:solidFill>
                <a:latin typeface="Arial"/>
                <a:ea typeface="Arial"/>
                <a:cs typeface="Arial"/>
                <a:sym typeface="Arial"/>
              </a:defRPr>
            </a:lvl4pPr>
            <a:lvl5pPr lvl="4" marR="0" rtl="0" algn="l">
              <a:lnSpc>
                <a:spcPct val="90000"/>
              </a:lnSpc>
              <a:spcBef>
                <a:spcPts val="0"/>
              </a:spcBef>
              <a:spcAft>
                <a:spcPts val="0"/>
              </a:spcAft>
              <a:buClr>
                <a:srgbClr val="000000"/>
              </a:buClr>
              <a:buSzPts val="1400"/>
              <a:buFont typeface="Arial"/>
              <a:buNone/>
              <a:defRPr b="1" i="0" sz="2200" u="none" cap="none" strike="noStrike">
                <a:solidFill>
                  <a:schemeClr val="lt1"/>
                </a:solidFill>
                <a:latin typeface="Arial"/>
                <a:ea typeface="Arial"/>
                <a:cs typeface="Arial"/>
                <a:sym typeface="Arial"/>
              </a:defRPr>
            </a:lvl5pPr>
            <a:lvl6pPr lvl="5" marR="0" rtl="0" algn="l">
              <a:lnSpc>
                <a:spcPct val="90000"/>
              </a:lnSpc>
              <a:spcBef>
                <a:spcPts val="0"/>
              </a:spcBef>
              <a:spcAft>
                <a:spcPts val="0"/>
              </a:spcAft>
              <a:buClr>
                <a:srgbClr val="000000"/>
              </a:buClr>
              <a:buSzPts val="1400"/>
              <a:buFont typeface="Arial"/>
              <a:buNone/>
              <a:defRPr b="1" i="0" sz="2200" u="none" cap="none" strike="noStrike">
                <a:solidFill>
                  <a:schemeClr val="dk1"/>
                </a:solidFill>
                <a:latin typeface="Arial"/>
                <a:ea typeface="Arial"/>
                <a:cs typeface="Arial"/>
                <a:sym typeface="Arial"/>
              </a:defRPr>
            </a:lvl6pPr>
            <a:lvl7pPr lvl="6" marR="0" rtl="0" algn="l">
              <a:lnSpc>
                <a:spcPct val="90000"/>
              </a:lnSpc>
              <a:spcBef>
                <a:spcPts val="0"/>
              </a:spcBef>
              <a:spcAft>
                <a:spcPts val="0"/>
              </a:spcAft>
              <a:buClr>
                <a:srgbClr val="000000"/>
              </a:buClr>
              <a:buSzPts val="1400"/>
              <a:buFont typeface="Arial"/>
              <a:buNone/>
              <a:defRPr b="1" i="0" sz="2200" u="none" cap="none" strike="noStrike">
                <a:solidFill>
                  <a:schemeClr val="dk1"/>
                </a:solidFill>
                <a:latin typeface="Arial"/>
                <a:ea typeface="Arial"/>
                <a:cs typeface="Arial"/>
                <a:sym typeface="Arial"/>
              </a:defRPr>
            </a:lvl7pPr>
            <a:lvl8pPr lvl="7" marR="0" rtl="0" algn="l">
              <a:lnSpc>
                <a:spcPct val="90000"/>
              </a:lnSpc>
              <a:spcBef>
                <a:spcPts val="0"/>
              </a:spcBef>
              <a:spcAft>
                <a:spcPts val="0"/>
              </a:spcAft>
              <a:buClr>
                <a:srgbClr val="000000"/>
              </a:buClr>
              <a:buSzPts val="1400"/>
              <a:buFont typeface="Arial"/>
              <a:buNone/>
              <a:defRPr b="1" i="0" sz="2200" u="none" cap="none" strike="noStrike">
                <a:solidFill>
                  <a:schemeClr val="dk1"/>
                </a:solidFill>
                <a:latin typeface="Arial"/>
                <a:ea typeface="Arial"/>
                <a:cs typeface="Arial"/>
                <a:sym typeface="Arial"/>
              </a:defRPr>
            </a:lvl8pPr>
            <a:lvl9pPr lvl="8" marR="0" rtl="0" algn="l">
              <a:lnSpc>
                <a:spcPct val="90000"/>
              </a:lnSpc>
              <a:spcBef>
                <a:spcPts val="0"/>
              </a:spcBef>
              <a:spcAft>
                <a:spcPts val="0"/>
              </a:spcAft>
              <a:buClr>
                <a:srgbClr val="000000"/>
              </a:buClr>
              <a:buSzPts val="1400"/>
              <a:buFont typeface="Arial"/>
              <a:buNone/>
              <a:defRPr b="1" i="0" sz="2200" u="none" cap="none" strike="noStrike">
                <a:solidFill>
                  <a:schemeClr val="dk1"/>
                </a:solidFill>
                <a:latin typeface="Arial"/>
                <a:ea typeface="Arial"/>
                <a:cs typeface="Arial"/>
                <a:sym typeface="Arial"/>
              </a:defRPr>
            </a:lvl9pPr>
          </a:lstStyle>
          <a:p/>
        </p:txBody>
      </p:sp>
      <p:sp>
        <p:nvSpPr>
          <p:cNvPr id="107" name="Google Shape;107;p23"/>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1">
    <p:spTree>
      <p:nvGrpSpPr>
        <p:cNvPr id="113" name="Shape 113"/>
        <p:cNvGrpSpPr/>
        <p:nvPr/>
      </p:nvGrpSpPr>
      <p:grpSpPr>
        <a:xfrm>
          <a:off x="0" y="0"/>
          <a:ext cx="0" cy="0"/>
          <a:chOff x="0" y="0"/>
          <a:chExt cx="0" cy="0"/>
        </a:xfrm>
      </p:grpSpPr>
      <p:pic>
        <p:nvPicPr>
          <p:cNvPr id="114" name="Google Shape;114;p25"/>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115" name="Google Shape;115;p25"/>
          <p:cNvSpPr txBox="1"/>
          <p:nvPr>
            <p:ph type="ctrTitle"/>
          </p:nvPr>
        </p:nvSpPr>
        <p:spPr>
          <a:xfrm>
            <a:off x="311700" y="942100"/>
            <a:ext cx="5550600" cy="185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16" name="Google Shape;116;p25"/>
          <p:cNvSpPr txBox="1"/>
          <p:nvPr>
            <p:ph idx="1" type="subTitle"/>
          </p:nvPr>
        </p:nvSpPr>
        <p:spPr>
          <a:xfrm>
            <a:off x="311700" y="2834125"/>
            <a:ext cx="65157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17" name="Google Shape;11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18" name="Google Shape;118;p25"/>
          <p:cNvGrpSpPr/>
          <p:nvPr/>
        </p:nvGrpSpPr>
        <p:grpSpPr>
          <a:xfrm>
            <a:off x="390948" y="300850"/>
            <a:ext cx="8356552" cy="468826"/>
            <a:chOff x="390948" y="300850"/>
            <a:chExt cx="8356552" cy="468826"/>
          </a:xfrm>
        </p:grpSpPr>
        <p:pic>
          <p:nvPicPr>
            <p:cNvPr id="119" name="Google Shape;119;p25"/>
            <p:cNvPicPr preferRelativeResize="0"/>
            <p:nvPr/>
          </p:nvPicPr>
          <p:blipFill rotWithShape="1">
            <a:blip r:embed="rId3">
              <a:alphaModFix/>
            </a:blip>
            <a:srcRect b="0" l="0" r="0" t="0"/>
            <a:stretch/>
          </p:blipFill>
          <p:spPr>
            <a:xfrm>
              <a:off x="390948" y="300850"/>
              <a:ext cx="519350" cy="468826"/>
            </a:xfrm>
            <a:prstGeom prst="rect">
              <a:avLst/>
            </a:prstGeom>
            <a:noFill/>
            <a:ln>
              <a:noFill/>
            </a:ln>
          </p:spPr>
        </p:pic>
        <p:sp>
          <p:nvSpPr>
            <p:cNvPr id="120" name="Google Shape;120;p25"/>
            <p:cNvSpPr txBox="1"/>
            <p:nvPr/>
          </p:nvSpPr>
          <p:spPr>
            <a:xfrm>
              <a:off x="4980700" y="300850"/>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rgbClr val="666666"/>
                  </a:solidFill>
                  <a:latin typeface="Arial"/>
                  <a:ea typeface="Arial"/>
                  <a:cs typeface="Arial"/>
                  <a:sym typeface="Arial"/>
                </a:rPr>
                <a:t>U.S. General Services Administration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666666"/>
                  </a:solidFill>
                  <a:latin typeface="Arial"/>
                  <a:ea typeface="Arial"/>
                  <a:cs typeface="Arial"/>
                  <a:sym typeface="Arial"/>
                </a:rPr>
                <a:t>Federal Acquisition Service</a:t>
              </a:r>
              <a:endParaRPr b="0" i="0" sz="1000" u="none" cap="none" strike="noStrike">
                <a:solidFill>
                  <a:srgbClr val="666666"/>
                </a:solidFill>
                <a:latin typeface="Arial"/>
                <a:ea typeface="Arial"/>
                <a:cs typeface="Arial"/>
                <a:sym typeface="Arial"/>
              </a:endParaRPr>
            </a:p>
          </p:txBody>
        </p:sp>
      </p:grpSp>
      <p:sp>
        <p:nvSpPr>
          <p:cNvPr id="121" name="Google Shape;121;p25"/>
          <p:cNvSpPr/>
          <p:nvPr>
            <p:ph idx="2" type="pic"/>
          </p:nvPr>
        </p:nvSpPr>
        <p:spPr>
          <a:xfrm>
            <a:off x="7284725" y="4465325"/>
            <a:ext cx="1340100" cy="4572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Content Slide 3">
    <p:spTree>
      <p:nvGrpSpPr>
        <p:cNvPr id="122" name="Shape 122"/>
        <p:cNvGrpSpPr/>
        <p:nvPr/>
      </p:nvGrpSpPr>
      <p:grpSpPr>
        <a:xfrm>
          <a:off x="0" y="0"/>
          <a:ext cx="0" cy="0"/>
          <a:chOff x="0" y="0"/>
          <a:chExt cx="0" cy="0"/>
        </a:xfrm>
      </p:grpSpPr>
      <p:pic>
        <p:nvPicPr>
          <p:cNvPr id="123" name="Google Shape;123;p26"/>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sp>
        <p:nvSpPr>
          <p:cNvPr id="124" name="Google Shape;124;p26"/>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
        <p:nvSpPr>
          <p:cNvPr id="125" name="Google Shape;125;p26"/>
          <p:cNvSpPr txBox="1"/>
          <p:nvPr>
            <p:ph type="ctrTitle"/>
          </p:nvPr>
        </p:nvSpPr>
        <p:spPr>
          <a:xfrm>
            <a:off x="553075" y="282830"/>
            <a:ext cx="7151400" cy="67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None/>
              <a:defRPr b="1" sz="3600">
                <a:solidFill>
                  <a:srgbClr val="232659"/>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126" name="Google Shape;126;p26"/>
          <p:cNvSpPr txBox="1"/>
          <p:nvPr>
            <p:ph idx="1" type="body"/>
          </p:nvPr>
        </p:nvSpPr>
        <p:spPr>
          <a:xfrm>
            <a:off x="552450" y="1525310"/>
            <a:ext cx="7948129" cy="2376487"/>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600"/>
              </a:spcBef>
              <a:spcAft>
                <a:spcPts val="0"/>
              </a:spcAft>
              <a:buSzPts val="1400"/>
              <a:buFont typeface="Arial"/>
              <a:buChar char="•"/>
              <a:defRPr/>
            </a:lvl2pPr>
            <a:lvl3pPr indent="-317500" lvl="2" marL="1371600" algn="l">
              <a:lnSpc>
                <a:spcPct val="115000"/>
              </a:lnSpc>
              <a:spcBef>
                <a:spcPts val="600"/>
              </a:spcBef>
              <a:spcAft>
                <a:spcPts val="0"/>
              </a:spcAft>
              <a:buSzPts val="1400"/>
              <a:buFont typeface="Arial"/>
              <a:buChar char="•"/>
              <a:defRPr/>
            </a:lvl3pPr>
            <a:lvl4pPr indent="-317500" lvl="3" marL="1828800" algn="l">
              <a:lnSpc>
                <a:spcPct val="115000"/>
              </a:lnSpc>
              <a:spcBef>
                <a:spcPts val="0"/>
              </a:spcBef>
              <a:spcAft>
                <a:spcPts val="0"/>
              </a:spcAft>
              <a:buSzPts val="1400"/>
              <a:buFont typeface="Arial"/>
              <a:buChar char="•"/>
              <a:defRPr/>
            </a:lvl4pPr>
            <a:lvl5pPr indent="-317500" lvl="4" marL="2286000" algn="l">
              <a:lnSpc>
                <a:spcPct val="115000"/>
              </a:lnSpc>
              <a:spcBef>
                <a:spcPts val="600"/>
              </a:spcBef>
              <a:spcAft>
                <a:spcPts val="0"/>
              </a:spcAft>
              <a:buSzPts val="1400"/>
              <a:buFont typeface="Arial"/>
              <a:buChar char="•"/>
              <a:defRPr/>
            </a:lvl5pPr>
            <a:lvl6pPr indent="-317500" lvl="5" marL="2743200" algn="l">
              <a:lnSpc>
                <a:spcPct val="115000"/>
              </a:lnSpc>
              <a:spcBef>
                <a:spcPts val="60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Font typeface="Arial"/>
              <a:buChar char="•"/>
              <a:defRPr/>
            </a:lvl8pPr>
            <a:lvl9pPr indent="-317500" lvl="8" marL="4114800" algn="l">
              <a:lnSpc>
                <a:spcPct val="115000"/>
              </a:lnSpc>
              <a:spcBef>
                <a:spcPts val="600"/>
              </a:spcBef>
              <a:spcAft>
                <a:spcPts val="0"/>
              </a:spcAft>
              <a:buSzPts val="1400"/>
              <a:buChar char="■"/>
              <a:defRPr/>
            </a:lvl9pPr>
          </a:lstStyle>
          <a:p/>
        </p:txBody>
      </p:sp>
      <p:cxnSp>
        <p:nvCxnSpPr>
          <p:cNvPr id="127" name="Google Shape;127;p26"/>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128" name="Google Shape;128;p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129" name="Shape 129"/>
        <p:cNvGrpSpPr/>
        <p:nvPr/>
      </p:nvGrpSpPr>
      <p:grpSpPr>
        <a:xfrm>
          <a:off x="0" y="0"/>
          <a:ext cx="0" cy="0"/>
          <a:chOff x="0" y="0"/>
          <a:chExt cx="0" cy="0"/>
        </a:xfrm>
      </p:grpSpPr>
      <p:pic>
        <p:nvPicPr>
          <p:cNvPr id="130" name="Google Shape;130;p27"/>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131" name="Google Shape;131;p27"/>
          <p:cNvSpPr txBox="1"/>
          <p:nvPr>
            <p:ph type="ctrTitle"/>
          </p:nvPr>
        </p:nvSpPr>
        <p:spPr>
          <a:xfrm>
            <a:off x="311700" y="942100"/>
            <a:ext cx="5550600" cy="185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1pPr>
            <a:lvl2pPr lvl="1"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2pPr>
            <a:lvl3pPr lvl="2"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3pPr>
            <a:lvl4pPr lvl="3"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4pPr>
            <a:lvl5pPr lvl="4"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5pPr>
            <a:lvl6pPr lvl="5"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6pPr>
            <a:lvl7pPr lvl="6"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7pPr>
            <a:lvl8pPr lvl="7"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8pPr>
            <a:lvl9pPr lvl="8"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9pPr>
          </a:lstStyle>
          <a:p/>
        </p:txBody>
      </p:sp>
      <p:sp>
        <p:nvSpPr>
          <p:cNvPr id="132" name="Google Shape;132;p27"/>
          <p:cNvSpPr txBox="1"/>
          <p:nvPr>
            <p:ph idx="1" type="subTitle"/>
          </p:nvPr>
        </p:nvSpPr>
        <p:spPr>
          <a:xfrm>
            <a:off x="311700" y="2834125"/>
            <a:ext cx="65157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2800"/>
              <a:buFont typeface="Proxima Nova"/>
              <a:buNone/>
              <a:defRPr sz="2800">
                <a:solidFill>
                  <a:srgbClr val="FFFFFF"/>
                </a:solidFill>
                <a:latin typeface="Proxima Nova"/>
                <a:ea typeface="Proxima Nova"/>
                <a:cs typeface="Proxima Nova"/>
                <a:sym typeface="Proxima Nova"/>
              </a:defRPr>
            </a:lvl1pPr>
            <a:lvl2pPr lvl="1"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p:txBody>
      </p:sp>
      <p:pic>
        <p:nvPicPr>
          <p:cNvPr id="133" name="Google Shape;133;p27"/>
          <p:cNvPicPr preferRelativeResize="0"/>
          <p:nvPr/>
        </p:nvPicPr>
        <p:blipFill rotWithShape="1">
          <a:blip r:embed="rId3">
            <a:alphaModFix/>
          </a:blip>
          <a:srcRect b="0" l="0" r="0" t="0"/>
          <a:stretch/>
        </p:blipFill>
        <p:spPr>
          <a:xfrm>
            <a:off x="390951" y="86590"/>
            <a:ext cx="852622" cy="769676"/>
          </a:xfrm>
          <a:prstGeom prst="rect">
            <a:avLst/>
          </a:prstGeom>
          <a:noFill/>
          <a:ln>
            <a:noFill/>
          </a:ln>
        </p:spPr>
      </p:pic>
      <p:sp>
        <p:nvSpPr>
          <p:cNvPr id="134" name="Google Shape;134;p27"/>
          <p:cNvSpPr txBox="1"/>
          <p:nvPr/>
        </p:nvSpPr>
        <p:spPr>
          <a:xfrm>
            <a:off x="4980700" y="300850"/>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US" sz="1600" u="none" cap="none" strike="noStrike">
                <a:solidFill>
                  <a:srgbClr val="666666"/>
                </a:solidFill>
                <a:latin typeface="Proxima Nova"/>
                <a:ea typeface="Proxima Nova"/>
                <a:cs typeface="Proxima Nova"/>
                <a:sym typeface="Proxima Nova"/>
              </a:rPr>
              <a:t>U.S. General Services Administration</a:t>
            </a:r>
            <a:endParaRPr b="0" i="0" sz="1600" u="none" cap="none" strike="noStrike">
              <a:solidFill>
                <a:srgbClr val="000000"/>
              </a:solidFill>
              <a:latin typeface="Proxima Nova"/>
              <a:ea typeface="Proxima Nova"/>
              <a:cs typeface="Proxima Nova"/>
              <a:sym typeface="Proxima Nova"/>
            </a:endParaRPr>
          </a:p>
          <a:p>
            <a:pPr indent="0" lvl="0" marL="0" marR="0" rtl="0" algn="r">
              <a:lnSpc>
                <a:spcPct val="100000"/>
              </a:lnSpc>
              <a:spcBef>
                <a:spcPts val="0"/>
              </a:spcBef>
              <a:spcAft>
                <a:spcPts val="0"/>
              </a:spcAft>
              <a:buClr>
                <a:srgbClr val="000000"/>
              </a:buClr>
              <a:buSzPts val="1000"/>
              <a:buFont typeface="Arial"/>
              <a:buNone/>
            </a:pPr>
            <a:r>
              <a:rPr b="0" i="0" lang="en-US" sz="1600" u="none" cap="none" strike="noStrike">
                <a:solidFill>
                  <a:srgbClr val="666666"/>
                </a:solidFill>
                <a:latin typeface="Proxima Nova"/>
                <a:ea typeface="Proxima Nova"/>
                <a:cs typeface="Proxima Nova"/>
                <a:sym typeface="Proxima Nova"/>
              </a:rPr>
              <a:t>Federal Acquisition Service</a:t>
            </a:r>
            <a:endParaRPr b="0" i="0" sz="1600" u="none" cap="none" strike="noStrike">
              <a:solidFill>
                <a:srgbClr val="666666"/>
              </a:solidFill>
              <a:latin typeface="Proxima Nova"/>
              <a:ea typeface="Proxima Nova"/>
              <a:cs typeface="Proxima Nova"/>
              <a:sym typeface="Proxima Nova"/>
            </a:endParaRPr>
          </a:p>
        </p:txBody>
      </p:sp>
      <p:sp>
        <p:nvSpPr>
          <p:cNvPr id="135" name="Google Shape;135;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Content Slide 3 2">
    <p:spTree>
      <p:nvGrpSpPr>
        <p:cNvPr id="136" name="Shape 136"/>
        <p:cNvGrpSpPr/>
        <p:nvPr/>
      </p:nvGrpSpPr>
      <p:grpSpPr>
        <a:xfrm>
          <a:off x="0" y="0"/>
          <a:ext cx="0" cy="0"/>
          <a:chOff x="0" y="0"/>
          <a:chExt cx="0" cy="0"/>
        </a:xfrm>
      </p:grpSpPr>
      <p:cxnSp>
        <p:nvCxnSpPr>
          <p:cNvPr id="137" name="Google Shape;137;p28"/>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138" name="Google Shape;138;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p:cSld name="SECTION_HEADER_1">
    <p:spTree>
      <p:nvGrpSpPr>
        <p:cNvPr id="139" name="Shape 139"/>
        <p:cNvGrpSpPr/>
        <p:nvPr/>
      </p:nvGrpSpPr>
      <p:grpSpPr>
        <a:xfrm>
          <a:off x="0" y="0"/>
          <a:ext cx="0" cy="0"/>
          <a:chOff x="0" y="0"/>
          <a:chExt cx="0" cy="0"/>
        </a:xfrm>
      </p:grpSpPr>
      <p:pic>
        <p:nvPicPr>
          <p:cNvPr id="140" name="Google Shape;140;p29"/>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141" name="Google Shape;141;p29"/>
          <p:cNvSpPr txBox="1"/>
          <p:nvPr>
            <p:ph type="title"/>
          </p:nvPr>
        </p:nvSpPr>
        <p:spPr>
          <a:xfrm>
            <a:off x="144075" y="2150850"/>
            <a:ext cx="6424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42" name="Google Shape;142;p29"/>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Content Slide 3">
    <p:spTree>
      <p:nvGrpSpPr>
        <p:cNvPr id="143" name="Shape 143"/>
        <p:cNvGrpSpPr/>
        <p:nvPr/>
      </p:nvGrpSpPr>
      <p:grpSpPr>
        <a:xfrm>
          <a:off x="0" y="0"/>
          <a:ext cx="0" cy="0"/>
          <a:chOff x="0" y="0"/>
          <a:chExt cx="0" cy="0"/>
        </a:xfrm>
      </p:grpSpPr>
      <p:pic>
        <p:nvPicPr>
          <p:cNvPr id="144" name="Google Shape;144;p30"/>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sp>
        <p:nvSpPr>
          <p:cNvPr id="145" name="Google Shape;145;p30"/>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
        <p:nvSpPr>
          <p:cNvPr id="146" name="Google Shape;146;p3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spTree>
      <p:nvGrpSpPr>
        <p:cNvPr id="147" name="Shape 147"/>
        <p:cNvGrpSpPr/>
        <p:nvPr/>
      </p:nvGrpSpPr>
      <p:grpSpPr>
        <a:xfrm>
          <a:off x="0" y="0"/>
          <a:ext cx="0" cy="0"/>
          <a:chOff x="0" y="0"/>
          <a:chExt cx="0" cy="0"/>
        </a:xfrm>
      </p:grpSpPr>
      <p:cxnSp>
        <p:nvCxnSpPr>
          <p:cNvPr id="148" name="Google Shape;148;p31"/>
          <p:cNvCxnSpPr/>
          <p:nvPr/>
        </p:nvCxnSpPr>
        <p:spPr>
          <a:xfrm>
            <a:off x="2179325" y="522000"/>
            <a:ext cx="0" cy="4099500"/>
          </a:xfrm>
          <a:prstGeom prst="straightConnector1">
            <a:avLst/>
          </a:prstGeom>
          <a:noFill/>
          <a:ln cap="flat" cmpd="sng" w="38100">
            <a:solidFill>
              <a:srgbClr val="1D75BC"/>
            </a:solidFill>
            <a:prstDash val="solid"/>
            <a:round/>
            <a:headEnd len="sm" w="sm" type="none"/>
            <a:tailEnd len="sm" w="sm" type="none"/>
          </a:ln>
        </p:spPr>
      </p:cxnSp>
      <p:sp>
        <p:nvSpPr>
          <p:cNvPr id="149" name="Google Shape;149;p31"/>
          <p:cNvSpPr txBox="1"/>
          <p:nvPr>
            <p:ph type="title"/>
          </p:nvPr>
        </p:nvSpPr>
        <p:spPr>
          <a:xfrm>
            <a:off x="3017525" y="441950"/>
            <a:ext cx="5928300" cy="13665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1D75BC"/>
              </a:buClr>
              <a:buSzPts val="2800"/>
              <a:buNone/>
              <a:defRPr b="1">
                <a:solidFill>
                  <a:srgbClr val="1D75BC"/>
                </a:solidFill>
              </a:defRPr>
            </a:lvl1pPr>
            <a:lvl2pPr lvl="1" algn="l">
              <a:lnSpc>
                <a:spcPct val="100000"/>
              </a:lnSpc>
              <a:spcBef>
                <a:spcPts val="0"/>
              </a:spcBef>
              <a:spcAft>
                <a:spcPts val="0"/>
              </a:spcAft>
              <a:buClr>
                <a:srgbClr val="1D75BC"/>
              </a:buClr>
              <a:buSzPts val="2800"/>
              <a:buNone/>
              <a:defRPr>
                <a:solidFill>
                  <a:srgbClr val="1D75BC"/>
                </a:solidFill>
              </a:defRPr>
            </a:lvl2pPr>
            <a:lvl3pPr lvl="2" algn="l">
              <a:lnSpc>
                <a:spcPct val="100000"/>
              </a:lnSpc>
              <a:spcBef>
                <a:spcPts val="0"/>
              </a:spcBef>
              <a:spcAft>
                <a:spcPts val="0"/>
              </a:spcAft>
              <a:buClr>
                <a:srgbClr val="1D75BC"/>
              </a:buClr>
              <a:buSzPts val="2800"/>
              <a:buNone/>
              <a:defRPr>
                <a:solidFill>
                  <a:srgbClr val="1D75BC"/>
                </a:solidFill>
              </a:defRPr>
            </a:lvl3pPr>
            <a:lvl4pPr lvl="3" algn="l">
              <a:lnSpc>
                <a:spcPct val="100000"/>
              </a:lnSpc>
              <a:spcBef>
                <a:spcPts val="0"/>
              </a:spcBef>
              <a:spcAft>
                <a:spcPts val="0"/>
              </a:spcAft>
              <a:buClr>
                <a:srgbClr val="1D75BC"/>
              </a:buClr>
              <a:buSzPts val="2800"/>
              <a:buNone/>
              <a:defRPr>
                <a:solidFill>
                  <a:srgbClr val="1D75BC"/>
                </a:solidFill>
              </a:defRPr>
            </a:lvl4pPr>
            <a:lvl5pPr lvl="4" algn="l">
              <a:lnSpc>
                <a:spcPct val="100000"/>
              </a:lnSpc>
              <a:spcBef>
                <a:spcPts val="0"/>
              </a:spcBef>
              <a:spcAft>
                <a:spcPts val="0"/>
              </a:spcAft>
              <a:buClr>
                <a:srgbClr val="1D75BC"/>
              </a:buClr>
              <a:buSzPts val="2800"/>
              <a:buNone/>
              <a:defRPr>
                <a:solidFill>
                  <a:srgbClr val="1D75BC"/>
                </a:solidFill>
              </a:defRPr>
            </a:lvl5pPr>
            <a:lvl6pPr lvl="5" algn="l">
              <a:lnSpc>
                <a:spcPct val="100000"/>
              </a:lnSpc>
              <a:spcBef>
                <a:spcPts val="0"/>
              </a:spcBef>
              <a:spcAft>
                <a:spcPts val="0"/>
              </a:spcAft>
              <a:buClr>
                <a:srgbClr val="1D75BC"/>
              </a:buClr>
              <a:buSzPts val="2800"/>
              <a:buNone/>
              <a:defRPr>
                <a:solidFill>
                  <a:srgbClr val="1D75BC"/>
                </a:solidFill>
              </a:defRPr>
            </a:lvl6pPr>
            <a:lvl7pPr lvl="6" algn="l">
              <a:lnSpc>
                <a:spcPct val="100000"/>
              </a:lnSpc>
              <a:spcBef>
                <a:spcPts val="0"/>
              </a:spcBef>
              <a:spcAft>
                <a:spcPts val="0"/>
              </a:spcAft>
              <a:buClr>
                <a:srgbClr val="1D75BC"/>
              </a:buClr>
              <a:buSzPts val="2800"/>
              <a:buNone/>
              <a:defRPr>
                <a:solidFill>
                  <a:srgbClr val="1D75BC"/>
                </a:solidFill>
              </a:defRPr>
            </a:lvl7pPr>
            <a:lvl8pPr lvl="7" algn="l">
              <a:lnSpc>
                <a:spcPct val="100000"/>
              </a:lnSpc>
              <a:spcBef>
                <a:spcPts val="0"/>
              </a:spcBef>
              <a:spcAft>
                <a:spcPts val="0"/>
              </a:spcAft>
              <a:buClr>
                <a:srgbClr val="1D75BC"/>
              </a:buClr>
              <a:buSzPts val="2800"/>
              <a:buNone/>
              <a:defRPr>
                <a:solidFill>
                  <a:srgbClr val="1D75BC"/>
                </a:solidFill>
              </a:defRPr>
            </a:lvl8pPr>
            <a:lvl9pPr lvl="8" algn="l">
              <a:lnSpc>
                <a:spcPct val="100000"/>
              </a:lnSpc>
              <a:spcBef>
                <a:spcPts val="0"/>
              </a:spcBef>
              <a:spcAft>
                <a:spcPts val="0"/>
              </a:spcAft>
              <a:buClr>
                <a:srgbClr val="1D75BC"/>
              </a:buClr>
              <a:buSzPts val="2800"/>
              <a:buNone/>
              <a:defRPr>
                <a:solidFill>
                  <a:srgbClr val="1D75BC"/>
                </a:solidFill>
              </a:defRPr>
            </a:lvl9pPr>
          </a:lstStyle>
          <a:p/>
        </p:txBody>
      </p:sp>
      <p:sp>
        <p:nvSpPr>
          <p:cNvPr id="150" name="Google Shape;150;p31"/>
          <p:cNvSpPr txBox="1"/>
          <p:nvPr>
            <p:ph idx="1" type="body"/>
          </p:nvPr>
        </p:nvSpPr>
        <p:spPr>
          <a:xfrm>
            <a:off x="3169925" y="1833788"/>
            <a:ext cx="5775900" cy="2804100"/>
          </a:xfrm>
          <a:prstGeom prst="rect">
            <a:avLst/>
          </a:prstGeom>
          <a:noFill/>
          <a:ln>
            <a:noFill/>
          </a:ln>
        </p:spPr>
        <p:txBody>
          <a:bodyPr anchorCtr="0" anchor="t" bIns="91425" lIns="0" spcFirstLastPara="1" rIns="91425" wrap="square" tIns="0">
            <a:normAutofit/>
          </a:bodyPr>
          <a:lstStyle>
            <a:lvl1pPr indent="-342900" lvl="0" marL="457200" algn="l">
              <a:lnSpc>
                <a:spcPct val="115000"/>
              </a:lnSpc>
              <a:spcBef>
                <a:spcPts val="0"/>
              </a:spcBef>
              <a:spcAft>
                <a:spcPts val="0"/>
              </a:spcAft>
              <a:buClr>
                <a:srgbClr val="434343"/>
              </a:buClr>
              <a:buSzPts val="1800"/>
              <a:buChar char="●"/>
              <a:defRPr>
                <a:solidFill>
                  <a:srgbClr val="434343"/>
                </a:solidFill>
              </a:defRPr>
            </a:lvl1pPr>
            <a:lvl2pPr indent="-317500" lvl="1" marL="914400" algn="l">
              <a:lnSpc>
                <a:spcPct val="115000"/>
              </a:lnSpc>
              <a:spcBef>
                <a:spcPts val="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pic>
        <p:nvPicPr>
          <p:cNvPr id="151" name="Google Shape;151;p31"/>
          <p:cNvPicPr preferRelativeResize="0"/>
          <p:nvPr/>
        </p:nvPicPr>
        <p:blipFill rotWithShape="1">
          <a:blip r:embed="rId2">
            <a:alphaModFix/>
          </a:blip>
          <a:srcRect b="0" l="0" r="0" t="0"/>
          <a:stretch/>
        </p:blipFill>
        <p:spPr>
          <a:xfrm>
            <a:off x="390955" y="1842513"/>
            <a:ext cx="1615651" cy="1458475"/>
          </a:xfrm>
          <a:prstGeom prst="rect">
            <a:avLst/>
          </a:prstGeom>
          <a:noFill/>
          <a:ln>
            <a:noFill/>
          </a:ln>
        </p:spPr>
      </p:pic>
      <p:sp>
        <p:nvSpPr>
          <p:cNvPr id="152" name="Google Shape;152;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Title Only - DARK ON LIGHT">
    <p:bg>
      <p:bgPr>
        <a:solidFill>
          <a:srgbClr val="FFFFFF"/>
        </a:solidFill>
      </p:bgPr>
    </p:bg>
    <p:spTree>
      <p:nvGrpSpPr>
        <p:cNvPr id="153" name="Shape 153"/>
        <p:cNvGrpSpPr/>
        <p:nvPr/>
      </p:nvGrpSpPr>
      <p:grpSpPr>
        <a:xfrm>
          <a:off x="0" y="0"/>
          <a:ext cx="0" cy="0"/>
          <a:chOff x="0" y="0"/>
          <a:chExt cx="0" cy="0"/>
        </a:xfrm>
      </p:grpSpPr>
      <p:sp>
        <p:nvSpPr>
          <p:cNvPr id="154" name="Google Shape;154;p32"/>
          <p:cNvSpPr txBox="1"/>
          <p:nvPr>
            <p:ph type="title"/>
          </p:nvPr>
        </p:nvSpPr>
        <p:spPr>
          <a:xfrm>
            <a:off x="591758" y="187256"/>
            <a:ext cx="7602300" cy="498543"/>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1pPr>
            <a:lvl2pPr lvl="1"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2pPr>
            <a:lvl3pPr lvl="2"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3pPr>
            <a:lvl4pPr lvl="3"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4pPr>
            <a:lvl5pPr lvl="4"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5pPr>
            <a:lvl6pPr lvl="5"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6pPr>
            <a:lvl7pPr lvl="6"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7pPr>
            <a:lvl8pPr lvl="7"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8pPr>
            <a:lvl9pPr lvl="8" marR="0" algn="l">
              <a:lnSpc>
                <a:spcPct val="100000"/>
              </a:lnSpc>
              <a:spcBef>
                <a:spcPts val="0"/>
              </a:spcBef>
              <a:spcAft>
                <a:spcPts val="0"/>
              </a:spcAft>
              <a:buClr>
                <a:schemeClr val="dk1"/>
              </a:buClr>
              <a:buSzPts val="3200"/>
              <a:buFont typeface="Calibri"/>
              <a:buNone/>
              <a:defRPr b="1" i="0" sz="2700" u="none" cap="none" strike="noStrike">
                <a:solidFill>
                  <a:srgbClr val="003C71"/>
                </a:solidFill>
                <a:latin typeface="Arial"/>
                <a:ea typeface="Arial"/>
                <a:cs typeface="Arial"/>
                <a:sym typeface="Arial"/>
              </a:defRPr>
            </a:lvl9pPr>
          </a:lstStyle>
          <a:p/>
        </p:txBody>
      </p:sp>
      <p:sp>
        <p:nvSpPr>
          <p:cNvPr id="155" name="Google Shape;155;p32"/>
          <p:cNvSpPr txBox="1"/>
          <p:nvPr>
            <p:ph idx="1" type="subTitle"/>
          </p:nvPr>
        </p:nvSpPr>
        <p:spPr>
          <a:xfrm>
            <a:off x="591750" y="1204200"/>
            <a:ext cx="7345500" cy="393600"/>
          </a:xfrm>
          <a:prstGeom prst="rect">
            <a:avLst/>
          </a:prstGeom>
          <a:noFill/>
          <a:ln>
            <a:noFill/>
          </a:ln>
        </p:spPr>
        <p:txBody>
          <a:bodyPr anchorCtr="0" anchor="t" bIns="91425" lIns="91425" spcFirstLastPara="1" rIns="91425" wrap="square" tIns="91425">
            <a:noAutofit/>
          </a:bodyPr>
          <a:lstStyle>
            <a:lvl1pPr lvl="0" marR="0" algn="l">
              <a:lnSpc>
                <a:spcPct val="115000"/>
              </a:lnSpc>
              <a:spcBef>
                <a:spcPts val="0"/>
              </a:spcBef>
              <a:spcAft>
                <a:spcPts val="0"/>
              </a:spcAft>
              <a:buClr>
                <a:schemeClr val="lt2"/>
              </a:buClr>
              <a:buSzPts val="1800"/>
              <a:buFont typeface="Calibri"/>
              <a:buNone/>
              <a:defRPr b="1" i="0" sz="1800" u="none" cap="none" strike="noStrike">
                <a:solidFill>
                  <a:srgbClr val="0579BD"/>
                </a:solidFill>
                <a:latin typeface="Arial"/>
                <a:ea typeface="Arial"/>
                <a:cs typeface="Arial"/>
                <a:sym typeface="Arial"/>
              </a:defRPr>
            </a:lvl1pPr>
            <a:lvl2pPr lvl="1"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2pPr>
            <a:lvl3pPr lvl="2"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3pPr>
            <a:lvl4pPr lvl="3"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4pPr>
            <a:lvl5pPr lvl="4"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5pPr>
            <a:lvl6pPr lvl="5"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6pPr>
            <a:lvl7pPr lvl="6"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7pPr>
            <a:lvl8pPr lvl="7" marR="0" algn="l">
              <a:lnSpc>
                <a:spcPct val="115000"/>
              </a:lnSpc>
              <a:spcBef>
                <a:spcPts val="1200"/>
              </a:spcBef>
              <a:spcAft>
                <a:spcPts val="0"/>
              </a:spcAft>
              <a:buClr>
                <a:schemeClr val="lt2"/>
              </a:buClr>
              <a:buSzPts val="1400"/>
              <a:buFont typeface="Calibri"/>
              <a:buNone/>
              <a:defRPr b="1" i="0" sz="1800" u="none" cap="none" strike="noStrike">
                <a:solidFill>
                  <a:srgbClr val="0579BD"/>
                </a:solidFill>
                <a:latin typeface="Arial"/>
                <a:ea typeface="Arial"/>
                <a:cs typeface="Arial"/>
                <a:sym typeface="Arial"/>
              </a:defRPr>
            </a:lvl8pPr>
            <a:lvl9pPr lvl="8" marR="0" algn="l">
              <a:lnSpc>
                <a:spcPct val="115000"/>
              </a:lnSpc>
              <a:spcBef>
                <a:spcPts val="1200"/>
              </a:spcBef>
              <a:spcAft>
                <a:spcPts val="1200"/>
              </a:spcAft>
              <a:buClr>
                <a:schemeClr val="lt2"/>
              </a:buClr>
              <a:buSzPts val="1400"/>
              <a:buFont typeface="Calibri"/>
              <a:buNone/>
              <a:defRPr b="1" i="0" sz="1800" u="none" cap="none" strike="noStrike">
                <a:solidFill>
                  <a:srgbClr val="0579BD"/>
                </a:solidFill>
                <a:latin typeface="Arial"/>
                <a:ea typeface="Arial"/>
                <a:cs typeface="Arial"/>
                <a:sym typeface="Arial"/>
              </a:defRPr>
            </a:lvl9pPr>
          </a:lstStyle>
          <a:p/>
        </p:txBody>
      </p:sp>
      <p:sp>
        <p:nvSpPr>
          <p:cNvPr id="156" name="Google Shape;156;p32"/>
          <p:cNvSpPr txBox="1"/>
          <p:nvPr>
            <p:ph idx="2" type="body"/>
          </p:nvPr>
        </p:nvSpPr>
        <p:spPr>
          <a:xfrm>
            <a:off x="711575" y="1492781"/>
            <a:ext cx="7602300" cy="3418650"/>
          </a:xfrm>
          <a:prstGeom prst="rect">
            <a:avLst/>
          </a:prstGeom>
          <a:noFill/>
          <a:ln>
            <a:noFill/>
          </a:ln>
        </p:spPr>
        <p:txBody>
          <a:bodyPr anchorCtr="0" anchor="t" bIns="91425" lIns="91425" spcFirstLastPara="1" rIns="91425" wrap="square" tIns="91425">
            <a:noAutofit/>
          </a:bodyPr>
          <a:lstStyle>
            <a:lvl1pPr indent="-342900" lvl="0" marL="457200" marR="0" algn="l">
              <a:lnSpc>
                <a:spcPct val="100000"/>
              </a:lnSpc>
              <a:spcBef>
                <a:spcPts val="0"/>
              </a:spcBef>
              <a:spcAft>
                <a:spcPts val="0"/>
              </a:spcAft>
              <a:buClr>
                <a:srgbClr val="000000"/>
              </a:buClr>
              <a:buSzPts val="1800"/>
              <a:buFont typeface="Arial"/>
              <a:buChar char="●"/>
              <a:defRPr b="1" i="0" sz="1350" u="none" cap="none" strike="noStrike">
                <a:solidFill>
                  <a:srgbClr val="000000"/>
                </a:solidFill>
                <a:latin typeface="Arial"/>
                <a:ea typeface="Arial"/>
                <a:cs typeface="Arial"/>
                <a:sym typeface="Arial"/>
              </a:defRPr>
            </a:lvl1pPr>
            <a:lvl2pPr indent="-317500" lvl="1" marL="9144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2pPr>
            <a:lvl3pPr indent="-317500" lvl="2" marL="13716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3pPr>
            <a:lvl4pPr indent="-317500" lvl="3" marL="18288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4pPr>
            <a:lvl5pPr indent="-317500" lvl="4" marL="22860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5pPr>
            <a:lvl6pPr indent="-317500" lvl="5" marL="27432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6pPr>
            <a:lvl7pPr indent="-317500" lvl="6" marL="32004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7pPr>
            <a:lvl8pPr indent="-317500" lvl="7" marL="36576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8pPr>
            <a:lvl9pPr indent="-317500" lvl="8" marL="4114800" marR="0" algn="l">
              <a:lnSpc>
                <a:spcPct val="100000"/>
              </a:lnSpc>
              <a:spcBef>
                <a:spcPts val="0"/>
              </a:spcBef>
              <a:spcAft>
                <a:spcPts val="0"/>
              </a:spcAft>
              <a:buClr>
                <a:srgbClr val="000000"/>
              </a:buClr>
              <a:buSzPts val="1400"/>
              <a:buFont typeface="Arial"/>
              <a:buChar char="■"/>
              <a:defRPr b="0" i="0" sz="1050" u="none" cap="none" strike="noStrike">
                <a:solidFill>
                  <a:srgbClr val="000000"/>
                </a:solidFill>
                <a:latin typeface="Arial"/>
                <a:ea typeface="Arial"/>
                <a:cs typeface="Arial"/>
                <a:sym typeface="Arial"/>
              </a:defRPr>
            </a:lvl9pPr>
          </a:lstStyle>
          <a:p/>
        </p:txBody>
      </p:sp>
      <p:sp>
        <p:nvSpPr>
          <p:cNvPr id="157" name="Google Shape;157;p32"/>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8F8F8F"/>
                </a:solidFill>
                <a:latin typeface="Proxima Nova"/>
                <a:ea typeface="Proxima Nova"/>
                <a:cs typeface="Proxima Nova"/>
                <a:sym typeface="Proxima Nova"/>
              </a:rPr>
              <a:t>‹#›</a:t>
            </a:fld>
            <a:endParaRPr b="0" i="0" sz="1200" u="none" cap="none" strike="noStrike">
              <a:solidFill>
                <a:srgbClr val="8F8F8F"/>
              </a:solidFill>
              <a:latin typeface="Proxima Nova"/>
              <a:ea typeface="Proxima Nova"/>
              <a:cs typeface="Proxima Nova"/>
              <a:sym typeface="Proxima Nova"/>
            </a:endParaRPr>
          </a:p>
        </p:txBody>
      </p:sp>
      <p:cxnSp>
        <p:nvCxnSpPr>
          <p:cNvPr id="158" name="Google Shape;158;p32"/>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159" name="Google Shape;159;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Content Slide 3">
    <p:spTree>
      <p:nvGrpSpPr>
        <p:cNvPr id="24" name="Shape 24"/>
        <p:cNvGrpSpPr/>
        <p:nvPr/>
      </p:nvGrpSpPr>
      <p:grpSpPr>
        <a:xfrm>
          <a:off x="0" y="0"/>
          <a:ext cx="0" cy="0"/>
          <a:chOff x="0" y="0"/>
          <a:chExt cx="0" cy="0"/>
        </a:xfrm>
      </p:grpSpPr>
      <p:pic>
        <p:nvPicPr>
          <p:cNvPr id="25" name="Google Shape;25;p4"/>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sp>
        <p:nvSpPr>
          <p:cNvPr id="26" name="Google Shape;26;p4"/>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
        <p:nvSpPr>
          <p:cNvPr id="27" name="Google Shape;27;p4"/>
          <p:cNvSpPr txBox="1"/>
          <p:nvPr>
            <p:ph type="ctrTitle"/>
          </p:nvPr>
        </p:nvSpPr>
        <p:spPr>
          <a:xfrm>
            <a:off x="553075" y="282830"/>
            <a:ext cx="7151546" cy="677691"/>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None/>
              <a:defRPr b="1" sz="3600">
                <a:solidFill>
                  <a:srgbClr val="232659"/>
                </a:solidFill>
              </a:defRPr>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sp>
        <p:nvSpPr>
          <p:cNvPr id="28" name="Google Shape;28;p4"/>
          <p:cNvSpPr txBox="1"/>
          <p:nvPr>
            <p:ph idx="1" type="body"/>
          </p:nvPr>
        </p:nvSpPr>
        <p:spPr>
          <a:xfrm>
            <a:off x="552450" y="1525310"/>
            <a:ext cx="7948129" cy="2376487"/>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600"/>
              </a:spcBef>
              <a:spcAft>
                <a:spcPts val="0"/>
              </a:spcAft>
              <a:buSzPts val="1400"/>
              <a:buFont typeface="Arial"/>
              <a:buChar char="•"/>
              <a:defRPr/>
            </a:lvl2pPr>
            <a:lvl3pPr indent="-317500" lvl="2" marL="1371600" algn="l">
              <a:lnSpc>
                <a:spcPct val="115000"/>
              </a:lnSpc>
              <a:spcBef>
                <a:spcPts val="600"/>
              </a:spcBef>
              <a:spcAft>
                <a:spcPts val="0"/>
              </a:spcAft>
              <a:buSzPts val="1400"/>
              <a:buFont typeface="Arial"/>
              <a:buChar char="•"/>
              <a:defRPr/>
            </a:lvl3pPr>
            <a:lvl4pPr indent="-317500" lvl="3" marL="1828800" algn="l">
              <a:lnSpc>
                <a:spcPct val="115000"/>
              </a:lnSpc>
              <a:spcBef>
                <a:spcPts val="0"/>
              </a:spcBef>
              <a:spcAft>
                <a:spcPts val="0"/>
              </a:spcAft>
              <a:buSzPts val="1400"/>
              <a:buFont typeface="Arial"/>
              <a:buChar char="•"/>
              <a:defRPr/>
            </a:lvl4pPr>
            <a:lvl5pPr indent="-317500" lvl="4" marL="2286000" algn="l">
              <a:lnSpc>
                <a:spcPct val="115000"/>
              </a:lnSpc>
              <a:spcBef>
                <a:spcPts val="600"/>
              </a:spcBef>
              <a:spcAft>
                <a:spcPts val="0"/>
              </a:spcAft>
              <a:buSzPts val="1400"/>
              <a:buFont typeface="Arial"/>
              <a:buChar char="•"/>
              <a:defRPr/>
            </a:lvl5pPr>
            <a:lvl6pPr indent="-317500" lvl="5" marL="2743200" algn="l">
              <a:lnSpc>
                <a:spcPct val="115000"/>
              </a:lnSpc>
              <a:spcBef>
                <a:spcPts val="60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Font typeface="Arial"/>
              <a:buChar char="•"/>
              <a:defRPr/>
            </a:lvl8pPr>
            <a:lvl9pPr indent="-317500" lvl="8" marL="4114800" algn="l">
              <a:lnSpc>
                <a:spcPct val="115000"/>
              </a:lnSpc>
              <a:spcBef>
                <a:spcPts val="600"/>
              </a:spcBef>
              <a:spcAft>
                <a:spcPts val="0"/>
              </a:spcAft>
              <a:buSzPts val="1400"/>
              <a:buChar char="■"/>
              <a:defRPr/>
            </a:lvl9pPr>
          </a:lstStyle>
          <a:p/>
        </p:txBody>
      </p:sp>
      <p:cxnSp>
        <p:nvCxnSpPr>
          <p:cNvPr id="29" name="Google Shape;29;p4"/>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1">
  <p:cSld name="1_Blank_5">
    <p:spTree>
      <p:nvGrpSpPr>
        <p:cNvPr id="160" name="Shape 160"/>
        <p:cNvGrpSpPr/>
        <p:nvPr/>
      </p:nvGrpSpPr>
      <p:grpSpPr>
        <a:xfrm>
          <a:off x="0" y="0"/>
          <a:ext cx="0" cy="0"/>
          <a:chOff x="0" y="0"/>
          <a:chExt cx="0" cy="0"/>
        </a:xfrm>
      </p:grpSpPr>
      <p:sp>
        <p:nvSpPr>
          <p:cNvPr id="161" name="Google Shape;161;p33"/>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cxnSp>
        <p:nvCxnSpPr>
          <p:cNvPr id="162" name="Google Shape;162;p33"/>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163" name="Google Shape;163;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1">
  <p:cSld name="Section header - Option 2">
    <p:spTree>
      <p:nvGrpSpPr>
        <p:cNvPr id="164" name="Shape 164"/>
        <p:cNvGrpSpPr/>
        <p:nvPr/>
      </p:nvGrpSpPr>
      <p:grpSpPr>
        <a:xfrm>
          <a:off x="0" y="0"/>
          <a:ext cx="0" cy="0"/>
          <a:chOff x="0" y="0"/>
          <a:chExt cx="0" cy="0"/>
        </a:xfrm>
      </p:grpSpPr>
      <p:pic>
        <p:nvPicPr>
          <p:cNvPr id="165" name="Google Shape;165;p34"/>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166" name="Google Shape;166;p34"/>
          <p:cNvSpPr txBox="1"/>
          <p:nvPr>
            <p:ph type="title"/>
          </p:nvPr>
        </p:nvSpPr>
        <p:spPr>
          <a:xfrm>
            <a:off x="144075" y="2150850"/>
            <a:ext cx="6424500" cy="841800"/>
          </a:xfrm>
          <a:prstGeom prst="rect">
            <a:avLst/>
          </a:prstGeom>
          <a:noFill/>
          <a:ln>
            <a:noFill/>
          </a:ln>
        </p:spPr>
        <p:txBody>
          <a:bodyPr anchorCtr="0" anchor="ctr" bIns="91425" lIns="91425" spcFirstLastPara="1" rIns="91425" wrap="square" tIns="91425">
            <a:normAutofit/>
          </a:bodyPr>
          <a:lstStyle>
            <a:lvl1pPr lvl="0"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2pPr>
            <a:lvl3pPr lvl="2"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3pPr>
            <a:lvl4pPr lvl="3"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4pPr>
            <a:lvl5pPr lvl="4"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5pPr>
            <a:lvl6pPr lvl="5"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6pPr>
            <a:lvl7pPr lvl="6"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7pPr>
            <a:lvl8pPr lvl="7"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8pPr>
            <a:lvl9pPr lvl="8" marR="0" algn="ctr">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9pPr>
          </a:lstStyle>
          <a:p/>
        </p:txBody>
      </p:sp>
      <p:sp>
        <p:nvSpPr>
          <p:cNvPr id="167" name="Google Shape;167;p34"/>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0" name="Google Shape;170;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2" name="Google Shape;17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3" name="Google Shape;17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Content Slide 3 2">
    <p:spTree>
      <p:nvGrpSpPr>
        <p:cNvPr id="30" name="Shape 30"/>
        <p:cNvGrpSpPr/>
        <p:nvPr/>
      </p:nvGrpSpPr>
      <p:grpSpPr>
        <a:xfrm>
          <a:off x="0" y="0"/>
          <a:ext cx="0" cy="0"/>
          <a:chOff x="0" y="0"/>
          <a:chExt cx="0" cy="0"/>
        </a:xfrm>
      </p:grpSpPr>
      <p:cxnSp>
        <p:nvCxnSpPr>
          <p:cNvPr id="31" name="Google Shape;31;p5"/>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spTree>
      <p:nvGrpSpPr>
        <p:cNvPr id="32" name="Shape 32"/>
        <p:cNvGrpSpPr/>
        <p:nvPr/>
      </p:nvGrpSpPr>
      <p:grpSpPr>
        <a:xfrm>
          <a:off x="0" y="0"/>
          <a:ext cx="0" cy="0"/>
          <a:chOff x="0" y="0"/>
          <a:chExt cx="0" cy="0"/>
        </a:xfrm>
      </p:grpSpPr>
      <p:cxnSp>
        <p:nvCxnSpPr>
          <p:cNvPr id="33" name="Google Shape;33;p6"/>
          <p:cNvCxnSpPr/>
          <p:nvPr/>
        </p:nvCxnSpPr>
        <p:spPr>
          <a:xfrm>
            <a:off x="2179325" y="522000"/>
            <a:ext cx="0" cy="4099500"/>
          </a:xfrm>
          <a:prstGeom prst="straightConnector1">
            <a:avLst/>
          </a:prstGeom>
          <a:noFill/>
          <a:ln cap="flat" cmpd="sng" w="38100">
            <a:solidFill>
              <a:srgbClr val="1D75BC"/>
            </a:solidFill>
            <a:prstDash val="solid"/>
            <a:round/>
            <a:headEnd len="sm" w="sm" type="none"/>
            <a:tailEnd len="sm" w="sm" type="none"/>
          </a:ln>
        </p:spPr>
      </p:cxnSp>
      <p:sp>
        <p:nvSpPr>
          <p:cNvPr id="34" name="Google Shape;34;p6"/>
          <p:cNvSpPr txBox="1"/>
          <p:nvPr>
            <p:ph type="title"/>
          </p:nvPr>
        </p:nvSpPr>
        <p:spPr>
          <a:xfrm>
            <a:off x="3017525" y="441950"/>
            <a:ext cx="5928300" cy="13665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1D75BC"/>
              </a:buClr>
              <a:buSzPts val="2800"/>
              <a:buNone/>
              <a:defRPr b="1">
                <a:solidFill>
                  <a:srgbClr val="1D75BC"/>
                </a:solidFill>
              </a:defRPr>
            </a:lvl1pPr>
            <a:lvl2pPr lvl="1" algn="l">
              <a:lnSpc>
                <a:spcPct val="100000"/>
              </a:lnSpc>
              <a:spcBef>
                <a:spcPts val="0"/>
              </a:spcBef>
              <a:spcAft>
                <a:spcPts val="0"/>
              </a:spcAft>
              <a:buClr>
                <a:srgbClr val="1D75BC"/>
              </a:buClr>
              <a:buSzPts val="2800"/>
              <a:buNone/>
              <a:defRPr>
                <a:solidFill>
                  <a:srgbClr val="1D75BC"/>
                </a:solidFill>
              </a:defRPr>
            </a:lvl2pPr>
            <a:lvl3pPr lvl="2" algn="l">
              <a:lnSpc>
                <a:spcPct val="100000"/>
              </a:lnSpc>
              <a:spcBef>
                <a:spcPts val="0"/>
              </a:spcBef>
              <a:spcAft>
                <a:spcPts val="0"/>
              </a:spcAft>
              <a:buClr>
                <a:srgbClr val="1D75BC"/>
              </a:buClr>
              <a:buSzPts val="2800"/>
              <a:buNone/>
              <a:defRPr>
                <a:solidFill>
                  <a:srgbClr val="1D75BC"/>
                </a:solidFill>
              </a:defRPr>
            </a:lvl3pPr>
            <a:lvl4pPr lvl="3" algn="l">
              <a:lnSpc>
                <a:spcPct val="100000"/>
              </a:lnSpc>
              <a:spcBef>
                <a:spcPts val="0"/>
              </a:spcBef>
              <a:spcAft>
                <a:spcPts val="0"/>
              </a:spcAft>
              <a:buClr>
                <a:srgbClr val="1D75BC"/>
              </a:buClr>
              <a:buSzPts val="2800"/>
              <a:buNone/>
              <a:defRPr>
                <a:solidFill>
                  <a:srgbClr val="1D75BC"/>
                </a:solidFill>
              </a:defRPr>
            </a:lvl4pPr>
            <a:lvl5pPr lvl="4" algn="l">
              <a:lnSpc>
                <a:spcPct val="100000"/>
              </a:lnSpc>
              <a:spcBef>
                <a:spcPts val="0"/>
              </a:spcBef>
              <a:spcAft>
                <a:spcPts val="0"/>
              </a:spcAft>
              <a:buClr>
                <a:srgbClr val="1D75BC"/>
              </a:buClr>
              <a:buSzPts val="2800"/>
              <a:buNone/>
              <a:defRPr>
                <a:solidFill>
                  <a:srgbClr val="1D75BC"/>
                </a:solidFill>
              </a:defRPr>
            </a:lvl5pPr>
            <a:lvl6pPr lvl="5" algn="l">
              <a:lnSpc>
                <a:spcPct val="100000"/>
              </a:lnSpc>
              <a:spcBef>
                <a:spcPts val="0"/>
              </a:spcBef>
              <a:spcAft>
                <a:spcPts val="0"/>
              </a:spcAft>
              <a:buClr>
                <a:srgbClr val="1D75BC"/>
              </a:buClr>
              <a:buSzPts val="2800"/>
              <a:buNone/>
              <a:defRPr>
                <a:solidFill>
                  <a:srgbClr val="1D75BC"/>
                </a:solidFill>
              </a:defRPr>
            </a:lvl6pPr>
            <a:lvl7pPr lvl="6" algn="l">
              <a:lnSpc>
                <a:spcPct val="100000"/>
              </a:lnSpc>
              <a:spcBef>
                <a:spcPts val="0"/>
              </a:spcBef>
              <a:spcAft>
                <a:spcPts val="0"/>
              </a:spcAft>
              <a:buClr>
                <a:srgbClr val="1D75BC"/>
              </a:buClr>
              <a:buSzPts val="2800"/>
              <a:buNone/>
              <a:defRPr>
                <a:solidFill>
                  <a:srgbClr val="1D75BC"/>
                </a:solidFill>
              </a:defRPr>
            </a:lvl7pPr>
            <a:lvl8pPr lvl="7" algn="l">
              <a:lnSpc>
                <a:spcPct val="100000"/>
              </a:lnSpc>
              <a:spcBef>
                <a:spcPts val="0"/>
              </a:spcBef>
              <a:spcAft>
                <a:spcPts val="0"/>
              </a:spcAft>
              <a:buClr>
                <a:srgbClr val="1D75BC"/>
              </a:buClr>
              <a:buSzPts val="2800"/>
              <a:buNone/>
              <a:defRPr>
                <a:solidFill>
                  <a:srgbClr val="1D75BC"/>
                </a:solidFill>
              </a:defRPr>
            </a:lvl8pPr>
            <a:lvl9pPr lvl="8" algn="l">
              <a:lnSpc>
                <a:spcPct val="100000"/>
              </a:lnSpc>
              <a:spcBef>
                <a:spcPts val="0"/>
              </a:spcBef>
              <a:spcAft>
                <a:spcPts val="0"/>
              </a:spcAft>
              <a:buClr>
                <a:srgbClr val="1D75BC"/>
              </a:buClr>
              <a:buSzPts val="2800"/>
              <a:buNone/>
              <a:defRPr>
                <a:solidFill>
                  <a:srgbClr val="1D75BC"/>
                </a:solidFill>
              </a:defRPr>
            </a:lvl9pPr>
          </a:lstStyle>
          <a:p/>
        </p:txBody>
      </p:sp>
      <p:sp>
        <p:nvSpPr>
          <p:cNvPr id="35" name="Google Shape;35;p6"/>
          <p:cNvSpPr txBox="1"/>
          <p:nvPr>
            <p:ph idx="1" type="body"/>
          </p:nvPr>
        </p:nvSpPr>
        <p:spPr>
          <a:xfrm>
            <a:off x="3169925" y="1833788"/>
            <a:ext cx="5775900" cy="2804100"/>
          </a:xfrm>
          <a:prstGeom prst="rect">
            <a:avLst/>
          </a:prstGeom>
          <a:noFill/>
          <a:ln>
            <a:noFill/>
          </a:ln>
        </p:spPr>
        <p:txBody>
          <a:bodyPr anchorCtr="0" anchor="t" bIns="91425" lIns="0" spcFirstLastPara="1" rIns="91425" wrap="square" tIns="0">
            <a:normAutofit/>
          </a:bodyPr>
          <a:lstStyle>
            <a:lvl1pPr indent="-342900" lvl="0" marL="457200" algn="l">
              <a:lnSpc>
                <a:spcPct val="115000"/>
              </a:lnSpc>
              <a:spcBef>
                <a:spcPts val="0"/>
              </a:spcBef>
              <a:spcAft>
                <a:spcPts val="0"/>
              </a:spcAft>
              <a:buClr>
                <a:srgbClr val="434343"/>
              </a:buClr>
              <a:buSzPts val="1800"/>
              <a:buChar char="●"/>
              <a:defRPr>
                <a:solidFill>
                  <a:srgbClr val="434343"/>
                </a:solidFill>
              </a:defRPr>
            </a:lvl1pPr>
            <a:lvl2pPr indent="-317500" lvl="1" marL="914400" algn="l">
              <a:lnSpc>
                <a:spcPct val="115000"/>
              </a:lnSpc>
              <a:spcBef>
                <a:spcPts val="0"/>
              </a:spcBef>
              <a:spcAft>
                <a:spcPts val="0"/>
              </a:spcAft>
              <a:buClr>
                <a:srgbClr val="434343"/>
              </a:buClr>
              <a:buSzPts val="1400"/>
              <a:buChar char="○"/>
              <a:defRPr>
                <a:solidFill>
                  <a:srgbClr val="434343"/>
                </a:solidFill>
              </a:defRPr>
            </a:lvl2pPr>
            <a:lvl3pPr indent="-317500" lvl="2" marL="1371600" algn="l">
              <a:lnSpc>
                <a:spcPct val="115000"/>
              </a:lnSpc>
              <a:spcBef>
                <a:spcPts val="0"/>
              </a:spcBef>
              <a:spcAft>
                <a:spcPts val="0"/>
              </a:spcAft>
              <a:buClr>
                <a:srgbClr val="434343"/>
              </a:buClr>
              <a:buSzPts val="1400"/>
              <a:buChar char="■"/>
              <a:defRPr>
                <a:solidFill>
                  <a:srgbClr val="434343"/>
                </a:solidFill>
              </a:defRPr>
            </a:lvl3pPr>
            <a:lvl4pPr indent="-317500" lvl="3" marL="1828800" algn="l">
              <a:lnSpc>
                <a:spcPct val="115000"/>
              </a:lnSpc>
              <a:spcBef>
                <a:spcPts val="0"/>
              </a:spcBef>
              <a:spcAft>
                <a:spcPts val="0"/>
              </a:spcAft>
              <a:buClr>
                <a:srgbClr val="434343"/>
              </a:buClr>
              <a:buSzPts val="1400"/>
              <a:buChar char="●"/>
              <a:defRPr>
                <a:solidFill>
                  <a:srgbClr val="434343"/>
                </a:solidFill>
              </a:defRPr>
            </a:lvl4pPr>
            <a:lvl5pPr indent="-317500" lvl="4" marL="2286000" algn="l">
              <a:lnSpc>
                <a:spcPct val="115000"/>
              </a:lnSpc>
              <a:spcBef>
                <a:spcPts val="0"/>
              </a:spcBef>
              <a:spcAft>
                <a:spcPts val="0"/>
              </a:spcAft>
              <a:buClr>
                <a:srgbClr val="434343"/>
              </a:buClr>
              <a:buSzPts val="1400"/>
              <a:buChar char="○"/>
              <a:defRPr>
                <a:solidFill>
                  <a:srgbClr val="434343"/>
                </a:solidFill>
              </a:defRPr>
            </a:lvl5pPr>
            <a:lvl6pPr indent="-317500" lvl="5" marL="2743200" algn="l">
              <a:lnSpc>
                <a:spcPct val="115000"/>
              </a:lnSpc>
              <a:spcBef>
                <a:spcPts val="0"/>
              </a:spcBef>
              <a:spcAft>
                <a:spcPts val="0"/>
              </a:spcAft>
              <a:buClr>
                <a:srgbClr val="434343"/>
              </a:buClr>
              <a:buSzPts val="1400"/>
              <a:buChar char="■"/>
              <a:defRPr>
                <a:solidFill>
                  <a:srgbClr val="434343"/>
                </a:solidFill>
              </a:defRPr>
            </a:lvl6pPr>
            <a:lvl7pPr indent="-317500" lvl="6" marL="3200400" algn="l">
              <a:lnSpc>
                <a:spcPct val="115000"/>
              </a:lnSpc>
              <a:spcBef>
                <a:spcPts val="0"/>
              </a:spcBef>
              <a:spcAft>
                <a:spcPts val="0"/>
              </a:spcAft>
              <a:buClr>
                <a:srgbClr val="434343"/>
              </a:buClr>
              <a:buSzPts val="1400"/>
              <a:buChar char="●"/>
              <a:defRPr>
                <a:solidFill>
                  <a:srgbClr val="434343"/>
                </a:solidFill>
              </a:defRPr>
            </a:lvl7pPr>
            <a:lvl8pPr indent="-317500" lvl="7" marL="3657600" algn="l">
              <a:lnSpc>
                <a:spcPct val="115000"/>
              </a:lnSpc>
              <a:spcBef>
                <a:spcPts val="0"/>
              </a:spcBef>
              <a:spcAft>
                <a:spcPts val="0"/>
              </a:spcAft>
              <a:buClr>
                <a:srgbClr val="434343"/>
              </a:buClr>
              <a:buSzPts val="1400"/>
              <a:buChar char="○"/>
              <a:defRPr>
                <a:solidFill>
                  <a:srgbClr val="434343"/>
                </a:solidFill>
              </a:defRPr>
            </a:lvl8pPr>
            <a:lvl9pPr indent="-317500" lvl="8" marL="4114800" algn="l">
              <a:lnSpc>
                <a:spcPct val="115000"/>
              </a:lnSpc>
              <a:spcBef>
                <a:spcPts val="0"/>
              </a:spcBef>
              <a:spcAft>
                <a:spcPts val="0"/>
              </a:spcAft>
              <a:buClr>
                <a:srgbClr val="434343"/>
              </a:buClr>
              <a:buSzPts val="1400"/>
              <a:buChar char="■"/>
              <a:defRPr>
                <a:solidFill>
                  <a:srgbClr val="434343"/>
                </a:solidFill>
              </a:defRPr>
            </a:lvl9pPr>
          </a:lstStyle>
          <a:p/>
        </p:txBody>
      </p:sp>
      <p:pic>
        <p:nvPicPr>
          <p:cNvPr id="36" name="Google Shape;36;p6"/>
          <p:cNvPicPr preferRelativeResize="0"/>
          <p:nvPr/>
        </p:nvPicPr>
        <p:blipFill rotWithShape="1">
          <a:blip r:embed="rId2">
            <a:alphaModFix/>
          </a:blip>
          <a:srcRect b="0" l="0" r="0" t="0"/>
          <a:stretch/>
        </p:blipFill>
        <p:spPr>
          <a:xfrm>
            <a:off x="390955" y="1842513"/>
            <a:ext cx="1615651" cy="14584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37" name="Shape 37"/>
        <p:cNvGrpSpPr/>
        <p:nvPr/>
      </p:nvGrpSpPr>
      <p:grpSpPr>
        <a:xfrm>
          <a:off x="0" y="0"/>
          <a:ext cx="0" cy="0"/>
          <a:chOff x="0" y="0"/>
          <a:chExt cx="0" cy="0"/>
        </a:xfrm>
      </p:grpSpPr>
      <p:pic>
        <p:nvPicPr>
          <p:cNvPr id="38" name="Google Shape;38;p7"/>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39" name="Google Shape;39;p7"/>
          <p:cNvSpPr txBox="1"/>
          <p:nvPr>
            <p:ph type="ctrTitle"/>
          </p:nvPr>
        </p:nvSpPr>
        <p:spPr>
          <a:xfrm>
            <a:off x="311700" y="942100"/>
            <a:ext cx="5550600" cy="185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1pPr>
            <a:lvl2pPr lvl="1"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2pPr>
            <a:lvl3pPr lvl="2"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3pPr>
            <a:lvl4pPr lvl="3"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4pPr>
            <a:lvl5pPr lvl="4"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5pPr>
            <a:lvl6pPr lvl="5"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6pPr>
            <a:lvl7pPr lvl="6"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7pPr>
            <a:lvl8pPr lvl="7"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8pPr>
            <a:lvl9pPr lvl="8" algn="l">
              <a:lnSpc>
                <a:spcPct val="100000"/>
              </a:lnSpc>
              <a:spcBef>
                <a:spcPts val="0"/>
              </a:spcBef>
              <a:spcAft>
                <a:spcPts val="0"/>
              </a:spcAft>
              <a:buSzPts val="5200"/>
              <a:buFont typeface="Proxima Nova"/>
              <a:buNone/>
              <a:defRPr sz="5200">
                <a:latin typeface="Proxima Nova"/>
                <a:ea typeface="Proxima Nova"/>
                <a:cs typeface="Proxima Nova"/>
                <a:sym typeface="Proxima Nova"/>
              </a:defRPr>
            </a:lvl9pPr>
          </a:lstStyle>
          <a:p/>
        </p:txBody>
      </p:sp>
      <p:sp>
        <p:nvSpPr>
          <p:cNvPr id="40" name="Google Shape;40;p7"/>
          <p:cNvSpPr txBox="1"/>
          <p:nvPr>
            <p:ph idx="1" type="subTitle"/>
          </p:nvPr>
        </p:nvSpPr>
        <p:spPr>
          <a:xfrm>
            <a:off x="311700" y="2834125"/>
            <a:ext cx="65157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2800"/>
              <a:buFont typeface="Proxima Nova"/>
              <a:buNone/>
              <a:defRPr sz="2800">
                <a:solidFill>
                  <a:srgbClr val="FFFFFF"/>
                </a:solidFill>
                <a:latin typeface="Proxima Nova"/>
                <a:ea typeface="Proxima Nova"/>
                <a:cs typeface="Proxima Nova"/>
                <a:sym typeface="Proxima Nova"/>
              </a:defRPr>
            </a:lvl1pPr>
            <a:lvl2pPr lvl="1"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2pPr>
            <a:lvl3pPr lvl="2"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3pPr>
            <a:lvl4pPr lvl="3"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4pPr>
            <a:lvl5pPr lvl="4"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5pPr>
            <a:lvl6pPr lvl="5"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6pPr>
            <a:lvl7pPr lvl="6"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7pPr>
            <a:lvl8pPr lvl="7"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8pPr>
            <a:lvl9pPr lvl="8" algn="l">
              <a:lnSpc>
                <a:spcPct val="100000"/>
              </a:lnSpc>
              <a:spcBef>
                <a:spcPts val="0"/>
              </a:spcBef>
              <a:spcAft>
                <a:spcPts val="0"/>
              </a:spcAft>
              <a:buSzPts val="2800"/>
              <a:buFont typeface="Proxima Nova"/>
              <a:buNone/>
              <a:defRPr sz="2800">
                <a:latin typeface="Proxima Nova"/>
                <a:ea typeface="Proxima Nova"/>
                <a:cs typeface="Proxima Nova"/>
                <a:sym typeface="Proxima Nova"/>
              </a:defRPr>
            </a:lvl9pPr>
          </a:lstStyle>
          <a:p/>
        </p:txBody>
      </p:sp>
      <p:pic>
        <p:nvPicPr>
          <p:cNvPr id="41" name="Google Shape;41;p7"/>
          <p:cNvPicPr preferRelativeResize="0"/>
          <p:nvPr/>
        </p:nvPicPr>
        <p:blipFill rotWithShape="1">
          <a:blip r:embed="rId3">
            <a:alphaModFix/>
          </a:blip>
          <a:srcRect b="0" l="0" r="0" t="0"/>
          <a:stretch/>
        </p:blipFill>
        <p:spPr>
          <a:xfrm>
            <a:off x="390951" y="86590"/>
            <a:ext cx="852622" cy="769676"/>
          </a:xfrm>
          <a:prstGeom prst="rect">
            <a:avLst/>
          </a:prstGeom>
          <a:noFill/>
          <a:ln>
            <a:noFill/>
          </a:ln>
        </p:spPr>
      </p:pic>
      <p:sp>
        <p:nvSpPr>
          <p:cNvPr id="42" name="Google Shape;42;p7"/>
          <p:cNvSpPr txBox="1"/>
          <p:nvPr/>
        </p:nvSpPr>
        <p:spPr>
          <a:xfrm>
            <a:off x="4991750" y="552975"/>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US" sz="1600" u="none" cap="none" strike="noStrike">
                <a:solidFill>
                  <a:srgbClr val="666666"/>
                </a:solidFill>
                <a:latin typeface="Proxima Nova"/>
                <a:ea typeface="Proxima Nova"/>
                <a:cs typeface="Proxima Nova"/>
                <a:sym typeface="Proxima Nova"/>
              </a:rPr>
              <a:t>U.S. General Services Administration</a:t>
            </a:r>
            <a:endParaRPr b="0" i="0" sz="1600" u="none" cap="none" strike="noStrike">
              <a:solidFill>
                <a:srgbClr val="000000"/>
              </a:solidFill>
              <a:latin typeface="Proxima Nova"/>
              <a:ea typeface="Proxima Nova"/>
              <a:cs typeface="Proxima Nova"/>
              <a:sym typeface="Proxima Nova"/>
            </a:endParaRPr>
          </a:p>
          <a:p>
            <a:pPr indent="0" lvl="0" marL="0" marR="0" rtl="0" algn="r">
              <a:lnSpc>
                <a:spcPct val="100000"/>
              </a:lnSpc>
              <a:spcBef>
                <a:spcPts val="0"/>
              </a:spcBef>
              <a:spcAft>
                <a:spcPts val="0"/>
              </a:spcAft>
              <a:buClr>
                <a:srgbClr val="000000"/>
              </a:buClr>
              <a:buSzPts val="1000"/>
              <a:buFont typeface="Arial"/>
              <a:buNone/>
            </a:pPr>
            <a:r>
              <a:t/>
            </a:r>
            <a:endParaRPr b="0" i="0" sz="1600" u="none" cap="none" strike="noStrike">
              <a:solidFill>
                <a:srgbClr val="666666"/>
              </a:solidFill>
              <a:latin typeface="Proxima Nova"/>
              <a:ea typeface="Proxima Nova"/>
              <a:cs typeface="Proxima Nova"/>
              <a:sym typeface="Proxima Nov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p:cSld name="SECTION_HEADER_1">
    <p:spTree>
      <p:nvGrpSpPr>
        <p:cNvPr id="43"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b="0" l="0" r="0" t="0"/>
          <a:stretch/>
        </p:blipFill>
        <p:spPr>
          <a:xfrm>
            <a:off x="0" y="0"/>
            <a:ext cx="9144023" cy="5143501"/>
          </a:xfrm>
          <a:prstGeom prst="rect">
            <a:avLst/>
          </a:prstGeom>
          <a:noFill/>
          <a:ln>
            <a:noFill/>
          </a:ln>
        </p:spPr>
      </p:pic>
      <p:sp>
        <p:nvSpPr>
          <p:cNvPr id="45" name="Google Shape;45;p8"/>
          <p:cNvSpPr txBox="1"/>
          <p:nvPr>
            <p:ph type="title"/>
          </p:nvPr>
        </p:nvSpPr>
        <p:spPr>
          <a:xfrm>
            <a:off x="144075" y="2150850"/>
            <a:ext cx="6424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46" name="Google Shape;46;p8"/>
          <p:cNvSpPr txBox="1"/>
          <p:nvPr>
            <p:ph idx="12" type="sldNum"/>
          </p:nvPr>
        </p:nvSpPr>
        <p:spPr>
          <a:xfrm>
            <a:off x="693830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Content Slide 3">
    <p:spTree>
      <p:nvGrpSpPr>
        <p:cNvPr id="47" name="Shape 47"/>
        <p:cNvGrpSpPr/>
        <p:nvPr/>
      </p:nvGrpSpPr>
      <p:grpSpPr>
        <a:xfrm>
          <a:off x="0" y="0"/>
          <a:ext cx="0" cy="0"/>
          <a:chOff x="0" y="0"/>
          <a:chExt cx="0" cy="0"/>
        </a:xfrm>
      </p:grpSpPr>
      <p:pic>
        <p:nvPicPr>
          <p:cNvPr id="48" name="Google Shape;48;p9"/>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sp>
        <p:nvSpPr>
          <p:cNvPr id="49" name="Google Shape;49;p9"/>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1">
  <p:cSld name="1_Blank_5">
    <p:spTree>
      <p:nvGrpSpPr>
        <p:cNvPr id="50" name="Shape 50"/>
        <p:cNvGrpSpPr/>
        <p:nvPr/>
      </p:nvGrpSpPr>
      <p:grpSpPr>
        <a:xfrm>
          <a:off x="0" y="0"/>
          <a:ext cx="0" cy="0"/>
          <a:chOff x="0" y="0"/>
          <a:chExt cx="0" cy="0"/>
        </a:xfrm>
      </p:grpSpPr>
      <p:sp>
        <p:nvSpPr>
          <p:cNvPr id="51" name="Google Shape;51;p10"/>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cxnSp>
        <p:nvCxnSpPr>
          <p:cNvPr id="52" name="Google Shape;52;p10"/>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4.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1D75BC"/>
              </a:buClr>
              <a:buSzPts val="2800"/>
              <a:buFont typeface="Arial"/>
              <a:buNone/>
              <a:defRPr b="1" i="0" sz="2800" u="none" cap="none" strike="noStrike">
                <a:solidFill>
                  <a:srgbClr val="1D75BC"/>
                </a:solidFill>
                <a:latin typeface="Arial"/>
                <a:ea typeface="Arial"/>
                <a:cs typeface="Arial"/>
                <a:sym typeface="Arial"/>
              </a:defRPr>
            </a:lvl1pPr>
            <a:lvl2pPr lvl="1"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2pPr>
            <a:lvl3pPr lvl="2"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3pPr>
            <a:lvl4pPr lvl="3"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4pPr>
            <a:lvl5pPr lvl="4"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5pPr>
            <a:lvl6pPr lvl="5"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6pPr>
            <a:lvl7pPr lvl="6"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7pPr>
            <a:lvl8pPr lvl="7"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8pPr>
            <a:lvl9pPr lvl="8"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434343"/>
              </a:buClr>
              <a:buSzPts val="1800"/>
              <a:buFont typeface="Arial"/>
              <a:buChar char="●"/>
              <a:defRPr b="0" i="0" sz="1800" u="none" cap="none" strike="noStrike">
                <a:solidFill>
                  <a:srgbClr val="434343"/>
                </a:solidFill>
                <a:latin typeface="Arial"/>
                <a:ea typeface="Arial"/>
                <a:cs typeface="Arial"/>
                <a:sym typeface="Arial"/>
              </a:defRPr>
            </a:lvl1pPr>
            <a:lvl2pPr indent="-317500" lvl="1" marL="914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2pPr>
            <a:lvl3pPr indent="-317500" lvl="2" marL="1371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17500" lvl="3" marL="1828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
        <p:nvSpPr>
          <p:cNvPr id="8" name="Google Shape;8;p1"/>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chemeClr val="dk1"/>
                </a:solidFill>
                <a:latin typeface="Proxima Nova"/>
                <a:ea typeface="Proxima Nova"/>
                <a:cs typeface="Proxima Nova"/>
                <a:sym typeface="Proxima Nova"/>
              </a:rPr>
              <a:t>‹#›</a:t>
            </a:fld>
            <a:endParaRPr b="0" i="0" sz="1200" u="none" cap="none" strike="noStrike">
              <a:solidFill>
                <a:schemeClr val="dk1"/>
              </a:solidFill>
              <a:latin typeface="Proxima Nova"/>
              <a:ea typeface="Proxima Nova"/>
              <a:cs typeface="Proxima Nova"/>
              <a:sym typeface="Proxima Nova"/>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8" name="Shape 108"/>
        <p:cNvGrpSpPr/>
        <p:nvPr/>
      </p:nvGrpSpPr>
      <p:grpSpPr>
        <a:xfrm>
          <a:off x="0" y="0"/>
          <a:ext cx="0" cy="0"/>
          <a:chOff x="0" y="0"/>
          <a:chExt cx="0" cy="0"/>
        </a:xfrm>
      </p:grpSpPr>
      <p:sp>
        <p:nvSpPr>
          <p:cNvPr id="109" name="Google Shape;109;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1D75BC"/>
              </a:buClr>
              <a:buSzPts val="2800"/>
              <a:buFont typeface="Arial"/>
              <a:buNone/>
              <a:defRPr b="1" i="0" sz="2800" u="none" cap="none" strike="noStrike">
                <a:solidFill>
                  <a:srgbClr val="1D75BC"/>
                </a:solidFill>
                <a:latin typeface="Arial"/>
                <a:ea typeface="Arial"/>
                <a:cs typeface="Arial"/>
                <a:sym typeface="Arial"/>
              </a:defRPr>
            </a:lvl1pPr>
            <a:lvl2pPr lvl="1"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2pPr>
            <a:lvl3pPr lvl="2"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3pPr>
            <a:lvl4pPr lvl="3"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4pPr>
            <a:lvl5pPr lvl="4"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5pPr>
            <a:lvl6pPr lvl="5"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6pPr>
            <a:lvl7pPr lvl="6"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7pPr>
            <a:lvl8pPr lvl="7"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8pPr>
            <a:lvl9pPr lvl="8"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9pPr>
          </a:lstStyle>
          <a:p/>
        </p:txBody>
      </p:sp>
      <p:sp>
        <p:nvSpPr>
          <p:cNvPr id="110" name="Google Shape;110;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434343"/>
              </a:buClr>
              <a:buSzPts val="1800"/>
              <a:buFont typeface="Arial"/>
              <a:buChar char="●"/>
              <a:defRPr b="0" i="0" sz="1800" u="none" cap="none" strike="noStrike">
                <a:solidFill>
                  <a:srgbClr val="434343"/>
                </a:solidFill>
                <a:latin typeface="Arial"/>
                <a:ea typeface="Arial"/>
                <a:cs typeface="Arial"/>
                <a:sym typeface="Arial"/>
              </a:defRPr>
            </a:lvl1pPr>
            <a:lvl2pPr indent="-317500" lvl="1" marL="914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2pPr>
            <a:lvl3pPr indent="-317500" lvl="2" marL="1371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3pPr>
            <a:lvl4pPr indent="-317500" lvl="3" marL="1828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rtl="0" algn="l">
              <a:lnSpc>
                <a:spcPct val="115000"/>
              </a:lnSpc>
              <a:spcBef>
                <a:spcPts val="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
        <p:nvSpPr>
          <p:cNvPr id="111" name="Google Shape;111;p24"/>
          <p:cNvSpPr txBox="1"/>
          <p:nvPr/>
        </p:nvSpPr>
        <p:spPr>
          <a:xfrm>
            <a:off x="8638032" y="4860314"/>
            <a:ext cx="457200" cy="253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chemeClr val="dk1"/>
                </a:solidFill>
                <a:latin typeface="Proxima Nova"/>
                <a:ea typeface="Proxima Nova"/>
                <a:cs typeface="Proxima Nova"/>
                <a:sym typeface="Proxima Nova"/>
              </a:rPr>
              <a:t>‹#›</a:t>
            </a:fld>
            <a:endParaRPr b="0" i="0" sz="1200" u="none" cap="none" strike="noStrike">
              <a:solidFill>
                <a:schemeClr val="dk1"/>
              </a:solidFill>
              <a:latin typeface="Proxima Nova"/>
              <a:ea typeface="Proxima Nova"/>
              <a:cs typeface="Proxima Nova"/>
              <a:sym typeface="Proxima Nova"/>
            </a:endParaRPr>
          </a:p>
        </p:txBody>
      </p:sp>
      <p:sp>
        <p:nvSpPr>
          <p:cNvPr id="112" name="Google Shape;112;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3.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youtube.com/playlist?list=PLvdwyPgXnxxVKbJsSkAytkbe_eVC3JNBw&amp;si=qlwFHZrnk5YnHY4U" TargetMode="External"/><Relationship Id="rId4" Type="http://schemas.openxmlformats.org/officeDocument/2006/relationships/image" Target="../media/image41.png"/><Relationship Id="rId5"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46.png"/><Relationship Id="rId11" Type="http://schemas.openxmlformats.org/officeDocument/2006/relationships/image" Target="../media/image49.png"/><Relationship Id="rId10" Type="http://schemas.openxmlformats.org/officeDocument/2006/relationships/image" Target="../media/image51.png"/><Relationship Id="rId12" Type="http://schemas.openxmlformats.org/officeDocument/2006/relationships/image" Target="../media/image27.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5.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hyperlink" Target="https://www.gsa.gov/technology/technology-products-services/it-security/zero-trust-and-gs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2.png"/><Relationship Id="rId4" Type="http://schemas.openxmlformats.org/officeDocument/2006/relationships/hyperlink" Target="https://www.gsa.gov/technology/technology-products-services/it-security/zero-trust-and-gs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www.gsaelibrary.gsa.gov/ElibMain/sinDetails.do?scheduleNumber=MAS&amp;specialItemNumber=54151HACS&amp;executeQuery=YES" TargetMode="External"/><Relationship Id="rId4" Type="http://schemas.openxmlformats.org/officeDocument/2006/relationships/image" Target="../media/image67.png"/><Relationship Id="rId5" Type="http://schemas.openxmlformats.org/officeDocument/2006/relationships/hyperlink" Target="https://www.ebuy.gsa.gov/ebuy/" TargetMode="External"/><Relationship Id="rId6" Type="http://schemas.openxmlformats.org/officeDocument/2006/relationships/image" Target="../media/image61.png"/><Relationship Id="rId7" Type="http://schemas.openxmlformats.org/officeDocument/2006/relationships/hyperlink" Target="https://www.ebuy.gsa.gov/ebuyope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0" Type="http://schemas.openxmlformats.org/officeDocument/2006/relationships/hyperlink" Target="https://acquisitiongateway.gov/category-management/resources/580?nid=410" TargetMode="External"/><Relationship Id="rId11" Type="http://schemas.openxmlformats.org/officeDocument/2006/relationships/hyperlink" Target="http://www.gsa.gov/HACS" TargetMode="External"/><Relationship Id="rId22" Type="http://schemas.openxmlformats.org/officeDocument/2006/relationships/hyperlink" Target="https://acquisitiongateway.gov/category-management/resources/580?nid=410" TargetMode="External"/><Relationship Id="rId10" Type="http://schemas.openxmlformats.org/officeDocument/2006/relationships/image" Target="../media/image90.png"/><Relationship Id="rId21" Type="http://schemas.openxmlformats.org/officeDocument/2006/relationships/hyperlink" Target="https://acquisitiongateway.gov/category-management/resources/580?nid=410" TargetMode="External"/><Relationship Id="rId13" Type="http://schemas.openxmlformats.org/officeDocument/2006/relationships/hyperlink" Target="http://www.gsa.gov/AST" TargetMode="External"/><Relationship Id="rId12" Type="http://schemas.openxmlformats.org/officeDocument/2006/relationships/hyperlink" Target="http://www.gsa.gov/ZTA" TargetMode="External"/><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60.png"/><Relationship Id="rId9" Type="http://schemas.openxmlformats.org/officeDocument/2006/relationships/hyperlink" Target="https://www.youtube.com/watch?v=n2YlNXGZdxA&amp;t=5s" TargetMode="External"/><Relationship Id="rId15" Type="http://schemas.openxmlformats.org/officeDocument/2006/relationships/image" Target="../media/image66.png"/><Relationship Id="rId14" Type="http://schemas.openxmlformats.org/officeDocument/2006/relationships/hyperlink" Target="http://www.gsa.gov/ITSecurity" TargetMode="External"/><Relationship Id="rId17" Type="http://schemas.openxmlformats.org/officeDocument/2006/relationships/hyperlink" Target="https://acquisitiongateway.gov/category-management/resources/580?nid=410" TargetMode="External"/><Relationship Id="rId16" Type="http://schemas.openxmlformats.org/officeDocument/2006/relationships/hyperlink" Target="https://www.gsa.gov/system/files/HACS%20Buyer%27s%20Guide%20December%202023%20v3%20.pdf" TargetMode="External"/><Relationship Id="rId5" Type="http://schemas.openxmlformats.org/officeDocument/2006/relationships/image" Target="../media/image65.png"/><Relationship Id="rId19" Type="http://schemas.openxmlformats.org/officeDocument/2006/relationships/hyperlink" Target="https://acquisitiongateway.gov/category-management/resources/580?nid=410" TargetMode="External"/><Relationship Id="rId6" Type="http://schemas.openxmlformats.org/officeDocument/2006/relationships/image" Target="../media/image69.png"/><Relationship Id="rId18" Type="http://schemas.openxmlformats.org/officeDocument/2006/relationships/hyperlink" Target="https://acquisitiongateway.gov/category-management/resources/580?nid=410" TargetMode="External"/><Relationship Id="rId7" Type="http://schemas.openxmlformats.org/officeDocument/2006/relationships/hyperlink" Target="https://www.youtube.com/watch?v=gHoO3V4DJPc&amp;feature=youtu.be" TargetMode="External"/><Relationship Id="rId8"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0.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gsa.gov/technology/it-contract-vehicles-and-purchasing-programs" TargetMode="External"/><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72.png"/><Relationship Id="rId7"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www.gsa.gov/itsecurity" TargetMode="External"/><Relationship Id="rId4" Type="http://schemas.openxmlformats.org/officeDocument/2006/relationships/hyperlink" Target="mailto:ITSecurityCM@gsa.gov" TargetMode="External"/><Relationship Id="rId5" Type="http://schemas.openxmlformats.org/officeDocument/2006/relationships/hyperlink" Target="mailto:itcssd@gsa.gov" TargetMode="External"/><Relationship Id="rId6" Type="http://schemas.openxmlformats.org/officeDocument/2006/relationships/hyperlink" Target="http://www.gsa.gov/cs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77.png"/><Relationship Id="rId4" Type="http://schemas.openxmlformats.org/officeDocument/2006/relationships/image" Target="../media/image86.png"/><Relationship Id="rId5" Type="http://schemas.openxmlformats.org/officeDocument/2006/relationships/image" Target="../media/image81.png"/><Relationship Id="rId6"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27.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54.png"/><Relationship Id="rId7" Type="http://schemas.openxmlformats.org/officeDocument/2006/relationships/image" Target="../media/image49.png"/></Relationships>
</file>

<file path=ppt/slides/_rels/slide43.xml.rels><?xml version="1.0" encoding="UTF-8" standalone="yes"?><Relationships xmlns="http://schemas.openxmlformats.org/package/2006/relationships"><Relationship Id="rId10" Type="http://schemas.openxmlformats.org/officeDocument/2006/relationships/image" Target="../media/image89.png"/><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106.png"/><Relationship Id="rId4" Type="http://schemas.openxmlformats.org/officeDocument/2006/relationships/image" Target="../media/image88.png"/><Relationship Id="rId9" Type="http://schemas.openxmlformats.org/officeDocument/2006/relationships/image" Target="../media/image125.png"/><Relationship Id="rId5" Type="http://schemas.openxmlformats.org/officeDocument/2006/relationships/image" Target="../media/image94.png"/><Relationship Id="rId6" Type="http://schemas.openxmlformats.org/officeDocument/2006/relationships/image" Target="../media/image98.png"/><Relationship Id="rId7" Type="http://schemas.openxmlformats.org/officeDocument/2006/relationships/image" Target="../media/image87.png"/><Relationship Id="rId8"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93.png"/><Relationship Id="rId4" Type="http://schemas.openxmlformats.org/officeDocument/2006/relationships/image" Target="../media/image97.png"/><Relationship Id="rId5" Type="http://schemas.openxmlformats.org/officeDocument/2006/relationships/image" Target="../media/image9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11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10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115.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99.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10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132.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10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110.png"/><Relationship Id="rId4" Type="http://schemas.openxmlformats.org/officeDocument/2006/relationships/image" Target="../media/image97.png"/><Relationship Id="rId5" Type="http://schemas.openxmlformats.org/officeDocument/2006/relationships/image" Target="../media/image1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 Id="rId3"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0.xml"/><Relationship Id="rId3" Type="http://schemas.openxmlformats.org/officeDocument/2006/relationships/image" Target="../media/image130.png"/><Relationship Id="rId4" Type="http://schemas.openxmlformats.org/officeDocument/2006/relationships/image" Target="../media/image129.png"/><Relationship Id="rId5" Type="http://schemas.openxmlformats.org/officeDocument/2006/relationships/image" Target="../media/image114.png"/><Relationship Id="rId6" Type="http://schemas.openxmlformats.org/officeDocument/2006/relationships/image" Target="../media/image116.png"/><Relationship Id="rId7" Type="http://schemas.openxmlformats.org/officeDocument/2006/relationships/image" Target="../media/image118.png"/><Relationship Id="rId8" Type="http://schemas.openxmlformats.org/officeDocument/2006/relationships/image" Target="../media/image1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hyperlink" Target="https://www.nist.gov/itl/executive-order-14028-improving-nations-cybersecurity/software-security-supply-chains-software-1"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121.png"/></Relationships>
</file>

<file path=ppt/slides/_rels/slide63.xml.rels><?xml version="1.0" encoding="UTF-8" standalone="yes"?><Relationships xmlns="http://schemas.openxmlformats.org/package/2006/relationships"><Relationship Id="rId20" Type="http://schemas.openxmlformats.org/officeDocument/2006/relationships/hyperlink" Target="https://www.gsaelibrary.gsa.gov/ElibMain/scheduleList.do?catid=1022&amp;famid=1015&amp;sched=yes" TargetMode="External"/><Relationship Id="rId11" Type="http://schemas.openxmlformats.org/officeDocument/2006/relationships/hyperlink" Target="https://www.gsaelibrary.gsa.gov/ElibMain/scheduleList.do?catid=1018&amp;famid=1015&amp;sched=yes" TargetMode="External"/><Relationship Id="rId22" Type="http://schemas.openxmlformats.org/officeDocument/2006/relationships/hyperlink" Target="https://www.gsaelibrary.gsa.gov/ElibMain/scheduleList.do?catid=1019&amp;famid=1015&amp;sched=yes" TargetMode="External"/><Relationship Id="rId10" Type="http://schemas.openxmlformats.org/officeDocument/2006/relationships/hyperlink" Target="https://www.gsaelibrary.gsa.gov/ElibMain/scheduleList.do?catid=1018&amp;famid=1015&amp;sched=yes" TargetMode="External"/><Relationship Id="rId21" Type="http://schemas.openxmlformats.org/officeDocument/2006/relationships/hyperlink" Target="https://www.gsaelibrary.gsa.gov/ElibMain/scheduleList.do?catid=1019&amp;famid=1015&amp;sched=yes" TargetMode="External"/><Relationship Id="rId13" Type="http://schemas.openxmlformats.org/officeDocument/2006/relationships/hyperlink" Target="https://www.gsaelibrary.gsa.gov/ElibMain/scheduleList.do?catid=1017&amp;famid=1015&amp;sched=yes" TargetMode="External"/><Relationship Id="rId12" Type="http://schemas.openxmlformats.org/officeDocument/2006/relationships/hyperlink" Target="https://www.gsaelibrary.gsa.gov/ElibMain/scheduleList.do?catid=1017&amp;famid=1015&amp;sched=yes" TargetMode="External"/><Relationship Id="rId23" Type="http://schemas.openxmlformats.org/officeDocument/2006/relationships/hyperlink" Target="https://www.gsaelibrary.gsa.gov/ElibMain/scheduleList.do?catid=1019&amp;famid=1015&amp;sched=yes" TargetMode="External"/><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hyperlink" Target="https://www.gsaelibrary.gsa.gov/ElibMain/scheduleList.do?catid=1021&amp;famid=1015&amp;sched=yes" TargetMode="External"/><Relationship Id="rId4" Type="http://schemas.openxmlformats.org/officeDocument/2006/relationships/hyperlink" Target="https://www.gsaelibrary.gsa.gov/ElibMain/scheduleList.do?catid=1021&amp;famid=1015&amp;sched=yes" TargetMode="External"/><Relationship Id="rId9" Type="http://schemas.openxmlformats.org/officeDocument/2006/relationships/hyperlink" Target="https://www.gsaelibrary.gsa.gov/ElibMain/scheduleList.do?catid=1018&amp;famid=1015&amp;sched=yes" TargetMode="External"/><Relationship Id="rId15" Type="http://schemas.openxmlformats.org/officeDocument/2006/relationships/hyperlink" Target="https://www.gsaelibrary.gsa.gov/ElibMain/scheduleList.do?catid=1016&amp;famid=1015&amp;sched=yes" TargetMode="External"/><Relationship Id="rId14" Type="http://schemas.openxmlformats.org/officeDocument/2006/relationships/hyperlink" Target="https://www.gsaelibrary.gsa.gov/ElibMain/scheduleList.do?catid=1017&amp;famid=1015&amp;sched=yes" TargetMode="External"/><Relationship Id="rId17" Type="http://schemas.openxmlformats.org/officeDocument/2006/relationships/hyperlink" Target="https://www.gsaelibrary.gsa.gov/ElibMain/scheduleList.do?catid=1016&amp;famid=1015&amp;sched=yes" TargetMode="External"/><Relationship Id="rId16" Type="http://schemas.openxmlformats.org/officeDocument/2006/relationships/hyperlink" Target="https://www.gsaelibrary.gsa.gov/ElibMain/scheduleList.do?catid=1016&amp;famid=1015&amp;sched=yes" TargetMode="External"/><Relationship Id="rId5" Type="http://schemas.openxmlformats.org/officeDocument/2006/relationships/hyperlink" Target="https://www.gsaelibrary.gsa.gov/ElibMain/scheduleList.do?catid=1021&amp;famid=1015&amp;sched=yes" TargetMode="External"/><Relationship Id="rId19" Type="http://schemas.openxmlformats.org/officeDocument/2006/relationships/hyperlink" Target="https://www.gsaelibrary.gsa.gov/ElibMain/scheduleList.do?catid=1022&amp;famid=1015&amp;sched=yes" TargetMode="External"/><Relationship Id="rId6" Type="http://schemas.openxmlformats.org/officeDocument/2006/relationships/hyperlink" Target="https://www.gsaelibrary.gsa.gov/ElibMain/scheduleList.do?catid=1020&amp;famid=1015&amp;sched=yes" TargetMode="External"/><Relationship Id="rId18" Type="http://schemas.openxmlformats.org/officeDocument/2006/relationships/hyperlink" Target="https://www.gsaelibrary.gsa.gov/ElibMain/scheduleList.do?catid=1022&amp;famid=1015&amp;sched=yes" TargetMode="External"/><Relationship Id="rId7" Type="http://schemas.openxmlformats.org/officeDocument/2006/relationships/hyperlink" Target="https://www.gsaelibrary.gsa.gov/ElibMain/scheduleList.do?catid=1020&amp;famid=1015&amp;sched=yes" TargetMode="External"/><Relationship Id="rId8" Type="http://schemas.openxmlformats.org/officeDocument/2006/relationships/hyperlink" Target="https://www.gsaelibrary.gsa.gov/ElibMain/scheduleList.do?catid=1020&amp;famid=1015&amp;sched=ye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110.png"/><Relationship Id="rId4" Type="http://schemas.openxmlformats.org/officeDocument/2006/relationships/image" Target="../media/image122.png"/><Relationship Id="rId5" Type="http://schemas.openxmlformats.org/officeDocument/2006/relationships/image" Target="../media/image12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image" Target="../media/image123.png"/><Relationship Id="rId4" Type="http://schemas.openxmlformats.org/officeDocument/2006/relationships/image" Target="../media/image134.png"/><Relationship Id="rId5" Type="http://schemas.openxmlformats.org/officeDocument/2006/relationships/image" Target="../media/image1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56.png"/><Relationship Id="rId4" Type="http://schemas.openxmlformats.org/officeDocument/2006/relationships/hyperlink" Target="https://www.gsa.gov/ITSecurity"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127.png"/><Relationship Id="rId4" Type="http://schemas.openxmlformats.org/officeDocument/2006/relationships/hyperlink" Target="http://www.gsa.gov/ITSecurity" TargetMode="External"/><Relationship Id="rId5" Type="http://schemas.openxmlformats.org/officeDocument/2006/relationships/hyperlink" Target="http://itvmo.gsa.gov" TargetMode="External"/><Relationship Id="rId6" Type="http://schemas.openxmlformats.org/officeDocument/2006/relationships/hyperlink" Target="https://www.gsa.gov/about-us/events-and-training/gsa-events" TargetMode="External"/><Relationship Id="rId7" Type="http://schemas.openxmlformats.org/officeDocument/2006/relationships/image" Target="../media/image124.png"/><Relationship Id="rId8" Type="http://schemas.openxmlformats.org/officeDocument/2006/relationships/hyperlink" Target="https://www.youtube.com/playlist?list=PLvdwyPgXnxxVKbJsSkAytkbe_eVC3JNBw"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1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ctrTitle"/>
          </p:nvPr>
        </p:nvSpPr>
        <p:spPr>
          <a:xfrm>
            <a:off x="348750" y="2106125"/>
            <a:ext cx="8101800" cy="2815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1800">
                <a:latin typeface="Proxima Nova"/>
                <a:ea typeface="Proxima Nova"/>
                <a:cs typeface="Proxima Nova"/>
                <a:sym typeface="Proxima Nova"/>
              </a:rPr>
              <a:t>GSA INFORMATION TECHNOLOGY CATEGORY</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chemeClr val="lt1"/>
              </a:buClr>
              <a:buSzPts val="3600"/>
              <a:buFont typeface="Arial"/>
              <a:buNone/>
            </a:pPr>
            <a:r>
              <a:rPr lang="en-US" sz="2800">
                <a:solidFill>
                  <a:schemeClr val="lt1"/>
                </a:solidFill>
                <a:latin typeface="Proxima Nova"/>
                <a:ea typeface="Proxima Nova"/>
                <a:cs typeface="Proxima Nova"/>
                <a:sym typeface="Proxima Nova"/>
              </a:rPr>
              <a:t>Acquisition Training for the Real World (ATRW)</a:t>
            </a:r>
            <a:endParaRPr sz="2800">
              <a:solidFill>
                <a:schemeClr val="lt1"/>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lt1"/>
              </a:buClr>
              <a:buSzPts val="3600"/>
              <a:buFont typeface="Arial"/>
              <a:buNone/>
            </a:pPr>
            <a:r>
              <a:rPr b="0" lang="en-US" sz="2200">
                <a:solidFill>
                  <a:schemeClr val="lt1"/>
                </a:solidFill>
                <a:latin typeface="Proxima Nova"/>
                <a:ea typeface="Proxima Nova"/>
                <a:cs typeface="Proxima Nova"/>
                <a:sym typeface="Proxima Nova"/>
              </a:rPr>
              <a:t>Strengthening Agency Cybersecurity: GSA’s Highly Adaptive Cybersecurity Services (HACS) and Continuous Diagnostics and Mitigation (CDM) Solutions</a:t>
            </a:r>
            <a:endParaRPr b="0" sz="2200">
              <a:solidFill>
                <a:schemeClr val="lt1"/>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lt1"/>
              </a:buClr>
              <a:buSzPts val="3600"/>
              <a:buFont typeface="Arial"/>
              <a:buNone/>
            </a:pPr>
            <a:r>
              <a:t/>
            </a:r>
            <a:endParaRPr b="0" sz="2400">
              <a:solidFill>
                <a:schemeClr val="lt1"/>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lt1"/>
              </a:buClr>
              <a:buSzPts val="3600"/>
              <a:buNone/>
            </a:pPr>
            <a:r>
              <a:rPr b="0" i="1" lang="en-US" sz="1800">
                <a:solidFill>
                  <a:schemeClr val="lt1"/>
                </a:solidFill>
                <a:latin typeface="Proxima Nova"/>
                <a:ea typeface="Proxima Nova"/>
                <a:cs typeface="Proxima Nova"/>
                <a:sym typeface="Proxima Nova"/>
              </a:rPr>
              <a:t>IT Security Division (ITSD)</a:t>
            </a:r>
            <a:endParaRPr sz="2800">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5"/>
          <p:cNvSpPr txBox="1"/>
          <p:nvPr>
            <p:ph type="ctrTitle"/>
          </p:nvPr>
        </p:nvSpPr>
        <p:spPr>
          <a:xfrm>
            <a:off x="506200" y="485925"/>
            <a:ext cx="73041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rPr>
              <a:t>Emerging Technology</a:t>
            </a:r>
            <a:endParaRPr sz="2500">
              <a:solidFill>
                <a:srgbClr val="002060"/>
              </a:solidFill>
              <a:latin typeface="Proxima Nova"/>
              <a:ea typeface="Proxima Nova"/>
              <a:cs typeface="Proxima Nova"/>
              <a:sym typeface="Proxima Nova"/>
            </a:endParaRPr>
          </a:p>
        </p:txBody>
      </p:sp>
      <p:pic>
        <p:nvPicPr>
          <p:cNvPr descr="Profile outline of a head with a brain and many connected lines representing synapses." id="262" name="Google Shape;262;p45"/>
          <p:cNvPicPr preferRelativeResize="0"/>
          <p:nvPr/>
        </p:nvPicPr>
        <p:blipFill rotWithShape="1">
          <a:blip r:embed="rId3">
            <a:alphaModFix/>
          </a:blip>
          <a:srcRect b="0" l="0" r="0" t="0"/>
          <a:stretch/>
        </p:blipFill>
        <p:spPr>
          <a:xfrm>
            <a:off x="1462525" y="1189025"/>
            <a:ext cx="1079508" cy="1112634"/>
          </a:xfrm>
          <a:prstGeom prst="rect">
            <a:avLst/>
          </a:prstGeom>
          <a:noFill/>
          <a:ln>
            <a:noFill/>
          </a:ln>
        </p:spPr>
      </p:pic>
      <p:sp>
        <p:nvSpPr>
          <p:cNvPr id="263" name="Google Shape;263;p45"/>
          <p:cNvSpPr txBox="1"/>
          <p:nvPr/>
        </p:nvSpPr>
        <p:spPr>
          <a:xfrm>
            <a:off x="2669821" y="1349353"/>
            <a:ext cx="3513600" cy="6774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Artificial </a:t>
            </a:r>
            <a:endParaRPr b="1" i="0" sz="2200" u="none" cap="none" strike="noStrike">
              <a:solidFill>
                <a:srgbClr val="073763"/>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Intelligence (AI)</a:t>
            </a:r>
            <a:endParaRPr b="1" i="0" sz="2200" u="none" cap="none" strike="noStrike">
              <a:solidFill>
                <a:srgbClr val="073763"/>
              </a:solidFill>
              <a:latin typeface="Proxima Nova"/>
              <a:ea typeface="Proxima Nova"/>
              <a:cs typeface="Proxima Nova"/>
              <a:sym typeface="Proxima Nova"/>
            </a:endParaRPr>
          </a:p>
        </p:txBody>
      </p:sp>
      <p:pic>
        <p:nvPicPr>
          <p:cNvPr descr="3d sphere with binary code." id="264" name="Google Shape;264;p45"/>
          <p:cNvPicPr preferRelativeResize="0"/>
          <p:nvPr/>
        </p:nvPicPr>
        <p:blipFill rotWithShape="1">
          <a:blip r:embed="rId4">
            <a:alphaModFix/>
          </a:blip>
          <a:srcRect b="0" l="0" r="0" t="0"/>
          <a:stretch/>
        </p:blipFill>
        <p:spPr>
          <a:xfrm>
            <a:off x="2624497" y="2436606"/>
            <a:ext cx="1057918" cy="1017266"/>
          </a:xfrm>
          <a:prstGeom prst="rect">
            <a:avLst/>
          </a:prstGeom>
          <a:noFill/>
          <a:ln>
            <a:noFill/>
          </a:ln>
        </p:spPr>
      </p:pic>
      <p:sp>
        <p:nvSpPr>
          <p:cNvPr id="265" name="Google Shape;265;p45"/>
          <p:cNvSpPr txBox="1"/>
          <p:nvPr/>
        </p:nvSpPr>
        <p:spPr>
          <a:xfrm>
            <a:off x="3796340" y="2561698"/>
            <a:ext cx="3513600" cy="6774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Post-Quantum</a:t>
            </a:r>
            <a:endParaRPr b="1" i="0" sz="2200" u="none" cap="none" strike="noStrike">
              <a:solidFill>
                <a:srgbClr val="073763"/>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Cryptography (PQC)</a:t>
            </a:r>
            <a:endParaRPr b="1" i="0" sz="2200" u="none" cap="none" strike="noStrike">
              <a:solidFill>
                <a:srgbClr val="073763"/>
              </a:solidFill>
              <a:latin typeface="Proxima Nova"/>
              <a:ea typeface="Proxima Nova"/>
              <a:cs typeface="Proxima Nova"/>
              <a:sym typeface="Proxima Nova"/>
            </a:endParaRPr>
          </a:p>
        </p:txBody>
      </p:sp>
      <p:pic>
        <p:nvPicPr>
          <p:cNvPr descr="Internet capable devices connected with lines." id="266" name="Google Shape;266;p45"/>
          <p:cNvPicPr preferRelativeResize="0"/>
          <p:nvPr/>
        </p:nvPicPr>
        <p:blipFill rotWithShape="1">
          <a:blip r:embed="rId5">
            <a:alphaModFix/>
          </a:blip>
          <a:srcRect b="0" l="0" r="0" t="0"/>
          <a:stretch/>
        </p:blipFill>
        <p:spPr>
          <a:xfrm>
            <a:off x="3904728" y="3774045"/>
            <a:ext cx="1025533" cy="974880"/>
          </a:xfrm>
          <a:prstGeom prst="rect">
            <a:avLst/>
          </a:prstGeom>
          <a:noFill/>
          <a:ln>
            <a:noFill/>
          </a:ln>
        </p:spPr>
      </p:pic>
      <p:sp>
        <p:nvSpPr>
          <p:cNvPr id="267" name="Google Shape;267;p45"/>
          <p:cNvSpPr txBox="1"/>
          <p:nvPr/>
        </p:nvSpPr>
        <p:spPr>
          <a:xfrm>
            <a:off x="5142498" y="3913666"/>
            <a:ext cx="3513600" cy="6774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The Internet </a:t>
            </a:r>
            <a:endParaRPr b="1" i="0" sz="2200" u="none" cap="none" strike="noStrike">
              <a:solidFill>
                <a:srgbClr val="073763"/>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of Things (IOT)</a:t>
            </a:r>
            <a:endParaRPr b="1" i="0" sz="2200" u="none" cap="none" strike="noStrike">
              <a:solidFill>
                <a:srgbClr val="073763"/>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6"/>
          <p:cNvSpPr txBox="1"/>
          <p:nvPr>
            <p:ph type="ctrTitle"/>
          </p:nvPr>
        </p:nvSpPr>
        <p:spPr>
          <a:xfrm>
            <a:off x="506200" y="485925"/>
            <a:ext cx="73041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Federal Requirements &amp; Guidance</a:t>
            </a:r>
            <a:endParaRPr sz="2500">
              <a:solidFill>
                <a:srgbClr val="002060"/>
              </a:solidFill>
              <a:latin typeface="Proxima Nova"/>
              <a:ea typeface="Proxima Nova"/>
              <a:cs typeface="Proxima Nova"/>
              <a:sym typeface="Proxima Nova"/>
            </a:endParaRPr>
          </a:p>
        </p:txBody>
      </p:sp>
      <p:pic>
        <p:nvPicPr>
          <p:cNvPr descr="First page of the Executive Order on Improving the Nation's Security." id="273" name="Google Shape;273;p46"/>
          <p:cNvPicPr preferRelativeResize="0"/>
          <p:nvPr/>
        </p:nvPicPr>
        <p:blipFill rotWithShape="1">
          <a:blip r:embed="rId3">
            <a:alphaModFix/>
          </a:blip>
          <a:srcRect b="0" l="0" r="0" t="0"/>
          <a:stretch/>
        </p:blipFill>
        <p:spPr>
          <a:xfrm>
            <a:off x="576350" y="1121950"/>
            <a:ext cx="1957174" cy="1984176"/>
          </a:xfrm>
          <a:prstGeom prst="rect">
            <a:avLst/>
          </a:prstGeom>
          <a:noFill/>
          <a:ln cap="flat" cmpd="sng" w="9525">
            <a:solidFill>
              <a:srgbClr val="595959"/>
            </a:solidFill>
            <a:prstDash val="solid"/>
            <a:round/>
            <a:headEnd len="sm" w="sm" type="none"/>
            <a:tailEnd len="sm" w="sm" type="none"/>
          </a:ln>
        </p:spPr>
      </p:pic>
      <p:pic>
        <p:nvPicPr>
          <p:cNvPr descr="First page of the Office of Management and Budget (OMB) Memo: &quot;Moving the U.S. Government Toward Zero Trust Cybersecurity Principles&quot;." id="274" name="Google Shape;274;p46"/>
          <p:cNvPicPr preferRelativeResize="0"/>
          <p:nvPr/>
        </p:nvPicPr>
        <p:blipFill rotWithShape="1">
          <a:blip r:embed="rId4">
            <a:alphaModFix/>
          </a:blip>
          <a:srcRect b="0" l="0" r="0" t="0"/>
          <a:stretch/>
        </p:blipFill>
        <p:spPr>
          <a:xfrm>
            <a:off x="1340525" y="2359727"/>
            <a:ext cx="1807501" cy="1984166"/>
          </a:xfrm>
          <a:prstGeom prst="rect">
            <a:avLst/>
          </a:prstGeom>
          <a:noFill/>
          <a:ln cap="flat" cmpd="sng" w="9525">
            <a:solidFill>
              <a:srgbClr val="000000"/>
            </a:solidFill>
            <a:prstDash val="solid"/>
            <a:round/>
            <a:headEnd len="sm" w="sm" type="none"/>
            <a:tailEnd len="sm" w="sm" type="none"/>
          </a:ln>
        </p:spPr>
      </p:pic>
      <p:pic>
        <p:nvPicPr>
          <p:cNvPr descr="Cover of the National Cyber Director’s National Cybersecurity Strategy." id="275" name="Google Shape;275;p46"/>
          <p:cNvPicPr preferRelativeResize="0"/>
          <p:nvPr/>
        </p:nvPicPr>
        <p:blipFill rotWithShape="1">
          <a:blip r:embed="rId5">
            <a:alphaModFix/>
          </a:blip>
          <a:srcRect b="0" l="0" r="0" t="0"/>
          <a:stretch/>
        </p:blipFill>
        <p:spPr>
          <a:xfrm>
            <a:off x="3292226" y="1121950"/>
            <a:ext cx="1807511" cy="2385622"/>
          </a:xfrm>
          <a:prstGeom prst="rect">
            <a:avLst/>
          </a:prstGeom>
          <a:noFill/>
          <a:ln>
            <a:noFill/>
          </a:ln>
        </p:spPr>
      </p:pic>
      <p:pic>
        <p:nvPicPr>
          <p:cNvPr descr="Cover of the Federal Information Security Modernization Act of 2014 coverage document. " id="276" name="Google Shape;276;p46"/>
          <p:cNvPicPr preferRelativeResize="0"/>
          <p:nvPr/>
        </p:nvPicPr>
        <p:blipFill rotWithShape="1">
          <a:blip r:embed="rId6">
            <a:alphaModFix/>
          </a:blip>
          <a:srcRect b="0" l="6751" r="5344" t="0"/>
          <a:stretch/>
        </p:blipFill>
        <p:spPr>
          <a:xfrm>
            <a:off x="2202300" y="2967250"/>
            <a:ext cx="1614726" cy="2034550"/>
          </a:xfrm>
          <a:prstGeom prst="rect">
            <a:avLst/>
          </a:prstGeom>
          <a:noFill/>
          <a:ln cap="flat" cmpd="sng" w="9525">
            <a:solidFill>
              <a:srgbClr val="000000"/>
            </a:solidFill>
            <a:prstDash val="solid"/>
            <a:round/>
            <a:headEnd len="sm" w="sm" type="none"/>
            <a:tailEnd len="sm" w="sm" type="none"/>
          </a:ln>
        </p:spPr>
      </p:pic>
      <p:pic>
        <p:nvPicPr>
          <p:cNvPr descr="First page of the Office of Management and Budget's Memorandum M-24-10 Advancing Governance, Innovation, and Risk management for Agency Use of Artificial Intelligence." id="277" name="Google Shape;277;p46"/>
          <p:cNvPicPr preferRelativeResize="0"/>
          <p:nvPr/>
        </p:nvPicPr>
        <p:blipFill rotWithShape="1">
          <a:blip r:embed="rId7">
            <a:alphaModFix/>
          </a:blip>
          <a:srcRect b="0" l="0" r="0" t="0"/>
          <a:stretch/>
        </p:blipFill>
        <p:spPr>
          <a:xfrm>
            <a:off x="5843450" y="1121950"/>
            <a:ext cx="2144324" cy="2034550"/>
          </a:xfrm>
          <a:prstGeom prst="rect">
            <a:avLst/>
          </a:prstGeom>
          <a:noFill/>
          <a:ln cap="flat" cmpd="sng" w="9525">
            <a:solidFill>
              <a:schemeClr val="dk2"/>
            </a:solidFill>
            <a:prstDash val="solid"/>
            <a:round/>
            <a:headEnd len="sm" w="sm" type="none"/>
            <a:tailEnd len="sm" w="sm" type="none"/>
          </a:ln>
        </p:spPr>
      </p:pic>
      <p:pic>
        <p:nvPicPr>
          <p:cNvPr descr="Cover of the National Cybersecurity Strategy Implementation Plan." id="278" name="Google Shape;278;p46"/>
          <p:cNvPicPr preferRelativeResize="0"/>
          <p:nvPr/>
        </p:nvPicPr>
        <p:blipFill rotWithShape="1">
          <a:blip r:embed="rId8">
            <a:alphaModFix/>
          </a:blip>
          <a:srcRect b="0" l="0" r="0" t="0"/>
          <a:stretch/>
        </p:blipFill>
        <p:spPr>
          <a:xfrm>
            <a:off x="4343395" y="2734803"/>
            <a:ext cx="1749894" cy="2266985"/>
          </a:xfrm>
          <a:prstGeom prst="rect">
            <a:avLst/>
          </a:prstGeom>
          <a:noFill/>
          <a:ln cap="flat" cmpd="sng" w="9525">
            <a:solidFill>
              <a:schemeClr val="lt1"/>
            </a:solidFill>
            <a:prstDash val="solid"/>
            <a:round/>
            <a:headEnd len="sm" w="sm" type="none"/>
            <a:tailEnd len="sm" w="sm" type="none"/>
          </a:ln>
        </p:spPr>
      </p:pic>
      <p:pic>
        <p:nvPicPr>
          <p:cNvPr descr="First page of the Office of Management and Budget's Memorandum M-23-02 Migrating to Post-Quantum Cryptography." id="279" name="Google Shape;279;p46"/>
          <p:cNvPicPr preferRelativeResize="0"/>
          <p:nvPr/>
        </p:nvPicPr>
        <p:blipFill rotWithShape="1">
          <a:blip r:embed="rId9">
            <a:alphaModFix/>
          </a:blip>
          <a:srcRect b="0" l="0" r="0" t="0"/>
          <a:stretch/>
        </p:blipFill>
        <p:spPr>
          <a:xfrm>
            <a:off x="6514350" y="2967250"/>
            <a:ext cx="1957176" cy="20345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descr="The Department of Defense's Cybersecurity Maturity Model Certification (CMMC) depicting the levels of certification one, two, and three, and the assessments at each level.&#10;" id="284" name="Google Shape;284;p47"/>
          <p:cNvSpPr txBox="1"/>
          <p:nvPr>
            <p:ph type="ctrTitle"/>
          </p:nvPr>
        </p:nvSpPr>
        <p:spPr>
          <a:xfrm>
            <a:off x="506200" y="485925"/>
            <a:ext cx="82521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rPr>
              <a:t>Cybersecurity Maturity Model Certification (CMMC)</a:t>
            </a:r>
            <a:endParaRPr sz="2500">
              <a:solidFill>
                <a:srgbClr val="002060"/>
              </a:solidFill>
              <a:latin typeface="Proxima Nova"/>
              <a:ea typeface="Proxima Nova"/>
              <a:cs typeface="Proxima Nova"/>
              <a:sym typeface="Proxima Nova"/>
            </a:endParaRPr>
          </a:p>
        </p:txBody>
      </p:sp>
      <p:pic>
        <p:nvPicPr>
          <p:cNvPr descr="The C" id="285" name="Google Shape;285;p47"/>
          <p:cNvPicPr preferRelativeResize="0"/>
          <p:nvPr/>
        </p:nvPicPr>
        <p:blipFill rotWithShape="1">
          <a:blip r:embed="rId3">
            <a:alphaModFix/>
          </a:blip>
          <a:srcRect b="0" l="0" r="0" t="0"/>
          <a:stretch/>
        </p:blipFill>
        <p:spPr>
          <a:xfrm>
            <a:off x="2090100" y="1041225"/>
            <a:ext cx="4963805" cy="3857776"/>
          </a:xfrm>
          <a:prstGeom prst="rect">
            <a:avLst/>
          </a:prstGeom>
          <a:noFill/>
          <a:ln>
            <a:noFill/>
          </a:ln>
        </p:spPr>
      </p:pic>
      <p:sp>
        <p:nvSpPr>
          <p:cNvPr id="286" name="Google Shape;286;p47"/>
          <p:cNvSpPr txBox="1"/>
          <p:nvPr/>
        </p:nvSpPr>
        <p:spPr>
          <a:xfrm>
            <a:off x="2465550" y="4820269"/>
            <a:ext cx="4212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Proxima Nova"/>
                <a:ea typeface="Proxima Nova"/>
                <a:cs typeface="Proxima Nova"/>
                <a:sym typeface="Proxima Nova"/>
              </a:rPr>
              <a:t>Reference: https://dodcio.defense.gov/cmmc/About</a:t>
            </a:r>
            <a:endParaRPr b="0" i="1" sz="12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ctrTitle"/>
          </p:nvPr>
        </p:nvSpPr>
        <p:spPr>
          <a:xfrm>
            <a:off x="348750" y="2438650"/>
            <a:ext cx="8400300" cy="2102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1800">
                <a:latin typeface="Proxima Nova"/>
                <a:ea typeface="Proxima Nova"/>
                <a:cs typeface="Proxima Nova"/>
                <a:sym typeface="Proxima Nova"/>
              </a:rPr>
              <a:t>GSA INFORMATION TECHNOLOGY CATEGORY</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lang="en-US" sz="2800">
                <a:latin typeface="Proxima Nova"/>
                <a:ea typeface="Proxima Nova"/>
                <a:cs typeface="Proxima Nova"/>
                <a:sym typeface="Proxima Nova"/>
              </a:rPr>
              <a:t>Cybersecurity Priorities and GSA Solutions</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b="0" lang="en-US" sz="1800">
                <a:latin typeface="Proxima Nova"/>
                <a:ea typeface="Proxima Nova"/>
                <a:cs typeface="Proxima Nova"/>
                <a:sym typeface="Proxima Nova"/>
              </a:rPr>
              <a:t>Tammy Stathas and Andrea Marshall</a:t>
            </a:r>
            <a:endParaRPr b="0" sz="1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b="0" i="1" lang="en-US" sz="1800">
                <a:latin typeface="Proxima Nova"/>
                <a:ea typeface="Proxima Nova"/>
                <a:cs typeface="Proxima Nova"/>
                <a:sym typeface="Proxima Nova"/>
              </a:rPr>
              <a:t>ITSD Information Security Specialists</a:t>
            </a:r>
            <a:endParaRPr b="0" i="1" sz="18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9"/>
          <p:cNvSpPr txBox="1"/>
          <p:nvPr>
            <p:ph idx="4294967295" type="ctrTitle"/>
          </p:nvPr>
        </p:nvSpPr>
        <p:spPr>
          <a:xfrm>
            <a:off x="568900" y="303200"/>
            <a:ext cx="6938700" cy="677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Part 2: Agenda</a:t>
            </a:r>
            <a:endParaRPr b="1" i="0" sz="2500" u="none" cap="none" strike="noStrike">
              <a:solidFill>
                <a:srgbClr val="002060"/>
              </a:solidFill>
              <a:latin typeface="Proxima Nova"/>
              <a:ea typeface="Proxima Nova"/>
              <a:cs typeface="Proxima Nova"/>
              <a:sym typeface="Proxima Nova"/>
            </a:endParaRPr>
          </a:p>
        </p:txBody>
      </p:sp>
      <p:sp>
        <p:nvSpPr>
          <p:cNvPr id="298" name="Google Shape;298;p49"/>
          <p:cNvSpPr txBox="1"/>
          <p:nvPr>
            <p:ph idx="2" type="body"/>
          </p:nvPr>
        </p:nvSpPr>
        <p:spPr>
          <a:xfrm>
            <a:off x="295750" y="1033900"/>
            <a:ext cx="8848500" cy="41097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Zero Trust Architecture (ZTA)</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Cybersecurity Supply Chain Risk Management (C-SCRM)</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Application Security Testing (AST)</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Advanced Persistent Threats (APTs)</a:t>
            </a:r>
            <a:endParaRPr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Multiple Award Schedule (MAS)</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Interactive Poll</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Highly Adaptive Cybersecurity Services (HACS) Special Item Number (SIN)</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Continuous Diagnostics and Mitigation (CDM) Tools</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Other GSA Resources</a:t>
            </a:r>
            <a:endParaRPr b="0" sz="2000">
              <a:solidFill>
                <a:schemeClr val="dk1"/>
              </a:solidFill>
              <a:latin typeface="Proxima Nova"/>
              <a:ea typeface="Proxima Nova"/>
              <a:cs typeface="Proxima Nova"/>
              <a:sym typeface="Proxima Nova"/>
            </a:endParaRPr>
          </a:p>
          <a:p>
            <a:pPr indent="-355600" lvl="0" marL="457200" rtl="0" algn="l">
              <a:lnSpc>
                <a:spcPct val="115000"/>
              </a:lnSpc>
              <a:spcBef>
                <a:spcPts val="300"/>
              </a:spcBef>
              <a:spcAft>
                <a:spcPts val="30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Q&amp;A</a:t>
            </a:r>
            <a:endParaRPr b="0" sz="2000">
              <a:solidFill>
                <a:schemeClr val="dk1"/>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ctrTitle"/>
          </p:nvPr>
        </p:nvSpPr>
        <p:spPr>
          <a:xfrm>
            <a:off x="568900" y="303200"/>
            <a:ext cx="69387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What is ZTA?</a:t>
            </a:r>
            <a:endParaRPr sz="2500">
              <a:solidFill>
                <a:srgbClr val="002060"/>
              </a:solidFill>
              <a:latin typeface="Proxima Nova"/>
              <a:ea typeface="Proxima Nova"/>
              <a:cs typeface="Proxima Nova"/>
              <a:sym typeface="Proxima Nova"/>
            </a:endParaRPr>
          </a:p>
        </p:txBody>
      </p:sp>
      <p:sp>
        <p:nvSpPr>
          <p:cNvPr id="304" name="Google Shape;304;p50"/>
          <p:cNvSpPr/>
          <p:nvPr/>
        </p:nvSpPr>
        <p:spPr>
          <a:xfrm>
            <a:off x="1098550" y="1110100"/>
            <a:ext cx="6938700" cy="1477500"/>
          </a:xfrm>
          <a:prstGeom prst="rect">
            <a:avLst/>
          </a:prstGeom>
          <a:gradFill>
            <a:gsLst>
              <a:gs pos="0">
                <a:srgbClr val="1076D2"/>
              </a:gs>
              <a:gs pos="100000">
                <a:srgbClr val="09305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roxima Nova"/>
                <a:ea typeface="Proxima Nova"/>
                <a:cs typeface="Proxima Nova"/>
                <a:sym typeface="Proxima Nova"/>
              </a:rPr>
              <a:t>Zero Trust Architecture</a:t>
            </a:r>
            <a:endParaRPr b="1" i="0" sz="3000" u="none" cap="none" strike="noStrike">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Proxima Nova"/>
                <a:ea typeface="Proxima Nova"/>
                <a:cs typeface="Proxima Nova"/>
                <a:sym typeface="Proxima Nova"/>
              </a:rPr>
              <a:t>The strategy for employing zero trust principles to protect information systems</a:t>
            </a:r>
            <a:endParaRPr b="0" i="0" sz="2000" u="none" cap="none" strike="noStrike">
              <a:solidFill>
                <a:schemeClr val="lt1"/>
              </a:solidFill>
              <a:latin typeface="Proxima Nova"/>
              <a:ea typeface="Proxima Nova"/>
              <a:cs typeface="Proxima Nova"/>
              <a:sym typeface="Proxima Nova"/>
            </a:endParaRPr>
          </a:p>
        </p:txBody>
      </p:sp>
      <p:pic>
        <p:nvPicPr>
          <p:cNvPr descr="Check mark in a badge icon." id="305" name="Google Shape;305;p50"/>
          <p:cNvPicPr preferRelativeResize="0"/>
          <p:nvPr/>
        </p:nvPicPr>
        <p:blipFill rotWithShape="1">
          <a:blip r:embed="rId3">
            <a:alphaModFix/>
          </a:blip>
          <a:srcRect b="27059" l="1226" r="85112" t="42564"/>
          <a:stretch/>
        </p:blipFill>
        <p:spPr>
          <a:xfrm>
            <a:off x="1098550" y="2571750"/>
            <a:ext cx="980275" cy="1224550"/>
          </a:xfrm>
          <a:prstGeom prst="rect">
            <a:avLst/>
          </a:prstGeom>
          <a:noFill/>
          <a:ln>
            <a:noFill/>
          </a:ln>
        </p:spPr>
      </p:pic>
      <p:sp>
        <p:nvSpPr>
          <p:cNvPr id="306" name="Google Shape;306;p50"/>
          <p:cNvSpPr/>
          <p:nvPr/>
        </p:nvSpPr>
        <p:spPr>
          <a:xfrm>
            <a:off x="2106461" y="2883445"/>
            <a:ext cx="467700" cy="587100"/>
          </a:xfrm>
          <a:prstGeom prst="snip2SameRect">
            <a:avLst>
              <a:gd fmla="val 16667" name="adj1"/>
              <a:gd fmla="val 0" name="adj2"/>
            </a:avLst>
          </a:prstGeom>
          <a:gradFill>
            <a:gsLst>
              <a:gs pos="0">
                <a:srgbClr val="1076D2"/>
              </a:gs>
              <a:gs pos="100000">
                <a:srgbClr val="09305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roxima Nova"/>
                <a:ea typeface="Proxima Nova"/>
                <a:cs typeface="Proxima Nova"/>
                <a:sym typeface="Proxima Nova"/>
              </a:rPr>
              <a:t>1</a:t>
            </a:r>
            <a:endParaRPr b="0" i="0" sz="2000" u="none" cap="none" strike="noStrike">
              <a:solidFill>
                <a:schemeClr val="lt1"/>
              </a:solidFill>
              <a:latin typeface="Proxima Nova"/>
              <a:ea typeface="Proxima Nova"/>
              <a:cs typeface="Proxima Nova"/>
              <a:sym typeface="Proxima Nova"/>
            </a:endParaRPr>
          </a:p>
        </p:txBody>
      </p:sp>
      <p:sp>
        <p:nvSpPr>
          <p:cNvPr id="307" name="Google Shape;307;p50"/>
          <p:cNvSpPr txBox="1"/>
          <p:nvPr/>
        </p:nvSpPr>
        <p:spPr>
          <a:xfrm>
            <a:off x="2622550" y="2790227"/>
            <a:ext cx="1641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Never Trust, Always Verify</a:t>
            </a:r>
            <a:endParaRPr b="0" i="0" sz="1800" u="none" cap="none" strike="noStrike">
              <a:solidFill>
                <a:srgbClr val="000000"/>
              </a:solidFill>
              <a:latin typeface="Proxima Nova"/>
              <a:ea typeface="Proxima Nova"/>
              <a:cs typeface="Proxima Nova"/>
              <a:sym typeface="Proxima Nova"/>
            </a:endParaRPr>
          </a:p>
        </p:txBody>
      </p:sp>
      <p:sp>
        <p:nvSpPr>
          <p:cNvPr id="308" name="Google Shape;308;p50"/>
          <p:cNvSpPr/>
          <p:nvPr/>
        </p:nvSpPr>
        <p:spPr>
          <a:xfrm>
            <a:off x="1250836" y="3939470"/>
            <a:ext cx="467700" cy="587100"/>
          </a:xfrm>
          <a:prstGeom prst="snip2SameRect">
            <a:avLst>
              <a:gd fmla="val 16667" name="adj1"/>
              <a:gd fmla="val 0" name="adj2"/>
            </a:avLst>
          </a:prstGeom>
          <a:gradFill>
            <a:gsLst>
              <a:gs pos="0">
                <a:srgbClr val="1076D2"/>
              </a:gs>
              <a:gs pos="100000">
                <a:srgbClr val="09305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roxima Nova"/>
                <a:ea typeface="Proxima Nova"/>
                <a:cs typeface="Proxima Nova"/>
                <a:sym typeface="Proxima Nova"/>
              </a:rPr>
              <a:t>2</a:t>
            </a:r>
            <a:endParaRPr b="0" i="0" sz="2000" u="none" cap="none" strike="noStrike">
              <a:solidFill>
                <a:schemeClr val="lt1"/>
              </a:solidFill>
              <a:latin typeface="Proxima Nova"/>
              <a:ea typeface="Proxima Nova"/>
              <a:cs typeface="Proxima Nova"/>
              <a:sym typeface="Proxima Nova"/>
            </a:endParaRPr>
          </a:p>
        </p:txBody>
      </p:sp>
      <p:sp>
        <p:nvSpPr>
          <p:cNvPr id="309" name="Google Shape;309;p50"/>
          <p:cNvSpPr txBox="1"/>
          <p:nvPr/>
        </p:nvSpPr>
        <p:spPr>
          <a:xfrm>
            <a:off x="1718525" y="3870300"/>
            <a:ext cx="1890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Least Privilege, Deny By Default</a:t>
            </a:r>
            <a:endParaRPr b="0" i="0" sz="1800" u="none" cap="none" strike="noStrike">
              <a:solidFill>
                <a:srgbClr val="000000"/>
              </a:solidFill>
              <a:latin typeface="Proxima Nova"/>
              <a:ea typeface="Proxima Nova"/>
              <a:cs typeface="Proxima Nova"/>
              <a:sym typeface="Proxima Nova"/>
            </a:endParaRPr>
          </a:p>
        </p:txBody>
      </p:sp>
      <p:pic>
        <p:nvPicPr>
          <p:cNvPr descr="Padlock icon." id="310" name="Google Shape;310;p50"/>
          <p:cNvPicPr preferRelativeResize="0"/>
          <p:nvPr/>
        </p:nvPicPr>
        <p:blipFill rotWithShape="1">
          <a:blip r:embed="rId3">
            <a:alphaModFix/>
          </a:blip>
          <a:srcRect b="3122" l="33843" r="53758" t="70101"/>
          <a:stretch/>
        </p:blipFill>
        <p:spPr>
          <a:xfrm>
            <a:off x="3481175" y="3678400"/>
            <a:ext cx="889825" cy="1079500"/>
          </a:xfrm>
          <a:prstGeom prst="rect">
            <a:avLst/>
          </a:prstGeom>
          <a:noFill/>
          <a:ln>
            <a:noFill/>
          </a:ln>
        </p:spPr>
      </p:pic>
      <p:pic>
        <p:nvPicPr>
          <p:cNvPr descr="Check mark in a Magnifying glass icon." id="311" name="Google Shape;311;p50"/>
          <p:cNvPicPr preferRelativeResize="0"/>
          <p:nvPr/>
        </p:nvPicPr>
        <p:blipFill rotWithShape="1">
          <a:blip r:embed="rId3">
            <a:alphaModFix/>
          </a:blip>
          <a:srcRect b="27828" l="51076" r="34007" t="45394"/>
          <a:stretch/>
        </p:blipFill>
        <p:spPr>
          <a:xfrm>
            <a:off x="4714063" y="2685838"/>
            <a:ext cx="1070499" cy="1079500"/>
          </a:xfrm>
          <a:prstGeom prst="rect">
            <a:avLst/>
          </a:prstGeom>
          <a:noFill/>
          <a:ln>
            <a:noFill/>
          </a:ln>
        </p:spPr>
      </p:pic>
      <p:sp>
        <p:nvSpPr>
          <p:cNvPr id="312" name="Google Shape;312;p50"/>
          <p:cNvSpPr/>
          <p:nvPr/>
        </p:nvSpPr>
        <p:spPr>
          <a:xfrm>
            <a:off x="5766786" y="2866120"/>
            <a:ext cx="467700" cy="587100"/>
          </a:xfrm>
          <a:prstGeom prst="snip2SameRect">
            <a:avLst>
              <a:gd fmla="val 16667" name="adj1"/>
              <a:gd fmla="val 0" name="adj2"/>
            </a:avLst>
          </a:prstGeom>
          <a:gradFill>
            <a:gsLst>
              <a:gs pos="0">
                <a:srgbClr val="1076D2"/>
              </a:gs>
              <a:gs pos="100000">
                <a:srgbClr val="09305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roxima Nova"/>
                <a:ea typeface="Proxima Nova"/>
                <a:cs typeface="Proxima Nova"/>
                <a:sym typeface="Proxima Nova"/>
              </a:rPr>
              <a:t>3</a:t>
            </a:r>
            <a:endParaRPr b="0" i="0" sz="2000" u="none" cap="none" strike="noStrike">
              <a:solidFill>
                <a:schemeClr val="lt1"/>
              </a:solidFill>
              <a:latin typeface="Proxima Nova"/>
              <a:ea typeface="Proxima Nova"/>
              <a:cs typeface="Proxima Nova"/>
              <a:sym typeface="Proxima Nova"/>
            </a:endParaRPr>
          </a:p>
        </p:txBody>
      </p:sp>
      <p:sp>
        <p:nvSpPr>
          <p:cNvPr id="313" name="Google Shape;313;p50"/>
          <p:cNvSpPr txBox="1"/>
          <p:nvPr/>
        </p:nvSpPr>
        <p:spPr>
          <a:xfrm>
            <a:off x="6234475" y="2814575"/>
            <a:ext cx="1890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Full Visibility and Inspection</a:t>
            </a:r>
            <a:endParaRPr b="0" i="0" sz="1800" u="none" cap="none" strike="noStrike">
              <a:solidFill>
                <a:srgbClr val="000000"/>
              </a:solidFill>
              <a:latin typeface="Proxima Nova"/>
              <a:ea typeface="Proxima Nova"/>
              <a:cs typeface="Proxima Nova"/>
              <a:sym typeface="Proxima Nova"/>
            </a:endParaRPr>
          </a:p>
        </p:txBody>
      </p:sp>
      <p:sp>
        <p:nvSpPr>
          <p:cNvPr id="314" name="Google Shape;314;p50"/>
          <p:cNvSpPr/>
          <p:nvPr/>
        </p:nvSpPr>
        <p:spPr>
          <a:xfrm>
            <a:off x="5029111" y="3946195"/>
            <a:ext cx="467700" cy="587100"/>
          </a:xfrm>
          <a:prstGeom prst="snip2SameRect">
            <a:avLst>
              <a:gd fmla="val 16667" name="adj1"/>
              <a:gd fmla="val 0" name="adj2"/>
            </a:avLst>
          </a:prstGeom>
          <a:gradFill>
            <a:gsLst>
              <a:gs pos="0">
                <a:srgbClr val="1076D2"/>
              </a:gs>
              <a:gs pos="100000">
                <a:srgbClr val="093053"/>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Proxima Nova"/>
                <a:ea typeface="Proxima Nova"/>
                <a:cs typeface="Proxima Nova"/>
                <a:sym typeface="Proxima Nova"/>
              </a:rPr>
              <a:t>4</a:t>
            </a:r>
            <a:endParaRPr b="0" i="0" sz="2000" u="none" cap="none" strike="noStrike">
              <a:solidFill>
                <a:schemeClr val="lt1"/>
              </a:solidFill>
              <a:latin typeface="Proxima Nova"/>
              <a:ea typeface="Proxima Nova"/>
              <a:cs typeface="Proxima Nova"/>
              <a:sym typeface="Proxima Nova"/>
            </a:endParaRPr>
          </a:p>
        </p:txBody>
      </p:sp>
      <p:sp>
        <p:nvSpPr>
          <p:cNvPr id="315" name="Google Shape;315;p50"/>
          <p:cNvSpPr txBox="1"/>
          <p:nvPr/>
        </p:nvSpPr>
        <p:spPr>
          <a:xfrm>
            <a:off x="5473050" y="3863575"/>
            <a:ext cx="1641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Continuous Management</a:t>
            </a:r>
            <a:endParaRPr b="0" i="0" sz="1800" u="none" cap="none" strike="noStrike">
              <a:solidFill>
                <a:srgbClr val="000000"/>
              </a:solidFill>
              <a:latin typeface="Proxima Nova"/>
              <a:ea typeface="Proxima Nova"/>
              <a:cs typeface="Proxima Nova"/>
              <a:sym typeface="Proxima Nova"/>
            </a:endParaRPr>
          </a:p>
        </p:txBody>
      </p:sp>
      <p:pic>
        <p:nvPicPr>
          <p:cNvPr descr="Two arrows in a continuous circle icon." id="316" name="Google Shape;316;p50"/>
          <p:cNvPicPr preferRelativeResize="0"/>
          <p:nvPr/>
        </p:nvPicPr>
        <p:blipFill rotWithShape="1">
          <a:blip r:embed="rId3">
            <a:alphaModFix/>
          </a:blip>
          <a:srcRect b="3122" l="78583" r="7757" t="71736"/>
          <a:stretch/>
        </p:blipFill>
        <p:spPr>
          <a:xfrm>
            <a:off x="6916775" y="3643900"/>
            <a:ext cx="980275" cy="1013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1"/>
          <p:cNvSpPr txBox="1"/>
          <p:nvPr>
            <p:ph type="ctrTitle"/>
          </p:nvPr>
        </p:nvSpPr>
        <p:spPr>
          <a:xfrm>
            <a:off x="568900" y="303200"/>
            <a:ext cx="58830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latin typeface="Proxima Nova"/>
                <a:ea typeface="Proxima Nova"/>
                <a:cs typeface="Proxima Nova"/>
                <a:sym typeface="Proxima Nova"/>
              </a:rPr>
              <a:t>Zero Trust Maturity Model</a:t>
            </a:r>
            <a:endParaRPr sz="2500">
              <a:solidFill>
                <a:srgbClr val="002060"/>
              </a:solidFill>
              <a:latin typeface="Proxima Nova"/>
              <a:ea typeface="Proxima Nova"/>
              <a:cs typeface="Proxima Nova"/>
              <a:sym typeface="Proxima Nova"/>
            </a:endParaRPr>
          </a:p>
        </p:txBody>
      </p:sp>
      <p:pic>
        <p:nvPicPr>
          <p:cNvPr descr="Front Cover CISA's Zero Trust Maturity Model." id="322" name="Google Shape;322;p51"/>
          <p:cNvPicPr preferRelativeResize="0"/>
          <p:nvPr/>
        </p:nvPicPr>
        <p:blipFill rotWithShape="1">
          <a:blip r:embed="rId3">
            <a:alphaModFix/>
          </a:blip>
          <a:srcRect b="0" l="0" r="0" t="0"/>
          <a:stretch/>
        </p:blipFill>
        <p:spPr>
          <a:xfrm>
            <a:off x="632975" y="1233503"/>
            <a:ext cx="2740500" cy="3487474"/>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chemeClr val="accent3">
                <a:alpha val="49803"/>
              </a:schemeClr>
            </a:outerShdw>
          </a:effectLst>
        </p:spPr>
      </p:pic>
      <p:pic>
        <p:nvPicPr>
          <p:cNvPr descr="Visual description of The CISA Maturity Model organizing the Zero Trust Capabilities into five pillars, each supported by three cross-cutting capabilities: Visibility and Analytics, Automation and Orchestration, and Governance. The five pillars are Identity, Devices, Networks, Applications, and Data, and describe an organization’s users and resources.&#10;" id="323" name="Google Shape;323;p51"/>
          <p:cNvPicPr preferRelativeResize="0"/>
          <p:nvPr/>
        </p:nvPicPr>
        <p:blipFill rotWithShape="1">
          <a:blip r:embed="rId4">
            <a:alphaModFix/>
          </a:blip>
          <a:srcRect b="0" l="3400" r="0" t="8298"/>
          <a:stretch/>
        </p:blipFill>
        <p:spPr>
          <a:xfrm>
            <a:off x="3470075" y="1105269"/>
            <a:ext cx="5131625" cy="3690276"/>
          </a:xfrm>
          <a:prstGeom prst="rect">
            <a:avLst/>
          </a:prstGeom>
          <a:noFill/>
          <a:ln>
            <a:noFill/>
          </a:ln>
        </p:spPr>
      </p:pic>
      <p:sp>
        <p:nvSpPr>
          <p:cNvPr id="324" name="Google Shape;324;p51"/>
          <p:cNvSpPr txBox="1"/>
          <p:nvPr/>
        </p:nvSpPr>
        <p:spPr>
          <a:xfrm>
            <a:off x="3442650" y="4720975"/>
            <a:ext cx="51315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1" lang="en-US" sz="900" u="none" cap="none" strike="noStrike">
                <a:solidFill>
                  <a:schemeClr val="dk1"/>
                </a:solidFill>
                <a:latin typeface="Proxima Nova"/>
                <a:ea typeface="Proxima Nova"/>
                <a:cs typeface="Proxima Nova"/>
                <a:sym typeface="Proxima Nova"/>
              </a:rPr>
              <a:t>Reference: www.cisa.gov/sites/default/files/2023-04/zero_trust_maturity_model_v2_508.pdf</a:t>
            </a:r>
            <a:endParaRPr b="0" i="1" sz="9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2"/>
          <p:cNvSpPr txBox="1"/>
          <p:nvPr>
            <p:ph type="ctrTitle"/>
          </p:nvPr>
        </p:nvSpPr>
        <p:spPr>
          <a:xfrm>
            <a:off x="568900" y="303200"/>
            <a:ext cx="58830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rPr>
              <a:t>ZTA Use Case Videos</a:t>
            </a:r>
            <a:endParaRPr sz="2500">
              <a:solidFill>
                <a:srgbClr val="002060"/>
              </a:solidFill>
              <a:latin typeface="Proxima Nova"/>
              <a:ea typeface="Proxima Nova"/>
              <a:cs typeface="Proxima Nova"/>
              <a:sym typeface="Proxima Nova"/>
            </a:endParaRPr>
          </a:p>
        </p:txBody>
      </p:sp>
      <p:grpSp>
        <p:nvGrpSpPr>
          <p:cNvPr descr="3 Videos that discuss Zero Trust Architecture:&#10;1.  Getting Started&#10;2. Developing&#10;3. Maturing" id="330" name="Google Shape;330;p52"/>
          <p:cNvGrpSpPr/>
          <p:nvPr/>
        </p:nvGrpSpPr>
        <p:grpSpPr>
          <a:xfrm>
            <a:off x="537190" y="1137105"/>
            <a:ext cx="5509220" cy="3861657"/>
            <a:chOff x="1795250" y="1072450"/>
            <a:chExt cx="5336840" cy="3857800"/>
          </a:xfrm>
        </p:grpSpPr>
        <p:pic>
          <p:nvPicPr>
            <p:cNvPr id="331" name="Google Shape;331;p52">
              <a:hlinkClick r:id="rId3"/>
            </p:cNvPr>
            <p:cNvPicPr preferRelativeResize="0"/>
            <p:nvPr/>
          </p:nvPicPr>
          <p:blipFill rotWithShape="1">
            <a:blip r:embed="rId4">
              <a:alphaModFix/>
            </a:blip>
            <a:srcRect b="0" l="0" r="0" t="0"/>
            <a:stretch/>
          </p:blipFill>
          <p:spPr>
            <a:xfrm>
              <a:off x="1795250" y="1072450"/>
              <a:ext cx="5044815" cy="3857800"/>
            </a:xfrm>
            <a:prstGeom prst="rect">
              <a:avLst/>
            </a:prstGeom>
            <a:noFill/>
            <a:ln>
              <a:noFill/>
            </a:ln>
          </p:spPr>
        </p:pic>
        <p:pic>
          <p:nvPicPr>
            <p:cNvPr id="332" name="Google Shape;332;p52"/>
            <p:cNvPicPr preferRelativeResize="0"/>
            <p:nvPr/>
          </p:nvPicPr>
          <p:blipFill rotWithShape="1">
            <a:blip r:embed="rId5">
              <a:alphaModFix/>
            </a:blip>
            <a:srcRect b="0" l="0" r="0" t="0"/>
            <a:stretch/>
          </p:blipFill>
          <p:spPr>
            <a:xfrm>
              <a:off x="6074815" y="1465000"/>
              <a:ext cx="1057275" cy="276225"/>
            </a:xfrm>
            <a:prstGeom prst="rect">
              <a:avLst/>
            </a:prstGeom>
            <a:noFill/>
            <a:ln>
              <a:noFill/>
            </a:ln>
          </p:spPr>
        </p:pic>
        <p:pic>
          <p:nvPicPr>
            <p:cNvPr id="333" name="Google Shape;333;p52"/>
            <p:cNvPicPr preferRelativeResize="0"/>
            <p:nvPr/>
          </p:nvPicPr>
          <p:blipFill rotWithShape="1">
            <a:blip r:embed="rId5">
              <a:alphaModFix/>
            </a:blip>
            <a:srcRect b="0" l="0" r="0" t="0"/>
            <a:stretch/>
          </p:blipFill>
          <p:spPr>
            <a:xfrm>
              <a:off x="6074815" y="2707875"/>
              <a:ext cx="1057275" cy="276225"/>
            </a:xfrm>
            <a:prstGeom prst="rect">
              <a:avLst/>
            </a:prstGeom>
            <a:noFill/>
            <a:ln>
              <a:noFill/>
            </a:ln>
          </p:spPr>
        </p:pic>
        <p:pic>
          <p:nvPicPr>
            <p:cNvPr id="334" name="Google Shape;334;p52"/>
            <p:cNvPicPr preferRelativeResize="0"/>
            <p:nvPr/>
          </p:nvPicPr>
          <p:blipFill rotWithShape="1">
            <a:blip r:embed="rId5">
              <a:alphaModFix/>
            </a:blip>
            <a:srcRect b="0" l="0" r="0" t="0"/>
            <a:stretch/>
          </p:blipFill>
          <p:spPr>
            <a:xfrm>
              <a:off x="6074815" y="4090175"/>
              <a:ext cx="1057275" cy="276225"/>
            </a:xfrm>
            <a:prstGeom prst="rect">
              <a:avLst/>
            </a:prstGeom>
            <a:noFill/>
            <a:ln>
              <a:noFill/>
            </a:ln>
          </p:spPr>
        </p:pic>
      </p:grpSp>
      <p:sp>
        <p:nvSpPr>
          <p:cNvPr id="335" name="Google Shape;335;p52"/>
          <p:cNvSpPr txBox="1"/>
          <p:nvPr/>
        </p:nvSpPr>
        <p:spPr>
          <a:xfrm>
            <a:off x="5760600" y="2293925"/>
            <a:ext cx="2691900" cy="1459200"/>
          </a:xfrm>
          <a:prstGeom prst="rect">
            <a:avLst/>
          </a:prstGeom>
          <a:solidFill>
            <a:srgbClr val="1C4587"/>
          </a:solid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Search “GSA Office of Information Technology Category Playlist”</a:t>
            </a:r>
            <a:endParaRPr b="1" i="0" sz="1800" u="none" cap="none" strike="noStrike">
              <a:solidFill>
                <a:schemeClr val="lt1"/>
              </a:solidFill>
              <a:latin typeface="Proxima Nova"/>
              <a:ea typeface="Proxima Nova"/>
              <a:cs typeface="Proxima Nova"/>
              <a:sym typeface="Proxima Nova"/>
            </a:endParaRPr>
          </a:p>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on YouTube</a:t>
            </a:r>
            <a:endParaRPr b="1" i="0" sz="18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3"/>
          <p:cNvSpPr txBox="1"/>
          <p:nvPr>
            <p:ph type="ctrTitle"/>
          </p:nvPr>
        </p:nvSpPr>
        <p:spPr>
          <a:xfrm>
            <a:off x="568900" y="303200"/>
            <a:ext cx="69387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latin typeface="Proxima Nova"/>
                <a:ea typeface="Proxima Nova"/>
                <a:cs typeface="Proxima Nova"/>
                <a:sym typeface="Proxima Nova"/>
              </a:rPr>
              <a:t>ZTA Buyer’s Guides</a:t>
            </a:r>
            <a:endParaRPr sz="2500">
              <a:solidFill>
                <a:srgbClr val="002060"/>
              </a:solidFill>
              <a:latin typeface="Proxima Nova"/>
              <a:ea typeface="Proxima Nova"/>
              <a:cs typeface="Proxima Nova"/>
              <a:sym typeface="Proxima Nova"/>
            </a:endParaRPr>
          </a:p>
        </p:txBody>
      </p:sp>
      <p:pic>
        <p:nvPicPr>
          <p:cNvPr descr="Front cover of GSA's Zero Trust Architecture (ZTA) Buyer's Guide." id="341" name="Google Shape;341;p53"/>
          <p:cNvPicPr preferRelativeResize="0"/>
          <p:nvPr/>
        </p:nvPicPr>
        <p:blipFill rotWithShape="1">
          <a:blip r:embed="rId3">
            <a:alphaModFix/>
          </a:blip>
          <a:srcRect b="0" l="0" r="0" t="0"/>
          <a:stretch/>
        </p:blipFill>
        <p:spPr>
          <a:xfrm>
            <a:off x="1753825" y="1190700"/>
            <a:ext cx="2578440" cy="3059942"/>
          </a:xfrm>
          <a:prstGeom prst="rect">
            <a:avLst/>
          </a:prstGeom>
          <a:noFill/>
          <a:ln>
            <a:noFill/>
          </a:ln>
        </p:spPr>
      </p:pic>
      <p:pic>
        <p:nvPicPr>
          <p:cNvPr descr="Front cover of GSA's Zero Trust Strategy Buyer's Guide for the Department of Defense." id="342" name="Google Shape;342;p53"/>
          <p:cNvPicPr preferRelativeResize="0"/>
          <p:nvPr/>
        </p:nvPicPr>
        <p:blipFill rotWithShape="1">
          <a:blip r:embed="rId4">
            <a:alphaModFix/>
          </a:blip>
          <a:srcRect b="0" l="0" r="0" t="0"/>
          <a:stretch/>
        </p:blipFill>
        <p:spPr>
          <a:xfrm>
            <a:off x="4694750" y="1206700"/>
            <a:ext cx="2578450" cy="3059925"/>
          </a:xfrm>
          <a:prstGeom prst="rect">
            <a:avLst/>
          </a:prstGeom>
          <a:noFill/>
          <a:ln>
            <a:noFill/>
          </a:ln>
        </p:spPr>
      </p:pic>
      <p:sp>
        <p:nvSpPr>
          <p:cNvPr id="343" name="Google Shape;343;p53"/>
          <p:cNvSpPr txBox="1"/>
          <p:nvPr/>
        </p:nvSpPr>
        <p:spPr>
          <a:xfrm>
            <a:off x="1943700" y="4400225"/>
            <a:ext cx="52566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60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Available at https://www.gsa.gov/ZTA</a:t>
            </a:r>
            <a:endParaRPr b="0" i="0" sz="18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ph type="ctrTitle"/>
          </p:nvPr>
        </p:nvSpPr>
        <p:spPr>
          <a:xfrm>
            <a:off x="506200" y="431625"/>
            <a:ext cx="8561700" cy="54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300">
                <a:solidFill>
                  <a:srgbClr val="002060"/>
                </a:solidFill>
              </a:rPr>
              <a:t>Why Cybersecurity Supply Chain Risk Management (</a:t>
            </a:r>
            <a:r>
              <a:rPr lang="en-US" sz="2300">
                <a:solidFill>
                  <a:srgbClr val="002060"/>
                </a:solidFill>
                <a:latin typeface="Proxima Nova"/>
                <a:ea typeface="Proxima Nova"/>
                <a:cs typeface="Proxima Nova"/>
                <a:sym typeface="Proxima Nova"/>
              </a:rPr>
              <a:t>C-SCRM)?</a:t>
            </a:r>
            <a:endParaRPr b="0" sz="2300">
              <a:solidFill>
                <a:srgbClr val="002060"/>
              </a:solidFill>
              <a:latin typeface="Proxima Nova"/>
              <a:ea typeface="Proxima Nova"/>
              <a:cs typeface="Proxima Nova"/>
              <a:sym typeface="Proxima Nova"/>
            </a:endParaRPr>
          </a:p>
        </p:txBody>
      </p:sp>
      <p:sp>
        <p:nvSpPr>
          <p:cNvPr id="349" name="Google Shape;349;p54"/>
          <p:cNvSpPr txBox="1"/>
          <p:nvPr/>
        </p:nvSpPr>
        <p:spPr>
          <a:xfrm>
            <a:off x="875649" y="1064400"/>
            <a:ext cx="2900700" cy="3078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000"/>
              <a:buFont typeface="Arial"/>
              <a:buNone/>
            </a:pPr>
            <a:r>
              <a:rPr b="1" i="0" lang="en-US" sz="2000" u="none" cap="none" strike="noStrike">
                <a:solidFill>
                  <a:srgbClr val="073763"/>
                </a:solidFill>
                <a:latin typeface="Proxima Nova"/>
                <a:ea typeface="Proxima Nova"/>
                <a:cs typeface="Proxima Nova"/>
                <a:sym typeface="Proxima Nova"/>
              </a:rPr>
              <a:t>Supply Chain Risks</a:t>
            </a:r>
            <a:endParaRPr b="1" i="0" sz="2000" u="none" cap="none" strike="noStrike">
              <a:solidFill>
                <a:srgbClr val="073763"/>
              </a:solidFill>
              <a:latin typeface="Proxima Nova"/>
              <a:ea typeface="Proxima Nova"/>
              <a:cs typeface="Proxima Nova"/>
              <a:sym typeface="Proxima Nova"/>
            </a:endParaRPr>
          </a:p>
        </p:txBody>
      </p:sp>
      <p:pic>
        <p:nvPicPr>
          <p:cNvPr descr="Microscopic image of a coronavirus cell." id="350" name="Google Shape;350;p54"/>
          <p:cNvPicPr preferRelativeResize="0"/>
          <p:nvPr/>
        </p:nvPicPr>
        <p:blipFill rotWithShape="1">
          <a:blip r:embed="rId3">
            <a:alphaModFix/>
          </a:blip>
          <a:srcRect b="0" l="0" r="0" t="0"/>
          <a:stretch/>
        </p:blipFill>
        <p:spPr>
          <a:xfrm>
            <a:off x="494167" y="1447025"/>
            <a:ext cx="1864032" cy="980727"/>
          </a:xfrm>
          <a:prstGeom prst="rect">
            <a:avLst/>
          </a:prstGeom>
          <a:noFill/>
          <a:ln>
            <a:noFill/>
          </a:ln>
          <a:effectLst>
            <a:reflection blurRad="0" dir="0" dist="0" endA="0" endPos="21000" fadeDir="5400012" kx="0" rotWithShape="0" algn="bl" stA="42000" stPos="0" sy="-100000" ky="0"/>
          </a:effectLst>
        </p:spPr>
      </p:pic>
      <p:pic>
        <p:nvPicPr>
          <p:cNvPr descr="Cargo ship in port." id="351" name="Google Shape;351;p54"/>
          <p:cNvPicPr preferRelativeResize="0"/>
          <p:nvPr/>
        </p:nvPicPr>
        <p:blipFill rotWithShape="1">
          <a:blip r:embed="rId4">
            <a:alphaModFix/>
          </a:blip>
          <a:srcRect b="0" l="0" r="0" t="0"/>
          <a:stretch/>
        </p:blipFill>
        <p:spPr>
          <a:xfrm>
            <a:off x="2473710" y="1456822"/>
            <a:ext cx="1864031" cy="977438"/>
          </a:xfrm>
          <a:prstGeom prst="rect">
            <a:avLst/>
          </a:prstGeom>
          <a:noFill/>
          <a:ln>
            <a:noFill/>
          </a:ln>
          <a:effectLst>
            <a:reflection blurRad="0" dir="0" dist="0" endA="0" endPos="21000" fadeDir="5400012" kx="0" rotWithShape="0" algn="bl" stA="42000" stPos="0" sy="-100000" ky="0"/>
          </a:effectLst>
        </p:spPr>
      </p:pic>
      <p:pic>
        <p:nvPicPr>
          <p:cNvPr descr="Satellite view of a hurricane." id="352" name="Google Shape;352;p54"/>
          <p:cNvPicPr preferRelativeResize="0"/>
          <p:nvPr/>
        </p:nvPicPr>
        <p:blipFill rotWithShape="1">
          <a:blip r:embed="rId5">
            <a:alphaModFix/>
          </a:blip>
          <a:srcRect b="0" l="0" r="0" t="0"/>
          <a:stretch/>
        </p:blipFill>
        <p:spPr>
          <a:xfrm>
            <a:off x="494166" y="2609433"/>
            <a:ext cx="1864033" cy="980727"/>
          </a:xfrm>
          <a:prstGeom prst="rect">
            <a:avLst/>
          </a:prstGeom>
          <a:noFill/>
          <a:ln>
            <a:noFill/>
          </a:ln>
          <a:effectLst>
            <a:reflection blurRad="0" dir="0" dist="0" endA="0" endPos="21000" fadeDir="5400012" kx="0" rotWithShape="0" algn="bl" stA="42000" stPos="0" sy="-100000" ky="0"/>
          </a:effectLst>
        </p:spPr>
      </p:pic>
      <p:pic>
        <p:nvPicPr>
          <p:cNvPr descr="Man in a hoodie with back to camera, working on a computer." id="353" name="Google Shape;353;p54"/>
          <p:cNvPicPr preferRelativeResize="0"/>
          <p:nvPr/>
        </p:nvPicPr>
        <p:blipFill rotWithShape="1">
          <a:blip r:embed="rId6">
            <a:alphaModFix/>
          </a:blip>
          <a:srcRect b="0" l="0" r="0" t="0"/>
          <a:stretch/>
        </p:blipFill>
        <p:spPr>
          <a:xfrm>
            <a:off x="2473709" y="2597173"/>
            <a:ext cx="1864020" cy="1005263"/>
          </a:xfrm>
          <a:prstGeom prst="rect">
            <a:avLst/>
          </a:prstGeom>
          <a:noFill/>
          <a:ln>
            <a:noFill/>
          </a:ln>
          <a:effectLst>
            <a:reflection blurRad="0" dir="0" dist="0" endA="0" endPos="21000" fadeDir="5400012" kx="0" rotWithShape="0" algn="bl" stA="42000" stPos="0" sy="-100000" ky="0"/>
          </a:effectLst>
        </p:spPr>
      </p:pic>
      <p:pic>
        <p:nvPicPr>
          <p:cNvPr descr="Army tank driving down a hill with smoke in the background." id="354" name="Google Shape;354;p54"/>
          <p:cNvPicPr preferRelativeResize="0"/>
          <p:nvPr/>
        </p:nvPicPr>
        <p:blipFill rotWithShape="1">
          <a:blip r:embed="rId7">
            <a:alphaModFix/>
          </a:blip>
          <a:srcRect b="0" l="0" r="0" t="0"/>
          <a:stretch/>
        </p:blipFill>
        <p:spPr>
          <a:xfrm>
            <a:off x="1489864" y="3786370"/>
            <a:ext cx="1866930" cy="1005455"/>
          </a:xfrm>
          <a:prstGeom prst="rect">
            <a:avLst/>
          </a:prstGeom>
          <a:noFill/>
          <a:ln>
            <a:noFill/>
          </a:ln>
          <a:effectLst>
            <a:reflection blurRad="0" dir="0" dist="0" endA="0" endPos="21000" fadeDir="5400012" kx="0" rotWithShape="0" algn="bl" stA="42000" stPos="0" sy="-100000" ky="0"/>
          </a:effectLst>
        </p:spPr>
      </p:pic>
      <p:sp>
        <p:nvSpPr>
          <p:cNvPr id="355" name="Google Shape;355;p54"/>
          <p:cNvSpPr txBox="1"/>
          <p:nvPr/>
        </p:nvSpPr>
        <p:spPr>
          <a:xfrm>
            <a:off x="4582909" y="1060075"/>
            <a:ext cx="3948600" cy="3078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000"/>
              <a:buFont typeface="Arial"/>
              <a:buNone/>
            </a:pPr>
            <a:r>
              <a:rPr b="1" i="0" lang="en-US" sz="2000" u="none" cap="none" strike="noStrike">
                <a:solidFill>
                  <a:srgbClr val="073763"/>
                </a:solidFill>
                <a:latin typeface="Proxima Nova"/>
                <a:ea typeface="Proxima Nova"/>
                <a:cs typeface="Proxima Nova"/>
                <a:sym typeface="Proxima Nova"/>
              </a:rPr>
              <a:t>Federal Requirements &amp; Guidance</a:t>
            </a:r>
            <a:endParaRPr b="1" i="0" sz="2000" u="none" cap="none" strike="noStrike">
              <a:solidFill>
                <a:srgbClr val="073763"/>
              </a:solidFill>
              <a:latin typeface="Proxima Nova"/>
              <a:ea typeface="Proxima Nova"/>
              <a:cs typeface="Proxima Nova"/>
              <a:sym typeface="Proxima Nova"/>
            </a:endParaRPr>
          </a:p>
        </p:txBody>
      </p:sp>
      <p:pic>
        <p:nvPicPr>
          <p:cNvPr descr="Cover of Executive Order on America's Supply Chain." id="356" name="Google Shape;356;p54"/>
          <p:cNvPicPr preferRelativeResize="0"/>
          <p:nvPr/>
        </p:nvPicPr>
        <p:blipFill rotWithShape="1">
          <a:blip r:embed="rId8">
            <a:alphaModFix/>
          </a:blip>
          <a:srcRect b="0" l="0" r="0" t="0"/>
          <a:stretch/>
        </p:blipFill>
        <p:spPr>
          <a:xfrm>
            <a:off x="4578857" y="1447025"/>
            <a:ext cx="1781729" cy="1581098"/>
          </a:xfrm>
          <a:prstGeom prst="rect">
            <a:avLst/>
          </a:prstGeom>
          <a:noFill/>
          <a:ln cap="flat" cmpd="sng" w="9525">
            <a:solidFill>
              <a:schemeClr val="dk2"/>
            </a:solidFill>
            <a:prstDash val="solid"/>
            <a:round/>
            <a:headEnd len="sm" w="sm" type="none"/>
            <a:tailEnd len="sm" w="sm" type="none"/>
          </a:ln>
        </p:spPr>
      </p:pic>
      <p:pic>
        <p:nvPicPr>
          <p:cNvPr descr="First page of Executive Order on Protecting American's Sensitive Data from Foreign Adversaries." id="357" name="Google Shape;357;p54"/>
          <p:cNvPicPr preferRelativeResize="0"/>
          <p:nvPr/>
        </p:nvPicPr>
        <p:blipFill rotWithShape="1">
          <a:blip r:embed="rId9">
            <a:alphaModFix/>
          </a:blip>
          <a:srcRect b="0" l="0" r="0" t="0"/>
          <a:stretch/>
        </p:blipFill>
        <p:spPr>
          <a:xfrm>
            <a:off x="6721261" y="1457327"/>
            <a:ext cx="1806195" cy="1581034"/>
          </a:xfrm>
          <a:prstGeom prst="rect">
            <a:avLst/>
          </a:prstGeom>
          <a:noFill/>
          <a:ln cap="flat" cmpd="sng" w="9525">
            <a:solidFill>
              <a:schemeClr val="dk2"/>
            </a:solidFill>
            <a:prstDash val="solid"/>
            <a:round/>
            <a:headEnd len="sm" w="sm" type="none"/>
            <a:tailEnd len="sm" w="sm" type="none"/>
          </a:ln>
        </p:spPr>
      </p:pic>
      <p:pic>
        <p:nvPicPr>
          <p:cNvPr descr="First page of the Executive Order on Securing the Information and Communications Technology and Services Supply Chain." id="358" name="Google Shape;358;p54"/>
          <p:cNvPicPr preferRelativeResize="0"/>
          <p:nvPr/>
        </p:nvPicPr>
        <p:blipFill rotWithShape="1">
          <a:blip r:embed="rId10">
            <a:alphaModFix/>
          </a:blip>
          <a:srcRect b="-22564" l="0" r="0" t="0"/>
          <a:stretch/>
        </p:blipFill>
        <p:spPr>
          <a:xfrm>
            <a:off x="4711916" y="2360537"/>
            <a:ext cx="1781738" cy="1581025"/>
          </a:xfrm>
          <a:prstGeom prst="rect">
            <a:avLst/>
          </a:prstGeom>
          <a:noFill/>
          <a:ln cap="flat" cmpd="sng" w="9525">
            <a:solidFill>
              <a:schemeClr val="dk2"/>
            </a:solidFill>
            <a:prstDash val="solid"/>
            <a:round/>
            <a:headEnd len="sm" w="sm" type="none"/>
            <a:tailEnd len="sm" w="sm" type="none"/>
          </a:ln>
        </p:spPr>
      </p:pic>
      <p:pic>
        <p:nvPicPr>
          <p:cNvPr descr="First page of Executive Order on Preventing Access to American's Bulk Sensitive Personal Data and United States Government-related Data by Countries of Concern." id="359" name="Google Shape;359;p54"/>
          <p:cNvPicPr preferRelativeResize="0"/>
          <p:nvPr/>
        </p:nvPicPr>
        <p:blipFill rotWithShape="1">
          <a:blip r:embed="rId11">
            <a:alphaModFix/>
          </a:blip>
          <a:srcRect b="0" l="0" r="0" t="0"/>
          <a:stretch/>
        </p:blipFill>
        <p:spPr>
          <a:xfrm>
            <a:off x="6594509" y="2360499"/>
            <a:ext cx="1806196" cy="1581101"/>
          </a:xfrm>
          <a:prstGeom prst="rect">
            <a:avLst/>
          </a:prstGeom>
          <a:noFill/>
          <a:ln cap="flat" cmpd="sng" w="9525">
            <a:solidFill>
              <a:schemeClr val="dk2"/>
            </a:solidFill>
            <a:prstDash val="solid"/>
            <a:round/>
            <a:headEnd len="sm" w="sm" type="none"/>
            <a:tailEnd len="sm" w="sm" type="none"/>
          </a:ln>
        </p:spPr>
      </p:pic>
      <p:pic>
        <p:nvPicPr>
          <p:cNvPr descr="First page of the Executive Order on Improving the Nation's Security" id="360" name="Google Shape;360;p54"/>
          <p:cNvPicPr preferRelativeResize="0"/>
          <p:nvPr/>
        </p:nvPicPr>
        <p:blipFill rotWithShape="1">
          <a:blip r:embed="rId12">
            <a:alphaModFix/>
          </a:blip>
          <a:srcRect b="0" l="0" r="0" t="0"/>
          <a:stretch/>
        </p:blipFill>
        <p:spPr>
          <a:xfrm>
            <a:off x="5652304" y="3208010"/>
            <a:ext cx="1779510" cy="1583816"/>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7"/>
          <p:cNvSpPr txBox="1"/>
          <p:nvPr>
            <p:ph type="title"/>
          </p:nvPr>
        </p:nvSpPr>
        <p:spPr>
          <a:xfrm>
            <a:off x="217075" y="0"/>
            <a:ext cx="8469600" cy="620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rPr b="1" lang="en-US" sz="2500">
                <a:solidFill>
                  <a:schemeClr val="lt1"/>
                </a:solidFill>
                <a:latin typeface="Proxima Nova"/>
                <a:ea typeface="Proxima Nova"/>
                <a:cs typeface="Proxima Nova"/>
                <a:sym typeface="Proxima Nova"/>
              </a:rPr>
              <a:t>The Presenters</a:t>
            </a:r>
            <a:endParaRPr b="1" sz="2500">
              <a:solidFill>
                <a:schemeClr val="lt1"/>
              </a:solidFill>
              <a:latin typeface="Proxima Nova"/>
              <a:ea typeface="Proxima Nova"/>
              <a:cs typeface="Proxima Nova"/>
              <a:sym typeface="Proxima Nova"/>
            </a:endParaRPr>
          </a:p>
        </p:txBody>
      </p:sp>
      <p:pic>
        <p:nvPicPr>
          <p:cNvPr descr="Photo of Terence Rountree, Director of the IT Security Division." id="184" name="Google Shape;184;p37"/>
          <p:cNvPicPr preferRelativeResize="0"/>
          <p:nvPr/>
        </p:nvPicPr>
        <p:blipFill rotWithShape="1">
          <a:blip r:embed="rId3">
            <a:alphaModFix/>
          </a:blip>
          <a:srcRect b="0" l="0" r="0" t="0"/>
          <a:stretch/>
        </p:blipFill>
        <p:spPr>
          <a:xfrm>
            <a:off x="520850" y="881788"/>
            <a:ext cx="914400" cy="914400"/>
          </a:xfrm>
          <a:prstGeom prst="rect">
            <a:avLst/>
          </a:prstGeom>
          <a:noFill/>
          <a:ln cap="flat" cmpd="sng" w="19050">
            <a:solidFill>
              <a:schemeClr val="dk2"/>
            </a:solidFill>
            <a:prstDash val="solid"/>
            <a:round/>
            <a:headEnd len="sm" w="sm" type="none"/>
            <a:tailEnd len="sm" w="sm" type="none"/>
          </a:ln>
        </p:spPr>
      </p:pic>
      <p:sp>
        <p:nvSpPr>
          <p:cNvPr id="185" name="Google Shape;185;p37"/>
          <p:cNvSpPr txBox="1"/>
          <p:nvPr>
            <p:ph idx="1" type="body"/>
          </p:nvPr>
        </p:nvSpPr>
        <p:spPr>
          <a:xfrm>
            <a:off x="1473925" y="1033900"/>
            <a:ext cx="7593600" cy="4779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800"/>
              </a:spcAft>
              <a:buSzPts val="2800"/>
              <a:buNone/>
            </a:pPr>
            <a:r>
              <a:rPr b="1" lang="en-US" sz="2000">
                <a:solidFill>
                  <a:schemeClr val="dk1"/>
                </a:solidFill>
              </a:rPr>
              <a:t>Terence Rountree</a:t>
            </a:r>
            <a:r>
              <a:rPr b="0" lang="en-US" sz="2000">
                <a:solidFill>
                  <a:schemeClr val="dk1"/>
                </a:solidFill>
                <a:latin typeface="Proxima Nova"/>
                <a:ea typeface="Proxima Nova"/>
                <a:cs typeface="Proxima Nova"/>
                <a:sym typeface="Proxima Nova"/>
              </a:rPr>
              <a:t>,</a:t>
            </a:r>
            <a:r>
              <a:rPr lang="en-US" sz="2000">
                <a:solidFill>
                  <a:schemeClr val="dk1"/>
                </a:solidFill>
                <a:latin typeface="Proxima Nova"/>
                <a:ea typeface="Proxima Nova"/>
                <a:cs typeface="Proxima Nova"/>
                <a:sym typeface="Proxima Nova"/>
              </a:rPr>
              <a:t> IT Security Division (ITSD)</a:t>
            </a:r>
            <a:r>
              <a:rPr b="0" lang="en-US" sz="2000">
                <a:solidFill>
                  <a:schemeClr val="dk1"/>
                </a:solidFill>
                <a:latin typeface="Proxima Nova"/>
                <a:ea typeface="Proxima Nova"/>
                <a:cs typeface="Proxima Nova"/>
                <a:sym typeface="Proxima Nova"/>
              </a:rPr>
              <a:t> Direc</a:t>
            </a:r>
            <a:r>
              <a:rPr lang="en-US" sz="2000">
                <a:solidFill>
                  <a:schemeClr val="dk1"/>
                </a:solidFill>
                <a:latin typeface="Proxima Nova"/>
                <a:ea typeface="Proxima Nova"/>
                <a:cs typeface="Proxima Nova"/>
                <a:sym typeface="Proxima Nova"/>
              </a:rPr>
              <a:t>tor</a:t>
            </a:r>
            <a:r>
              <a:rPr b="0" lang="en-US" sz="2000">
                <a:solidFill>
                  <a:schemeClr val="dk1"/>
                </a:solidFill>
                <a:latin typeface="Proxima Nova"/>
                <a:ea typeface="Proxima Nova"/>
                <a:cs typeface="Proxima Nova"/>
                <a:sym typeface="Proxima Nova"/>
              </a:rPr>
              <a:t> </a:t>
            </a:r>
            <a:endParaRPr b="0" sz="2000">
              <a:solidFill>
                <a:schemeClr val="dk1"/>
              </a:solidFill>
              <a:latin typeface="Proxima Nova"/>
              <a:ea typeface="Proxima Nova"/>
              <a:cs typeface="Proxima Nova"/>
              <a:sym typeface="Proxima Nova"/>
            </a:endParaRPr>
          </a:p>
        </p:txBody>
      </p:sp>
      <p:pic>
        <p:nvPicPr>
          <p:cNvPr descr="Tammy Stathas, ITSD Information Security Specialist." id="186" name="Google Shape;186;p37"/>
          <p:cNvPicPr preferRelativeResize="0"/>
          <p:nvPr/>
        </p:nvPicPr>
        <p:blipFill rotWithShape="1">
          <a:blip r:embed="rId4">
            <a:alphaModFix/>
          </a:blip>
          <a:srcRect b="0" l="0" r="0" t="0"/>
          <a:stretch/>
        </p:blipFill>
        <p:spPr>
          <a:xfrm>
            <a:off x="520850" y="1905171"/>
            <a:ext cx="914400" cy="914400"/>
          </a:xfrm>
          <a:prstGeom prst="rect">
            <a:avLst/>
          </a:prstGeom>
          <a:noFill/>
          <a:ln cap="flat" cmpd="sng" w="19050">
            <a:solidFill>
              <a:schemeClr val="dk2"/>
            </a:solidFill>
            <a:prstDash val="solid"/>
            <a:round/>
            <a:headEnd len="sm" w="sm" type="none"/>
            <a:tailEnd len="sm" w="sm" type="none"/>
          </a:ln>
        </p:spPr>
      </p:pic>
      <p:sp>
        <p:nvSpPr>
          <p:cNvPr id="187" name="Google Shape;187;p37"/>
          <p:cNvSpPr txBox="1"/>
          <p:nvPr>
            <p:ph idx="1" type="body"/>
          </p:nvPr>
        </p:nvSpPr>
        <p:spPr>
          <a:xfrm>
            <a:off x="1504200" y="2114900"/>
            <a:ext cx="7593600" cy="477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800"/>
              </a:spcAft>
              <a:buSzPts val="2800"/>
              <a:buNone/>
            </a:pPr>
            <a:r>
              <a:rPr b="1" lang="en-US" sz="2000">
                <a:solidFill>
                  <a:schemeClr val="dk1"/>
                </a:solidFill>
              </a:rPr>
              <a:t>Tammy Stathas</a:t>
            </a:r>
            <a:r>
              <a:rPr lang="en-US" sz="2000">
                <a:solidFill>
                  <a:schemeClr val="dk1"/>
                </a:solidFill>
              </a:rPr>
              <a:t>, ITSD Information Security Specialist</a:t>
            </a:r>
            <a:endParaRPr b="1" sz="2000">
              <a:solidFill>
                <a:schemeClr val="dk1"/>
              </a:solidFill>
            </a:endParaRPr>
          </a:p>
        </p:txBody>
      </p:sp>
      <p:pic>
        <p:nvPicPr>
          <p:cNvPr descr="Andrea Marshall, ITSD Information Security Specialist." id="188" name="Google Shape;188;p37"/>
          <p:cNvPicPr preferRelativeResize="0"/>
          <p:nvPr/>
        </p:nvPicPr>
        <p:blipFill rotWithShape="1">
          <a:blip r:embed="rId5">
            <a:alphaModFix/>
          </a:blip>
          <a:srcRect b="0" l="0" r="0" t="0"/>
          <a:stretch/>
        </p:blipFill>
        <p:spPr>
          <a:xfrm>
            <a:off x="520850" y="2909850"/>
            <a:ext cx="914400" cy="914400"/>
          </a:xfrm>
          <a:prstGeom prst="rect">
            <a:avLst/>
          </a:prstGeom>
          <a:noFill/>
          <a:ln cap="flat" cmpd="sng" w="19050">
            <a:solidFill>
              <a:schemeClr val="dk2"/>
            </a:solidFill>
            <a:prstDash val="solid"/>
            <a:round/>
            <a:headEnd len="sm" w="sm" type="none"/>
            <a:tailEnd len="sm" w="sm" type="none"/>
          </a:ln>
        </p:spPr>
      </p:pic>
      <p:sp>
        <p:nvSpPr>
          <p:cNvPr id="189" name="Google Shape;189;p37"/>
          <p:cNvSpPr txBox="1"/>
          <p:nvPr>
            <p:ph idx="1" type="body"/>
          </p:nvPr>
        </p:nvSpPr>
        <p:spPr>
          <a:xfrm>
            <a:off x="1504200" y="3139875"/>
            <a:ext cx="7593600" cy="477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800"/>
              </a:spcAft>
              <a:buSzPts val="2800"/>
              <a:buNone/>
            </a:pPr>
            <a:r>
              <a:rPr b="1" lang="en-US" sz="2000">
                <a:solidFill>
                  <a:schemeClr val="dk1"/>
                </a:solidFill>
              </a:rPr>
              <a:t>Andrea Marshall</a:t>
            </a:r>
            <a:r>
              <a:rPr lang="en-US" sz="2000">
                <a:solidFill>
                  <a:schemeClr val="dk1"/>
                </a:solidFill>
              </a:rPr>
              <a:t>, ITSD Information Security Specialist</a:t>
            </a:r>
            <a:endParaRPr b="1" sz="2000">
              <a:solidFill>
                <a:schemeClr val="dk1"/>
              </a:solidFill>
            </a:endParaRPr>
          </a:p>
        </p:txBody>
      </p:sp>
      <p:pic>
        <p:nvPicPr>
          <p:cNvPr descr="Cybersecurity Information Assurance and Privacy (CIAP) Branch Chief." id="190" name="Google Shape;190;p37"/>
          <p:cNvPicPr preferRelativeResize="0"/>
          <p:nvPr/>
        </p:nvPicPr>
        <p:blipFill rotWithShape="1">
          <a:blip r:embed="rId6">
            <a:alphaModFix/>
          </a:blip>
          <a:srcRect b="0" l="0" r="0" t="0"/>
          <a:stretch/>
        </p:blipFill>
        <p:spPr>
          <a:xfrm>
            <a:off x="520850" y="3922675"/>
            <a:ext cx="914400" cy="914400"/>
          </a:xfrm>
          <a:prstGeom prst="rect">
            <a:avLst/>
          </a:prstGeom>
          <a:noFill/>
          <a:ln cap="flat" cmpd="sng" w="19050">
            <a:solidFill>
              <a:schemeClr val="dk2"/>
            </a:solidFill>
            <a:prstDash val="solid"/>
            <a:round/>
            <a:headEnd len="sm" w="sm" type="none"/>
            <a:tailEnd len="sm" w="sm" type="none"/>
          </a:ln>
        </p:spPr>
      </p:pic>
      <p:sp>
        <p:nvSpPr>
          <p:cNvPr id="191" name="Google Shape;191;p37"/>
          <p:cNvSpPr txBox="1"/>
          <p:nvPr>
            <p:ph idx="1" type="body"/>
          </p:nvPr>
        </p:nvSpPr>
        <p:spPr>
          <a:xfrm>
            <a:off x="1503850" y="4088650"/>
            <a:ext cx="7593600" cy="47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800"/>
              </a:spcAft>
              <a:buSzPts val="2800"/>
              <a:buNone/>
            </a:pPr>
            <a:r>
              <a:rPr b="1" lang="en-US" sz="2000">
                <a:solidFill>
                  <a:schemeClr val="dk1"/>
                </a:solidFill>
              </a:rPr>
              <a:t>Jeannette Grover</a:t>
            </a:r>
            <a:r>
              <a:rPr lang="en-US" sz="2000">
                <a:solidFill>
                  <a:schemeClr val="dk1"/>
                </a:solidFill>
              </a:rPr>
              <a:t>, Cybersecurity Information Assurance and Privacy (CIAP) Branch Chief</a:t>
            </a:r>
            <a:endParaRPr b="1" sz="2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5"/>
          <p:cNvSpPr txBox="1"/>
          <p:nvPr>
            <p:ph type="ctrTitle"/>
          </p:nvPr>
        </p:nvSpPr>
        <p:spPr>
          <a:xfrm>
            <a:off x="568900" y="303200"/>
            <a:ext cx="69387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C-SCRM</a:t>
            </a:r>
            <a:r>
              <a:rPr lang="en-US" sz="2500">
                <a:solidFill>
                  <a:srgbClr val="002060"/>
                </a:solidFill>
              </a:rPr>
              <a:t>: How GSA Helps</a:t>
            </a:r>
            <a:endParaRPr sz="2500">
              <a:solidFill>
                <a:srgbClr val="002060"/>
              </a:solidFill>
              <a:latin typeface="Proxima Nova"/>
              <a:ea typeface="Proxima Nova"/>
              <a:cs typeface="Proxima Nova"/>
              <a:sym typeface="Proxima Nova"/>
            </a:endParaRPr>
          </a:p>
        </p:txBody>
      </p:sp>
      <p:pic>
        <p:nvPicPr>
          <p:cNvPr descr="Three people icons connected in a pyramid formation." id="366" name="Google Shape;366;p55"/>
          <p:cNvPicPr preferRelativeResize="0"/>
          <p:nvPr/>
        </p:nvPicPr>
        <p:blipFill rotWithShape="1">
          <a:blip r:embed="rId3">
            <a:alphaModFix/>
          </a:blip>
          <a:srcRect b="31796" l="0" r="0" t="0"/>
          <a:stretch/>
        </p:blipFill>
        <p:spPr>
          <a:xfrm>
            <a:off x="1177075" y="1356125"/>
            <a:ext cx="2705100" cy="2195750"/>
          </a:xfrm>
          <a:prstGeom prst="rect">
            <a:avLst/>
          </a:prstGeom>
          <a:noFill/>
          <a:ln>
            <a:noFill/>
          </a:ln>
        </p:spPr>
      </p:pic>
      <p:sp>
        <p:nvSpPr>
          <p:cNvPr id="367" name="Google Shape;367;p55"/>
          <p:cNvSpPr txBox="1"/>
          <p:nvPr/>
        </p:nvSpPr>
        <p:spPr>
          <a:xfrm>
            <a:off x="1354525" y="3551875"/>
            <a:ext cx="2350200" cy="9234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000"/>
              <a:buFont typeface="Arial"/>
              <a:buNone/>
            </a:pPr>
            <a:r>
              <a:rPr b="1" i="0" lang="en-US" sz="2000" u="none" cap="none" strike="noStrike">
                <a:solidFill>
                  <a:srgbClr val="073763"/>
                </a:solidFill>
                <a:latin typeface="Proxima Nova"/>
                <a:ea typeface="Proxima Nova"/>
                <a:cs typeface="Proxima Nova"/>
                <a:sym typeface="Proxima Nova"/>
              </a:rPr>
              <a:t>ITC C-SCRM RESPONSE PROGRAM</a:t>
            </a:r>
            <a:endParaRPr b="1" i="0" sz="2000" u="none" cap="none" strike="noStrike">
              <a:solidFill>
                <a:srgbClr val="073763"/>
              </a:solidFill>
              <a:latin typeface="Proxima Nova"/>
              <a:ea typeface="Proxima Nova"/>
              <a:cs typeface="Proxima Nova"/>
              <a:sym typeface="Proxima Nova"/>
            </a:endParaRPr>
          </a:p>
        </p:txBody>
      </p:sp>
      <p:pic>
        <p:nvPicPr>
          <p:cNvPr descr="Cover of GSA's Cybersecurity Supply Chain Risk Management (C-SCRM) Acquisition Guide." id="368" name="Google Shape;368;p55"/>
          <p:cNvPicPr preferRelativeResize="0"/>
          <p:nvPr/>
        </p:nvPicPr>
        <p:blipFill rotWithShape="1">
          <a:blip r:embed="rId4">
            <a:alphaModFix/>
          </a:blip>
          <a:srcRect b="0" l="0" r="0" t="0"/>
          <a:stretch/>
        </p:blipFill>
        <p:spPr>
          <a:xfrm>
            <a:off x="5026336" y="1117100"/>
            <a:ext cx="2781254" cy="3458476"/>
          </a:xfrm>
          <a:prstGeom prst="rect">
            <a:avLst/>
          </a:prstGeom>
          <a:noFill/>
          <a:ln cap="flat" cmpd="sng" w="9525">
            <a:solidFill>
              <a:schemeClr val="dk2"/>
            </a:solidFill>
            <a:prstDash val="solid"/>
            <a:round/>
            <a:headEnd len="sm" w="sm" type="none"/>
            <a:tailEnd len="sm" w="sm" type="none"/>
          </a:ln>
        </p:spPr>
      </p:pic>
      <p:sp>
        <p:nvSpPr>
          <p:cNvPr id="369" name="Google Shape;369;p55"/>
          <p:cNvSpPr txBox="1"/>
          <p:nvPr/>
        </p:nvSpPr>
        <p:spPr>
          <a:xfrm>
            <a:off x="4186975" y="4560000"/>
            <a:ext cx="44097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200"/>
              </a:spcAft>
              <a:buClr>
                <a:srgbClr val="000000"/>
              </a:buClr>
              <a:buSzPts val="1600"/>
              <a:buFont typeface="Arial"/>
              <a:buNone/>
            </a:pPr>
            <a:r>
              <a:rPr b="1" i="0" lang="en-US" sz="1600" u="none" cap="none" strike="noStrike">
                <a:solidFill>
                  <a:schemeClr val="dk1"/>
                </a:solidFill>
                <a:latin typeface="Proxima Nova"/>
                <a:ea typeface="Proxima Nova"/>
                <a:cs typeface="Proxima Nova"/>
                <a:sym typeface="Proxima Nova"/>
              </a:rPr>
              <a:t>Available at: https://www.gsa.gov/ITSecurity</a:t>
            </a:r>
            <a:endParaRPr b="0" i="0" sz="16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6"/>
          <p:cNvSpPr txBox="1"/>
          <p:nvPr>
            <p:ph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Why Application Security Testing (AST)?</a:t>
            </a:r>
            <a:endParaRPr sz="2500">
              <a:latin typeface="Proxima Nova"/>
              <a:ea typeface="Proxima Nova"/>
              <a:cs typeface="Proxima Nova"/>
              <a:sym typeface="Proxima Nova"/>
            </a:endParaRPr>
          </a:p>
        </p:txBody>
      </p:sp>
      <p:sp>
        <p:nvSpPr>
          <p:cNvPr id="375" name="Google Shape;375;p56"/>
          <p:cNvSpPr txBox="1"/>
          <p:nvPr>
            <p:ph idx="1" type="body"/>
          </p:nvPr>
        </p:nvSpPr>
        <p:spPr>
          <a:xfrm>
            <a:off x="532900" y="1110100"/>
            <a:ext cx="8154000" cy="1635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Testing software for security vulnerabilities is an important part of the Software Development Life Cycle.</a:t>
            </a:r>
            <a:endParaRPr sz="2000">
              <a:solidFill>
                <a:schemeClr val="dk1"/>
              </a:solidFill>
              <a:latin typeface="Proxima Nova"/>
              <a:ea typeface="Proxima Nova"/>
              <a:cs typeface="Proxima Nova"/>
              <a:sym typeface="Proxima Nova"/>
            </a:endParaRPr>
          </a:p>
          <a:p>
            <a:pPr indent="-355600" lvl="0" marL="457200" rtl="0" algn="l">
              <a:lnSpc>
                <a:spcPct val="115000"/>
              </a:lnSpc>
              <a:spcBef>
                <a:spcPts val="400"/>
              </a:spcBef>
              <a:spcAft>
                <a:spcPts val="40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Adversaries can exploit vulnerabilities to gain privileged access to networks, applications, and data.</a:t>
            </a:r>
            <a:endParaRPr sz="2000">
              <a:solidFill>
                <a:schemeClr val="dk1"/>
              </a:solidFill>
              <a:latin typeface="Proxima Nova"/>
              <a:ea typeface="Proxima Nova"/>
              <a:cs typeface="Proxima Nova"/>
              <a:sym typeface="Proxima Nova"/>
            </a:endParaRPr>
          </a:p>
        </p:txBody>
      </p:sp>
      <p:pic>
        <p:nvPicPr>
          <p:cNvPr descr="Image of the Software Development Life Cycle. Shows the process from Analysis, Design, Development, Testing, Deployment, and Maintenance." id="376" name="Google Shape;376;p56"/>
          <p:cNvPicPr preferRelativeResize="0"/>
          <p:nvPr/>
        </p:nvPicPr>
        <p:blipFill rotWithShape="1">
          <a:blip r:embed="rId3">
            <a:alphaModFix/>
          </a:blip>
          <a:srcRect b="38978" l="0" r="0" t="28252"/>
          <a:stretch/>
        </p:blipFill>
        <p:spPr>
          <a:xfrm>
            <a:off x="152400" y="2858300"/>
            <a:ext cx="8844600" cy="21735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7"/>
          <p:cNvSpPr txBox="1"/>
          <p:nvPr>
            <p:ph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AST Buyer’s Guide</a:t>
            </a:r>
            <a:endParaRPr sz="2500">
              <a:latin typeface="Proxima Nova"/>
              <a:ea typeface="Proxima Nova"/>
              <a:cs typeface="Proxima Nova"/>
              <a:sym typeface="Proxima Nova"/>
            </a:endParaRPr>
          </a:p>
        </p:txBody>
      </p:sp>
      <p:pic>
        <p:nvPicPr>
          <p:cNvPr descr="Cover of GSA's Application Security Testing (AST) Buyer's Guide." id="382" name="Google Shape;382;p57"/>
          <p:cNvPicPr preferRelativeResize="0"/>
          <p:nvPr/>
        </p:nvPicPr>
        <p:blipFill rotWithShape="1">
          <a:blip r:embed="rId3">
            <a:alphaModFix/>
          </a:blip>
          <a:srcRect b="0" l="0" r="0" t="0"/>
          <a:stretch/>
        </p:blipFill>
        <p:spPr>
          <a:xfrm>
            <a:off x="1417320" y="1234440"/>
            <a:ext cx="2926079" cy="3657601"/>
          </a:xfrm>
          <a:prstGeom prst="rect">
            <a:avLst/>
          </a:prstGeom>
          <a:noFill/>
          <a:ln>
            <a:noFill/>
          </a:ln>
        </p:spPr>
      </p:pic>
      <p:sp>
        <p:nvSpPr>
          <p:cNvPr id="383" name="Google Shape;383;p57"/>
          <p:cNvSpPr txBox="1"/>
          <p:nvPr/>
        </p:nvSpPr>
        <p:spPr>
          <a:xfrm>
            <a:off x="4412851" y="2427525"/>
            <a:ext cx="3979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500"/>
              </a:spcAft>
              <a:buClr>
                <a:srgbClr val="000000"/>
              </a:buClr>
              <a:buSzPts val="1100"/>
              <a:buFont typeface="Arial"/>
              <a:buNone/>
            </a:pPr>
            <a:r>
              <a:rPr b="1" i="0" lang="en-US" sz="2000" u="none" cap="none" strike="noStrike">
                <a:solidFill>
                  <a:srgbClr val="000000"/>
                </a:solidFill>
                <a:latin typeface="Proxima Nova"/>
                <a:ea typeface="Proxima Nova"/>
                <a:cs typeface="Proxima Nova"/>
                <a:sym typeface="Proxima Nova"/>
              </a:rPr>
              <a:t>Available at https://</a:t>
            </a:r>
            <a:r>
              <a:rPr b="1" i="0" lang="en-US" sz="2000" u="none" cap="none" strike="noStrike">
                <a:solidFill>
                  <a:schemeClr val="hlink"/>
                </a:solidFill>
                <a:uFill>
                  <a:noFill/>
                </a:uFill>
                <a:latin typeface="Proxima Nova"/>
                <a:ea typeface="Proxima Nova"/>
                <a:cs typeface="Proxima Nova"/>
                <a:sym typeface="Proxima Nova"/>
                <a:hlinkClick r:id="rId4"/>
              </a:rPr>
              <a:t>www.gsa.gov/</a:t>
            </a:r>
            <a:r>
              <a:rPr b="1" i="0" lang="en-US" sz="2000" u="none" cap="none" strike="noStrike">
                <a:solidFill>
                  <a:srgbClr val="000000"/>
                </a:solidFill>
                <a:latin typeface="Proxima Nova"/>
                <a:ea typeface="Proxima Nova"/>
                <a:cs typeface="Proxima Nova"/>
                <a:sym typeface="Proxima Nova"/>
              </a:rPr>
              <a:t>AST</a:t>
            </a:r>
            <a:endParaRPr b="1" i="0" sz="20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txBox="1"/>
          <p:nvPr>
            <p:ph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APT Buyer’s Guide</a:t>
            </a:r>
            <a:endParaRPr sz="2500">
              <a:latin typeface="Proxima Nova"/>
              <a:ea typeface="Proxima Nova"/>
              <a:cs typeface="Proxima Nova"/>
              <a:sym typeface="Proxima Nova"/>
            </a:endParaRPr>
          </a:p>
        </p:txBody>
      </p:sp>
      <p:pic>
        <p:nvPicPr>
          <p:cNvPr descr="Cover Page to the Advanced Persistent Threat (APT) Buyer's Guide" id="389" name="Google Shape;389;p58"/>
          <p:cNvPicPr preferRelativeResize="0"/>
          <p:nvPr/>
        </p:nvPicPr>
        <p:blipFill rotWithShape="1">
          <a:blip r:embed="rId3">
            <a:alphaModFix/>
          </a:blip>
          <a:srcRect b="0" l="0" r="0" t="4571"/>
          <a:stretch/>
        </p:blipFill>
        <p:spPr>
          <a:xfrm>
            <a:off x="1379525" y="1220650"/>
            <a:ext cx="2926075" cy="3657600"/>
          </a:xfrm>
          <a:prstGeom prst="rect">
            <a:avLst/>
          </a:prstGeom>
          <a:noFill/>
          <a:ln>
            <a:noFill/>
          </a:ln>
        </p:spPr>
      </p:pic>
      <p:sp>
        <p:nvSpPr>
          <p:cNvPr id="390" name="Google Shape;390;p58"/>
          <p:cNvSpPr txBox="1"/>
          <p:nvPr/>
        </p:nvSpPr>
        <p:spPr>
          <a:xfrm>
            <a:off x="4412851" y="2427525"/>
            <a:ext cx="3979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500"/>
              </a:spcAft>
              <a:buClr>
                <a:srgbClr val="000000"/>
              </a:buClr>
              <a:buSzPts val="1100"/>
              <a:buFont typeface="Arial"/>
              <a:buNone/>
            </a:pPr>
            <a:r>
              <a:rPr b="1" i="0" lang="en-US" sz="2000" u="none" cap="none" strike="noStrike">
                <a:solidFill>
                  <a:srgbClr val="000000"/>
                </a:solidFill>
                <a:latin typeface="Proxima Nova"/>
                <a:ea typeface="Proxima Nova"/>
                <a:cs typeface="Proxima Nova"/>
                <a:sym typeface="Proxima Nova"/>
              </a:rPr>
              <a:t>Available at https://</a:t>
            </a:r>
            <a:r>
              <a:rPr b="1" i="0" lang="en-US" sz="2000" u="none" cap="none" strike="noStrike">
                <a:solidFill>
                  <a:schemeClr val="hlink"/>
                </a:solidFill>
                <a:uFill>
                  <a:noFill/>
                </a:uFill>
                <a:latin typeface="Proxima Nova"/>
                <a:ea typeface="Proxima Nova"/>
                <a:cs typeface="Proxima Nova"/>
                <a:sym typeface="Proxima Nova"/>
                <a:hlinkClick r:id="rId4"/>
              </a:rPr>
              <a:t>www.gsa.gov</a:t>
            </a:r>
            <a:r>
              <a:rPr b="1" i="0" lang="en-US" sz="2000" u="none" cap="none" strike="noStrike">
                <a:solidFill>
                  <a:srgbClr val="000000"/>
                </a:solidFill>
                <a:latin typeface="Proxima Nova"/>
                <a:ea typeface="Proxima Nova"/>
                <a:cs typeface="Proxima Nova"/>
                <a:sym typeface="Proxima Nova"/>
              </a:rPr>
              <a:t>/itsecurity</a:t>
            </a:r>
            <a:endParaRPr b="1" i="0" sz="20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9"/>
          <p:cNvSpPr txBox="1"/>
          <p:nvPr>
            <p:ph idx="4294967295"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FFFFFF"/>
              </a:buClr>
              <a:buSzPts val="3600"/>
              <a:buFont typeface="Arial"/>
              <a:buNone/>
            </a:pPr>
            <a:r>
              <a:rPr b="1" i="0" lang="en-US" sz="2500" u="none" cap="none" strike="noStrike">
                <a:solidFill>
                  <a:srgbClr val="002060"/>
                </a:solidFill>
                <a:latin typeface="Proxima Nova"/>
                <a:ea typeface="Proxima Nova"/>
                <a:cs typeface="Proxima Nova"/>
                <a:sym typeface="Proxima Nova"/>
              </a:rPr>
              <a:t>Multiple Award Schedule (MAS)</a:t>
            </a:r>
            <a:endParaRPr b="1" i="0" sz="2500" u="none" cap="none" strike="noStrike">
              <a:solidFill>
                <a:srgbClr val="1D75BC"/>
              </a:solidFill>
              <a:latin typeface="Proxima Nova"/>
              <a:ea typeface="Proxima Nova"/>
              <a:cs typeface="Proxima Nova"/>
              <a:sym typeface="Proxima Nova"/>
            </a:endParaRPr>
          </a:p>
        </p:txBody>
      </p:sp>
      <p:sp>
        <p:nvSpPr>
          <p:cNvPr id="396" name="Google Shape;396;p59"/>
          <p:cNvSpPr txBox="1"/>
          <p:nvPr/>
        </p:nvSpPr>
        <p:spPr>
          <a:xfrm>
            <a:off x="553075" y="1366650"/>
            <a:ext cx="8509500" cy="31221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MAS offers:</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7.5M products and services</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Reduces buying cycles up to 50% vs. open market</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New suppliers added continuously</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SINs categorized as specific products and services</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Supports firm-fixed-price, labor hour, and time and materials</a:t>
            </a:r>
            <a:endParaRPr b="0" i="0" sz="2000" u="none" cap="none" strike="noStrike">
              <a:solidFill>
                <a:schemeClr val="dk1"/>
              </a:solidFill>
              <a:latin typeface="Proxima Nova"/>
              <a:ea typeface="Proxima Nova"/>
              <a:cs typeface="Proxima Nova"/>
              <a:sym typeface="Proxima Nova"/>
            </a:endParaRPr>
          </a:p>
          <a:p>
            <a:pPr indent="-241300" lvl="0" marL="285750" marR="0" rtl="0" algn="l">
              <a:lnSpc>
                <a:spcPct val="15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Ability to establish Blanket Purchase Agreements </a:t>
            </a:r>
            <a:endParaRPr b="0" i="0" sz="2000" u="none" cap="none" strike="noStrike">
              <a:solidFill>
                <a:schemeClr val="dk1"/>
              </a:solidFill>
              <a:latin typeface="Proxima Nova"/>
              <a:ea typeface="Proxima Nova"/>
              <a:cs typeface="Proxima Nova"/>
              <a:sym typeface="Proxima Nova"/>
            </a:endParaRPr>
          </a:p>
        </p:txBody>
      </p:sp>
      <p:pic>
        <p:nvPicPr>
          <p:cNvPr descr="Globe icon." id="397" name="Google Shape;397;p59"/>
          <p:cNvPicPr preferRelativeResize="0"/>
          <p:nvPr/>
        </p:nvPicPr>
        <p:blipFill rotWithShape="1">
          <a:blip r:embed="rId3">
            <a:alphaModFix amt="11000"/>
          </a:blip>
          <a:srcRect b="0" l="0" r="0" t="0"/>
          <a:stretch/>
        </p:blipFill>
        <p:spPr>
          <a:xfrm>
            <a:off x="5175700" y="1213112"/>
            <a:ext cx="3638000" cy="3553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txBox="1"/>
          <p:nvPr>
            <p:ph type="ctrTitle"/>
          </p:nvPr>
        </p:nvSpPr>
        <p:spPr>
          <a:xfrm>
            <a:off x="582400" y="485925"/>
            <a:ext cx="73032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rPr>
              <a:t>Interactive Poll</a:t>
            </a:r>
            <a:endParaRPr sz="2500">
              <a:solidFill>
                <a:srgbClr val="002060"/>
              </a:solidFill>
            </a:endParaRPr>
          </a:p>
        </p:txBody>
      </p:sp>
      <p:sp>
        <p:nvSpPr>
          <p:cNvPr id="403" name="Google Shape;403;p60"/>
          <p:cNvSpPr txBox="1"/>
          <p:nvPr/>
        </p:nvSpPr>
        <p:spPr>
          <a:xfrm>
            <a:off x="506200" y="1152675"/>
            <a:ext cx="8359500" cy="3596700"/>
          </a:xfrm>
          <a:prstGeom prst="rect">
            <a:avLst/>
          </a:prstGeom>
          <a:noFill/>
          <a:ln>
            <a:noFill/>
          </a:ln>
        </p:spPr>
        <p:txBody>
          <a:bodyPr anchorCtr="0" anchor="t" bIns="91425" lIns="91425" spcFirstLastPara="1" rIns="91425" wrap="square" tIns="91425">
            <a:spAutoFit/>
          </a:bodyPr>
          <a:lstStyle/>
          <a:p>
            <a:pPr indent="0" lvl="0" marL="0" marR="355600" rtl="0" algn="l">
              <a:lnSpc>
                <a:spcPct val="12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How knowledgeable would you say you are about the Highly Adaptive Cybersecurity Services (HACS Special Item Number (SIN)?</a:t>
            </a:r>
            <a:endParaRPr b="1" i="0" sz="2000" u="none" cap="none" strike="noStrike">
              <a:solidFill>
                <a:schemeClr val="dk1"/>
              </a:solidFill>
              <a:latin typeface="Proxima Nova"/>
              <a:ea typeface="Proxima Nova"/>
              <a:cs typeface="Proxima Nova"/>
              <a:sym typeface="Proxima Nova"/>
            </a:endParaRPr>
          </a:p>
          <a:p>
            <a:pPr indent="0" lvl="0" marL="0" marR="355600" rtl="0" algn="l">
              <a:lnSpc>
                <a:spcPct val="120000"/>
              </a:lnSpc>
              <a:spcBef>
                <a:spcPts val="40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 </a:t>
            </a:r>
            <a:endParaRPr b="1" i="0" sz="2000" u="none" cap="none" strike="noStrike">
              <a:solidFill>
                <a:schemeClr val="dk1"/>
              </a:solidFill>
              <a:latin typeface="Proxima Nova"/>
              <a:ea typeface="Proxima Nova"/>
              <a:cs typeface="Proxima Nova"/>
              <a:sym typeface="Proxima Nova"/>
            </a:endParaRPr>
          </a:p>
          <a:p>
            <a:pPr indent="-349250" lvl="0" marL="457200" marR="355600" rtl="0" algn="l">
              <a:lnSpc>
                <a:spcPct val="120000"/>
              </a:lnSpc>
              <a:spcBef>
                <a:spcPts val="400"/>
              </a:spcBef>
              <a:spcAft>
                <a:spcPts val="0"/>
              </a:spcAft>
              <a:buClr>
                <a:schemeClr val="dk1"/>
              </a:buClr>
              <a:buSzPts val="1900"/>
              <a:buFont typeface="Proxima Nova"/>
              <a:buAutoNum type="alphaUcPeriod"/>
            </a:pPr>
            <a:r>
              <a:rPr b="1" i="0" lang="en-US" sz="1900" u="none" cap="none" strike="noStrike">
                <a:solidFill>
                  <a:schemeClr val="dk1"/>
                </a:solidFill>
                <a:latin typeface="Proxima Nova"/>
                <a:ea typeface="Proxima Nova"/>
                <a:cs typeface="Proxima Nova"/>
                <a:sym typeface="Proxima Nova"/>
              </a:rPr>
              <a:t>Very knowledgeable.</a:t>
            </a:r>
            <a:r>
              <a:rPr b="0" i="0" lang="en-US" sz="1900" u="none" cap="none" strike="noStrike">
                <a:solidFill>
                  <a:schemeClr val="dk1"/>
                </a:solidFill>
                <a:latin typeface="Proxima Nova"/>
                <a:ea typeface="Proxima Nova"/>
                <a:cs typeface="Proxima Nova"/>
                <a:sym typeface="Proxima Nova"/>
              </a:rPr>
              <a:t> My agency has used the HACS SIN to procure cybersecurity services. </a:t>
            </a:r>
            <a:endParaRPr b="0" i="0" sz="1900" u="none" cap="none" strike="noStrike">
              <a:solidFill>
                <a:schemeClr val="dk1"/>
              </a:solidFill>
              <a:latin typeface="Proxima Nova"/>
              <a:ea typeface="Proxima Nova"/>
              <a:cs typeface="Proxima Nova"/>
              <a:sym typeface="Proxima Nova"/>
            </a:endParaRPr>
          </a:p>
          <a:p>
            <a:pPr indent="-349250" lvl="0" marL="457200" marR="355600" rtl="0" algn="l">
              <a:lnSpc>
                <a:spcPct val="120000"/>
              </a:lnSpc>
              <a:spcBef>
                <a:spcPts val="400"/>
              </a:spcBef>
              <a:spcAft>
                <a:spcPts val="0"/>
              </a:spcAft>
              <a:buClr>
                <a:schemeClr val="dk1"/>
              </a:buClr>
              <a:buSzPts val="1900"/>
              <a:buFont typeface="Proxima Nova"/>
              <a:buAutoNum type="alphaUcPeriod"/>
            </a:pPr>
            <a:r>
              <a:rPr b="1" i="0" lang="en-US" sz="1900" u="none" cap="none" strike="noStrike">
                <a:solidFill>
                  <a:schemeClr val="dk1"/>
                </a:solidFill>
                <a:latin typeface="Proxima Nova"/>
                <a:ea typeface="Proxima Nova"/>
                <a:cs typeface="Proxima Nova"/>
                <a:sym typeface="Proxima Nova"/>
              </a:rPr>
              <a:t>Somewhat knowledgeable. </a:t>
            </a:r>
            <a:r>
              <a:rPr b="0" i="0" lang="en-US" sz="1900" u="none" cap="none" strike="noStrike">
                <a:solidFill>
                  <a:schemeClr val="dk1"/>
                </a:solidFill>
                <a:latin typeface="Proxima Nova"/>
                <a:ea typeface="Proxima Nova"/>
                <a:cs typeface="Proxima Nova"/>
                <a:sym typeface="Proxima Nova"/>
              </a:rPr>
              <a:t>I’m aware of the HACS SIN offerings, but my agency has not used it to procure cybersecurity services.</a:t>
            </a:r>
            <a:endParaRPr b="0" i="0" sz="1900" u="none" cap="none" strike="noStrike">
              <a:solidFill>
                <a:schemeClr val="dk1"/>
              </a:solidFill>
              <a:latin typeface="Proxima Nova"/>
              <a:ea typeface="Proxima Nova"/>
              <a:cs typeface="Proxima Nova"/>
              <a:sym typeface="Proxima Nova"/>
            </a:endParaRPr>
          </a:p>
          <a:p>
            <a:pPr indent="-349250" lvl="0" marL="457200" marR="0" rtl="0" algn="l">
              <a:lnSpc>
                <a:spcPct val="120000"/>
              </a:lnSpc>
              <a:spcBef>
                <a:spcPts val="400"/>
              </a:spcBef>
              <a:spcAft>
                <a:spcPts val="0"/>
              </a:spcAft>
              <a:buClr>
                <a:schemeClr val="dk1"/>
              </a:buClr>
              <a:buSzPts val="1900"/>
              <a:buFont typeface="Proxima Nova"/>
              <a:buAutoNum type="alphaUcPeriod"/>
            </a:pPr>
            <a:r>
              <a:rPr b="1" i="0" lang="en-US" sz="1900" u="none" cap="none" strike="noStrike">
                <a:solidFill>
                  <a:schemeClr val="dk1"/>
                </a:solidFill>
                <a:latin typeface="Proxima Nova"/>
                <a:ea typeface="Proxima Nova"/>
                <a:cs typeface="Proxima Nova"/>
                <a:sym typeface="Proxima Nova"/>
              </a:rPr>
              <a:t>Not very knowledgeable.</a:t>
            </a:r>
            <a:r>
              <a:rPr b="0" i="0" lang="en-US" sz="1900" u="none" cap="none" strike="noStrike">
                <a:solidFill>
                  <a:schemeClr val="dk1"/>
                </a:solidFill>
                <a:latin typeface="Proxima Nova"/>
                <a:ea typeface="Proxima Nova"/>
                <a:cs typeface="Proxima Nova"/>
                <a:sym typeface="Proxima Nova"/>
              </a:rPr>
              <a:t> I’ve heard of it, but could learn more.</a:t>
            </a:r>
            <a:endParaRPr b="0" i="0" sz="1900" u="none" cap="none" strike="noStrike">
              <a:solidFill>
                <a:schemeClr val="dk1"/>
              </a:solidFill>
              <a:latin typeface="Proxima Nova"/>
              <a:ea typeface="Proxima Nova"/>
              <a:cs typeface="Proxima Nova"/>
              <a:sym typeface="Proxima Nova"/>
            </a:endParaRPr>
          </a:p>
          <a:p>
            <a:pPr indent="-349250" lvl="0" marL="457200" marR="355600" rtl="0" algn="l">
              <a:lnSpc>
                <a:spcPct val="120000"/>
              </a:lnSpc>
              <a:spcBef>
                <a:spcPts val="400"/>
              </a:spcBef>
              <a:spcAft>
                <a:spcPts val="400"/>
              </a:spcAft>
              <a:buClr>
                <a:schemeClr val="dk1"/>
              </a:buClr>
              <a:buSzPts val="1900"/>
              <a:buFont typeface="Proxima Nova"/>
              <a:buAutoNum type="alphaUcPeriod"/>
            </a:pPr>
            <a:r>
              <a:rPr b="1" i="0" lang="en-US" sz="1900" u="none" cap="none" strike="noStrike">
                <a:solidFill>
                  <a:schemeClr val="dk1"/>
                </a:solidFill>
                <a:latin typeface="Proxima Nova"/>
                <a:ea typeface="Proxima Nova"/>
                <a:cs typeface="Proxima Nova"/>
                <a:sym typeface="Proxima Nova"/>
              </a:rPr>
              <a:t>Not familiar at all.</a:t>
            </a:r>
            <a:r>
              <a:rPr b="0" i="0" lang="en-US" sz="1900" u="none" cap="none" strike="noStrike">
                <a:solidFill>
                  <a:schemeClr val="dk1"/>
                </a:solidFill>
                <a:latin typeface="Proxima Nova"/>
                <a:ea typeface="Proxima Nova"/>
                <a:cs typeface="Proxima Nova"/>
                <a:sym typeface="Proxima Nova"/>
              </a:rPr>
              <a:t> This is completely new to me.</a:t>
            </a:r>
            <a:endParaRPr b="0" i="0" sz="1900" u="none" cap="none" strike="noStrike">
              <a:solidFill>
                <a:schemeClr val="dk1"/>
              </a:solidFill>
              <a:latin typeface="Proxima Nova"/>
              <a:ea typeface="Proxima Nova"/>
              <a:cs typeface="Proxima Nova"/>
              <a:sym typeface="Proxima Nova"/>
            </a:endParaRPr>
          </a:p>
        </p:txBody>
      </p:sp>
      <p:pic>
        <p:nvPicPr>
          <p:cNvPr descr="Computer monitor with arrow pointing at a list on the screen." id="404" name="Google Shape;404;p60"/>
          <p:cNvPicPr preferRelativeResize="0"/>
          <p:nvPr/>
        </p:nvPicPr>
        <p:blipFill rotWithShape="1">
          <a:blip r:embed="rId3">
            <a:alphaModFix/>
          </a:blip>
          <a:srcRect b="0" l="0" r="0" t="0"/>
          <a:stretch/>
        </p:blipFill>
        <p:spPr>
          <a:xfrm>
            <a:off x="7885600" y="3669475"/>
            <a:ext cx="988900" cy="967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1"/>
          <p:cNvSpPr txBox="1"/>
          <p:nvPr>
            <p:ph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Benefits of HACS</a:t>
            </a:r>
            <a:endParaRPr sz="2500">
              <a:latin typeface="Proxima Nova"/>
              <a:ea typeface="Proxima Nova"/>
              <a:cs typeface="Proxima Nova"/>
              <a:sym typeface="Proxima Nova"/>
            </a:endParaRPr>
          </a:p>
        </p:txBody>
      </p:sp>
      <p:sp>
        <p:nvSpPr>
          <p:cNvPr id="410" name="Google Shape;410;p61"/>
          <p:cNvSpPr txBox="1"/>
          <p:nvPr/>
        </p:nvSpPr>
        <p:spPr>
          <a:xfrm>
            <a:off x="553075" y="1382800"/>
            <a:ext cx="8119200" cy="2913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B1B1B"/>
                </a:solidFill>
                <a:latin typeface="Proxima Nova"/>
                <a:ea typeface="Proxima Nova"/>
                <a:cs typeface="Proxima Nova"/>
                <a:sym typeface="Proxima Nova"/>
              </a:rPr>
              <a:t>HACS SIN offers:</a:t>
            </a:r>
            <a:endParaRPr b="1" i="0" sz="2000" u="none" cap="none" strike="noStrike">
              <a:solidFill>
                <a:srgbClr val="1B1B1B"/>
              </a:solidFill>
              <a:latin typeface="Proxima Nova"/>
              <a:ea typeface="Proxima Nova"/>
              <a:cs typeface="Proxima Nova"/>
              <a:sym typeface="Proxima Nova"/>
            </a:endParaRPr>
          </a:p>
          <a:p>
            <a:pPr indent="-355600" lvl="0" marL="457200" marR="0" rtl="0" algn="l">
              <a:lnSpc>
                <a:spcPct val="150000"/>
              </a:lnSpc>
              <a:spcBef>
                <a:spcPts val="300"/>
              </a:spcBef>
              <a:spcAft>
                <a:spcPts val="0"/>
              </a:spcAft>
              <a:buClr>
                <a:srgbClr val="1B1B1B"/>
              </a:buClr>
              <a:buSzPts val="2000"/>
              <a:buFont typeface="Noto Sans"/>
              <a:buChar char="●"/>
            </a:pPr>
            <a:r>
              <a:rPr b="0" i="0" lang="en-US" sz="2000" u="none" cap="none" strike="noStrike">
                <a:solidFill>
                  <a:srgbClr val="1B1B1B"/>
                </a:solidFill>
                <a:latin typeface="Proxima Nova"/>
                <a:ea typeface="Proxima Nova"/>
                <a:cs typeface="Proxima Nova"/>
                <a:sym typeface="Proxima Nova"/>
              </a:rPr>
              <a:t>Access to a pool of </a:t>
            </a:r>
            <a:r>
              <a:rPr b="1" i="0" lang="en-US" sz="2000" u="none" cap="none" strike="noStrike">
                <a:solidFill>
                  <a:srgbClr val="1B1B1B"/>
                </a:solidFill>
                <a:latin typeface="Proxima Nova"/>
                <a:ea typeface="Proxima Nova"/>
                <a:cs typeface="Proxima Nova"/>
                <a:sym typeface="Proxima Nova"/>
              </a:rPr>
              <a:t>technically-evaluated cybersecurity vendors</a:t>
            </a:r>
            <a:endParaRPr b="0" i="0" sz="2000" u="none" cap="none" strike="noStrike">
              <a:solidFill>
                <a:srgbClr val="1B1B1B"/>
              </a:solidFill>
              <a:latin typeface="Proxima Nova"/>
              <a:ea typeface="Proxima Nova"/>
              <a:cs typeface="Proxima Nova"/>
              <a:sym typeface="Proxima Nova"/>
            </a:endParaRPr>
          </a:p>
          <a:p>
            <a:pPr indent="-355600" lvl="0" marL="457200" marR="0" rtl="0" algn="l">
              <a:lnSpc>
                <a:spcPct val="150000"/>
              </a:lnSpc>
              <a:spcBef>
                <a:spcPts val="300"/>
              </a:spcBef>
              <a:spcAft>
                <a:spcPts val="0"/>
              </a:spcAft>
              <a:buClr>
                <a:srgbClr val="1B1B1B"/>
              </a:buClr>
              <a:buSzPts val="2000"/>
              <a:buFont typeface="Noto Sans"/>
              <a:buChar char="●"/>
            </a:pPr>
            <a:r>
              <a:rPr b="0" i="0" lang="en-US" sz="2000" u="none" cap="none" strike="noStrike">
                <a:solidFill>
                  <a:srgbClr val="1B1B1B"/>
                </a:solidFill>
                <a:latin typeface="Proxima Nova"/>
                <a:ea typeface="Proxima Nova"/>
                <a:cs typeface="Proxima Nova"/>
                <a:sym typeface="Proxima Nova"/>
              </a:rPr>
              <a:t>Ability to </a:t>
            </a:r>
            <a:r>
              <a:rPr b="1" i="0" lang="en-US" sz="2000" u="none" cap="none" strike="noStrike">
                <a:solidFill>
                  <a:srgbClr val="1B1B1B"/>
                </a:solidFill>
                <a:latin typeface="Proxima Nova"/>
                <a:ea typeface="Proxima Nova"/>
                <a:cs typeface="Proxima Nova"/>
                <a:sym typeface="Proxima Nova"/>
              </a:rPr>
              <a:t>filter pool of vendors</a:t>
            </a:r>
            <a:r>
              <a:rPr b="0" i="0" lang="en-US" sz="2000" u="none" cap="none" strike="noStrike">
                <a:solidFill>
                  <a:srgbClr val="1B1B1B"/>
                </a:solidFill>
                <a:latin typeface="Proxima Nova"/>
                <a:ea typeface="Proxima Nova"/>
                <a:cs typeface="Proxima Nova"/>
                <a:sym typeface="Proxima Nova"/>
              </a:rPr>
              <a:t> based on socioeconomic status</a:t>
            </a:r>
            <a:endParaRPr b="0" i="0" sz="2000" u="none" cap="none" strike="noStrike">
              <a:solidFill>
                <a:srgbClr val="1B1B1B"/>
              </a:solidFill>
              <a:latin typeface="Proxima Nova"/>
              <a:ea typeface="Proxima Nova"/>
              <a:cs typeface="Proxima Nova"/>
              <a:sym typeface="Proxima Nova"/>
            </a:endParaRPr>
          </a:p>
          <a:p>
            <a:pPr indent="-355600" lvl="0" marL="457200" marR="0" rtl="0" algn="l">
              <a:lnSpc>
                <a:spcPct val="150000"/>
              </a:lnSpc>
              <a:spcBef>
                <a:spcPts val="300"/>
              </a:spcBef>
              <a:spcAft>
                <a:spcPts val="0"/>
              </a:spcAft>
              <a:buClr>
                <a:srgbClr val="000000"/>
              </a:buClr>
              <a:buSzPts val="2000"/>
              <a:buFont typeface="Noto Sans"/>
              <a:buChar char="●"/>
            </a:pPr>
            <a:r>
              <a:rPr b="1" i="0" lang="en-US" sz="2000" u="none" cap="none" strike="noStrike">
                <a:solidFill>
                  <a:srgbClr val="000000"/>
                </a:solidFill>
                <a:latin typeface="Proxima Nova"/>
                <a:ea typeface="Proxima Nova"/>
                <a:cs typeface="Proxima Nova"/>
                <a:sym typeface="Proxima Nova"/>
              </a:rPr>
              <a:t>Rapid ordering</a:t>
            </a:r>
            <a:r>
              <a:rPr b="0" i="0" lang="en-US" sz="2000" u="none" cap="none" strike="noStrike">
                <a:solidFill>
                  <a:srgbClr val="000000"/>
                </a:solidFill>
                <a:latin typeface="Proxima Nova"/>
                <a:ea typeface="Proxima Nova"/>
                <a:cs typeface="Proxima Nova"/>
                <a:sym typeface="Proxima Nova"/>
              </a:rPr>
              <a:t> and </a:t>
            </a:r>
            <a:r>
              <a:rPr b="1" i="0" lang="en-US" sz="2000" u="none" cap="none" strike="noStrike">
                <a:solidFill>
                  <a:srgbClr val="000000"/>
                </a:solidFill>
                <a:latin typeface="Proxima Nova"/>
                <a:ea typeface="Proxima Nova"/>
                <a:cs typeface="Proxima Nova"/>
                <a:sym typeface="Proxima Nova"/>
              </a:rPr>
              <a:t>deployment</a:t>
            </a:r>
            <a:r>
              <a:rPr b="0" i="0" lang="en-US" sz="2000" u="none" cap="none" strike="noStrike">
                <a:solidFill>
                  <a:srgbClr val="000000"/>
                </a:solidFill>
                <a:latin typeface="Proxima Nova"/>
                <a:ea typeface="Proxima Nova"/>
                <a:cs typeface="Proxima Nova"/>
                <a:sym typeface="Proxima Nova"/>
              </a:rPr>
              <a:t> of services</a:t>
            </a:r>
            <a:endParaRPr b="0" i="0" sz="2000" u="none" cap="none" strike="noStrike">
              <a:solidFill>
                <a:srgbClr val="000000"/>
              </a:solidFill>
              <a:latin typeface="Proxima Nova"/>
              <a:ea typeface="Proxima Nova"/>
              <a:cs typeface="Proxima Nova"/>
              <a:sym typeface="Proxima Nova"/>
            </a:endParaRPr>
          </a:p>
          <a:p>
            <a:pPr indent="-355600" lvl="0" marL="457200" marR="0" rtl="0" algn="l">
              <a:lnSpc>
                <a:spcPct val="150000"/>
              </a:lnSpc>
              <a:spcBef>
                <a:spcPts val="300"/>
              </a:spcBef>
              <a:spcAft>
                <a:spcPts val="0"/>
              </a:spcAft>
              <a:buClr>
                <a:srgbClr val="000000"/>
              </a:buClr>
              <a:buSzPts val="2000"/>
              <a:buFont typeface="Noto Sans"/>
              <a:buChar char="●"/>
            </a:pPr>
            <a:r>
              <a:rPr b="1" i="0" lang="en-US" sz="2000" u="none" cap="none" strike="noStrike">
                <a:solidFill>
                  <a:srgbClr val="000000"/>
                </a:solidFill>
                <a:latin typeface="Proxima Nova"/>
                <a:ea typeface="Proxima Nova"/>
                <a:cs typeface="Proxima Nova"/>
                <a:sym typeface="Proxima Nova"/>
              </a:rPr>
              <a:t>Reduction</a:t>
            </a:r>
            <a:r>
              <a:rPr b="0" i="0" lang="en-US" sz="2000" u="none" cap="none" strike="noStrike">
                <a:solidFill>
                  <a:srgbClr val="000000"/>
                </a:solidFill>
                <a:latin typeface="Proxima Nova"/>
                <a:ea typeface="Proxima Nova"/>
                <a:cs typeface="Proxima Nova"/>
                <a:sym typeface="Proxima Nova"/>
              </a:rPr>
              <a:t> in open market ordering and contract duplication</a:t>
            </a:r>
            <a:endParaRPr b="0" i="0" sz="2000" u="none" cap="none" strike="noStrike">
              <a:solidFill>
                <a:srgbClr val="000000"/>
              </a:solidFill>
              <a:latin typeface="Proxima Nova"/>
              <a:ea typeface="Proxima Nova"/>
              <a:cs typeface="Proxima Nova"/>
              <a:sym typeface="Proxima Nova"/>
            </a:endParaRPr>
          </a:p>
          <a:p>
            <a:pPr indent="-355600" lvl="0" marL="457200" marR="0" rtl="0" algn="l">
              <a:lnSpc>
                <a:spcPct val="150000"/>
              </a:lnSpc>
              <a:spcBef>
                <a:spcPts val="300"/>
              </a:spcBef>
              <a:spcAft>
                <a:spcPts val="300"/>
              </a:spcAft>
              <a:buClr>
                <a:srgbClr val="000000"/>
              </a:buClr>
              <a:buSzPts val="2000"/>
              <a:buFont typeface="Noto Sans"/>
              <a:buChar char="●"/>
            </a:pPr>
            <a:r>
              <a:rPr b="0" i="0" lang="en-US" sz="2000" u="none" cap="none" strike="noStrike">
                <a:solidFill>
                  <a:srgbClr val="000000"/>
                </a:solidFill>
                <a:latin typeface="Proxima Nova"/>
                <a:ea typeface="Proxima Nova"/>
                <a:cs typeface="Proxima Nova"/>
                <a:sym typeface="Proxima Nova"/>
              </a:rPr>
              <a:t>Cybersecurity and acquisition </a:t>
            </a:r>
            <a:r>
              <a:rPr b="1" i="0" lang="en-US" sz="2000" u="none" cap="none" strike="noStrike">
                <a:solidFill>
                  <a:srgbClr val="000000"/>
                </a:solidFill>
                <a:latin typeface="Proxima Nova"/>
                <a:ea typeface="Proxima Nova"/>
                <a:cs typeface="Proxima Nova"/>
                <a:sym typeface="Proxima Nova"/>
              </a:rPr>
              <a:t>support resources</a:t>
            </a:r>
            <a:r>
              <a:rPr b="0" i="0" lang="en-US" sz="2000" u="none" cap="none" strike="noStrike">
                <a:solidFill>
                  <a:srgbClr val="000000"/>
                </a:solidFill>
                <a:latin typeface="Proxima Nova"/>
                <a:ea typeface="Proxima Nova"/>
                <a:cs typeface="Proxima Nova"/>
                <a:sym typeface="Proxima Nova"/>
              </a:rPr>
              <a:t> from GSA experts</a:t>
            </a:r>
            <a:endParaRPr b="0" i="0" sz="20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6D2"/>
            </a:gs>
            <a:gs pos="100000">
              <a:srgbClr val="093053"/>
            </a:gs>
          </a:gsLst>
          <a:path path="circle">
            <a:fillToRect b="50%" l="50%" r="50%" t="50%"/>
          </a:path>
          <a:tileRect/>
        </a:gradFill>
      </p:bgPr>
    </p:bg>
    <p:spTree>
      <p:nvGrpSpPr>
        <p:cNvPr id="414" name="Shape 414"/>
        <p:cNvGrpSpPr/>
        <p:nvPr/>
      </p:nvGrpSpPr>
      <p:grpSpPr>
        <a:xfrm>
          <a:off x="0" y="0"/>
          <a:ext cx="0" cy="0"/>
          <a:chOff x="0" y="0"/>
          <a:chExt cx="0" cy="0"/>
        </a:xfrm>
      </p:grpSpPr>
      <p:sp>
        <p:nvSpPr>
          <p:cNvPr id="415" name="Google Shape;415;p62"/>
          <p:cNvSpPr txBox="1"/>
          <p:nvPr>
            <p:ph idx="4294967295"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FFFFFF"/>
              </a:buClr>
              <a:buSzPts val="3600"/>
              <a:buFont typeface="Arial"/>
              <a:buNone/>
            </a:pPr>
            <a:r>
              <a:rPr b="1" i="0" lang="en-US" sz="2500" u="none" cap="none" strike="noStrike">
                <a:solidFill>
                  <a:schemeClr val="lt1"/>
                </a:solidFill>
                <a:latin typeface="Proxima Nova"/>
                <a:ea typeface="Proxima Nova"/>
                <a:cs typeface="Proxima Nova"/>
                <a:sym typeface="Proxima Nova"/>
              </a:rPr>
              <a:t>HACS Services / Subgroups</a:t>
            </a:r>
            <a:endParaRPr b="1" i="0" sz="2500" u="none" cap="none" strike="noStrike">
              <a:solidFill>
                <a:schemeClr val="lt1"/>
              </a:solidFill>
              <a:latin typeface="Proxima Nova"/>
              <a:ea typeface="Proxima Nova"/>
              <a:cs typeface="Proxima Nova"/>
              <a:sym typeface="Proxima Nova"/>
            </a:endParaRPr>
          </a:p>
        </p:txBody>
      </p:sp>
      <p:sp>
        <p:nvSpPr>
          <p:cNvPr id="416" name="Google Shape;416;p62"/>
          <p:cNvSpPr txBox="1"/>
          <p:nvPr/>
        </p:nvSpPr>
        <p:spPr>
          <a:xfrm>
            <a:off x="462050" y="953450"/>
            <a:ext cx="8682000" cy="571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Proxima Nova"/>
                <a:ea typeface="Proxima Nova"/>
                <a:cs typeface="Proxima Nova"/>
                <a:sym typeface="Proxima Nova"/>
              </a:rPr>
              <a:t>The HACS SIN is organized into five (5) subgroups under which vendors are evaluated.</a:t>
            </a:r>
            <a:endParaRPr b="1" i="0" sz="1700" u="none" cap="none" strike="noStrike">
              <a:solidFill>
                <a:schemeClr val="lt1"/>
              </a:solidFill>
              <a:latin typeface="Proxima Nova"/>
              <a:ea typeface="Proxima Nova"/>
              <a:cs typeface="Proxima Nova"/>
              <a:sym typeface="Proxima Nova"/>
            </a:endParaRPr>
          </a:p>
        </p:txBody>
      </p:sp>
      <p:sp>
        <p:nvSpPr>
          <p:cNvPr id="417" name="Google Shape;417;p62"/>
          <p:cNvSpPr/>
          <p:nvPr/>
        </p:nvSpPr>
        <p:spPr>
          <a:xfrm>
            <a:off x="480675" y="1455075"/>
            <a:ext cx="1697700" cy="3497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1100"/>
              <a:buFont typeface="Arial"/>
              <a:buNone/>
            </a:pPr>
            <a:r>
              <a:rPr b="1" i="0" lang="en-US" sz="1700" u="none" cap="none" strike="noStrike">
                <a:solidFill>
                  <a:schemeClr val="lt1"/>
                </a:solidFill>
                <a:latin typeface="Proxima Nova"/>
                <a:ea typeface="Proxima Nova"/>
                <a:cs typeface="Proxima Nova"/>
                <a:sym typeface="Proxima Nova"/>
              </a:rPr>
              <a:t>High Value Asset Assessments*</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chemeClr val="dk1"/>
              </a:buClr>
              <a:buSzPts val="1100"/>
              <a:buFont typeface="Arial"/>
              <a:buNone/>
            </a:pPr>
            <a:r>
              <a:rPr b="0" i="0" lang="en-US" sz="1700" u="none" cap="none" strike="noStrike">
                <a:solidFill>
                  <a:schemeClr val="lt1"/>
                </a:solidFill>
                <a:latin typeface="Proxima Nova"/>
                <a:ea typeface="Proxima Nova"/>
                <a:cs typeface="Proxima Nova"/>
                <a:sym typeface="Proxima Nova"/>
              </a:rPr>
              <a:t>Assess Government’s critical, mission essential information systems</a:t>
            </a:r>
            <a:endParaRPr b="0" i="0" sz="1700" u="none" cap="none" strike="noStrike">
              <a:solidFill>
                <a:schemeClr val="lt1"/>
              </a:solidFill>
              <a:latin typeface="Proxima Nova"/>
              <a:ea typeface="Proxima Nova"/>
              <a:cs typeface="Proxima Nova"/>
              <a:sym typeface="Proxima Nova"/>
            </a:endParaRPr>
          </a:p>
        </p:txBody>
      </p:sp>
      <p:cxnSp>
        <p:nvCxnSpPr>
          <p:cNvPr id="418" name="Google Shape;418;p62"/>
          <p:cNvCxnSpPr/>
          <p:nvPr/>
        </p:nvCxnSpPr>
        <p:spPr>
          <a:xfrm>
            <a:off x="544965" y="2276350"/>
            <a:ext cx="1371600" cy="5700"/>
          </a:xfrm>
          <a:prstGeom prst="straightConnector1">
            <a:avLst/>
          </a:prstGeom>
          <a:noFill/>
          <a:ln cap="flat" cmpd="sng" w="38100">
            <a:solidFill>
              <a:srgbClr val="D4E1F5"/>
            </a:solidFill>
            <a:prstDash val="solid"/>
            <a:round/>
            <a:headEnd len="sm" w="sm" type="none"/>
            <a:tailEnd len="sm" w="sm" type="none"/>
          </a:ln>
        </p:spPr>
      </p:cxnSp>
      <p:sp>
        <p:nvSpPr>
          <p:cNvPr id="419" name="Google Shape;419;p62"/>
          <p:cNvSpPr/>
          <p:nvPr/>
        </p:nvSpPr>
        <p:spPr>
          <a:xfrm>
            <a:off x="2114000" y="1448750"/>
            <a:ext cx="1879200" cy="3497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700"/>
              <a:buFont typeface="Arial"/>
              <a:buNone/>
            </a:pPr>
            <a:r>
              <a:rPr b="1" i="0" lang="en-US" sz="1700" u="none" cap="none" strike="noStrike">
                <a:solidFill>
                  <a:schemeClr val="lt1"/>
                </a:solidFill>
                <a:latin typeface="Proxima Nova"/>
                <a:ea typeface="Proxima Nova"/>
                <a:cs typeface="Proxima Nova"/>
                <a:sym typeface="Proxima Nova"/>
              </a:rPr>
              <a:t>Risk and Vulnerability Assessments*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Identify and address vulnerabilities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Provide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mitigation countermeasures</a:t>
            </a:r>
            <a:endParaRPr b="0" i="0" sz="1700" u="none" cap="none" strike="noStrike">
              <a:solidFill>
                <a:schemeClr val="lt1"/>
              </a:solidFill>
              <a:latin typeface="Proxima Nova"/>
              <a:ea typeface="Proxima Nova"/>
              <a:cs typeface="Proxima Nova"/>
              <a:sym typeface="Proxima Nova"/>
            </a:endParaRPr>
          </a:p>
        </p:txBody>
      </p:sp>
      <p:cxnSp>
        <p:nvCxnSpPr>
          <p:cNvPr id="420" name="Google Shape;420;p62"/>
          <p:cNvCxnSpPr/>
          <p:nvPr/>
        </p:nvCxnSpPr>
        <p:spPr>
          <a:xfrm>
            <a:off x="2197340" y="2276350"/>
            <a:ext cx="1371600" cy="5700"/>
          </a:xfrm>
          <a:prstGeom prst="straightConnector1">
            <a:avLst/>
          </a:prstGeom>
          <a:noFill/>
          <a:ln cap="flat" cmpd="sng" w="38100">
            <a:solidFill>
              <a:srgbClr val="D4E1F5"/>
            </a:solidFill>
            <a:prstDash val="solid"/>
            <a:round/>
            <a:headEnd len="sm" w="sm" type="none"/>
            <a:tailEnd len="sm" w="sm" type="none"/>
          </a:ln>
        </p:spPr>
      </p:cxnSp>
      <p:sp>
        <p:nvSpPr>
          <p:cNvPr id="421" name="Google Shape;421;p62"/>
          <p:cNvSpPr/>
          <p:nvPr/>
        </p:nvSpPr>
        <p:spPr>
          <a:xfrm>
            <a:off x="3916600" y="1452850"/>
            <a:ext cx="1697700" cy="3497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700"/>
              <a:buFont typeface="Arial"/>
              <a:buNone/>
            </a:pPr>
            <a:r>
              <a:rPr b="1" i="0" lang="en-US" sz="1700" u="none" cap="none" strike="noStrike">
                <a:solidFill>
                  <a:schemeClr val="lt1"/>
                </a:solidFill>
                <a:latin typeface="Proxima Nova"/>
                <a:ea typeface="Proxima Nova"/>
                <a:cs typeface="Proxima Nova"/>
                <a:sym typeface="Proxima Nova"/>
              </a:rPr>
              <a:t>Penetration Testing*</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chemeClr val="dk1"/>
              </a:buClr>
              <a:buSzPts val="1100"/>
              <a:buFont typeface="Arial"/>
              <a:buNone/>
            </a:pPr>
            <a:r>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Mimics real-world attacks to identify security circumvention methods</a:t>
            </a:r>
            <a:endParaRPr b="0" i="0" sz="1700" u="none" cap="none" strike="noStrike">
              <a:solidFill>
                <a:schemeClr val="lt1"/>
              </a:solidFill>
              <a:latin typeface="Proxima Nova"/>
              <a:ea typeface="Proxima Nova"/>
              <a:cs typeface="Proxima Nova"/>
              <a:sym typeface="Proxima Nova"/>
            </a:endParaRPr>
          </a:p>
        </p:txBody>
      </p:sp>
      <p:cxnSp>
        <p:nvCxnSpPr>
          <p:cNvPr id="422" name="Google Shape;422;p62"/>
          <p:cNvCxnSpPr/>
          <p:nvPr/>
        </p:nvCxnSpPr>
        <p:spPr>
          <a:xfrm>
            <a:off x="3993143" y="2276350"/>
            <a:ext cx="1371600" cy="5700"/>
          </a:xfrm>
          <a:prstGeom prst="straightConnector1">
            <a:avLst/>
          </a:prstGeom>
          <a:noFill/>
          <a:ln cap="flat" cmpd="sng" w="38100">
            <a:solidFill>
              <a:srgbClr val="D4E1F5"/>
            </a:solidFill>
            <a:prstDash val="solid"/>
            <a:round/>
            <a:headEnd len="sm" w="sm" type="none"/>
            <a:tailEnd len="sm" w="sm" type="none"/>
          </a:ln>
        </p:spPr>
      </p:cxnSp>
      <p:sp>
        <p:nvSpPr>
          <p:cNvPr id="423" name="Google Shape;423;p62"/>
          <p:cNvSpPr/>
          <p:nvPr/>
        </p:nvSpPr>
        <p:spPr>
          <a:xfrm>
            <a:off x="5579325" y="1452850"/>
            <a:ext cx="1564500" cy="3497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700"/>
              <a:buFont typeface="Arial"/>
              <a:buNone/>
            </a:pPr>
            <a:r>
              <a:rPr b="1" i="0" lang="en-US" sz="1700" u="none" cap="none" strike="noStrike">
                <a:solidFill>
                  <a:schemeClr val="lt1"/>
                </a:solidFill>
                <a:latin typeface="Proxima Nova"/>
                <a:ea typeface="Proxima Nova"/>
                <a:cs typeface="Proxima Nova"/>
                <a:sym typeface="Proxima Nova"/>
              </a:rPr>
              <a:t>Incident Response</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Determines extent of cybersecurity compromise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Removes adversary</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Restores network</a:t>
            </a:r>
            <a:endParaRPr b="0" i="0" sz="1700" u="none" cap="none" strike="noStrike">
              <a:solidFill>
                <a:schemeClr val="lt1"/>
              </a:solidFill>
              <a:latin typeface="Proxima Nova"/>
              <a:ea typeface="Proxima Nova"/>
              <a:cs typeface="Proxima Nova"/>
              <a:sym typeface="Proxima Nova"/>
            </a:endParaRPr>
          </a:p>
        </p:txBody>
      </p:sp>
      <p:cxnSp>
        <p:nvCxnSpPr>
          <p:cNvPr id="424" name="Google Shape;424;p62"/>
          <p:cNvCxnSpPr/>
          <p:nvPr/>
        </p:nvCxnSpPr>
        <p:spPr>
          <a:xfrm>
            <a:off x="5664279" y="2276350"/>
            <a:ext cx="1371600" cy="5700"/>
          </a:xfrm>
          <a:prstGeom prst="straightConnector1">
            <a:avLst/>
          </a:prstGeom>
          <a:noFill/>
          <a:ln cap="flat" cmpd="sng" w="38100">
            <a:solidFill>
              <a:srgbClr val="D4E1F5"/>
            </a:solidFill>
            <a:prstDash val="solid"/>
            <a:round/>
            <a:headEnd len="sm" w="sm" type="none"/>
            <a:tailEnd len="sm" w="sm" type="none"/>
          </a:ln>
        </p:spPr>
      </p:cxnSp>
      <p:sp>
        <p:nvSpPr>
          <p:cNvPr id="425" name="Google Shape;425;p62"/>
          <p:cNvSpPr/>
          <p:nvPr/>
        </p:nvSpPr>
        <p:spPr>
          <a:xfrm>
            <a:off x="7261901" y="1460575"/>
            <a:ext cx="1495800" cy="34977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700"/>
              <a:buFont typeface="Arial"/>
              <a:buNone/>
            </a:pPr>
            <a:r>
              <a:rPr b="1" i="0" lang="en-US" sz="1700" u="none" cap="none" strike="noStrike">
                <a:solidFill>
                  <a:schemeClr val="lt1"/>
                </a:solidFill>
                <a:latin typeface="Proxima Nova"/>
                <a:ea typeface="Proxima Nova"/>
                <a:cs typeface="Proxima Nova"/>
                <a:sym typeface="Proxima Nova"/>
              </a:rPr>
              <a:t>Cyber Hunt</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1"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t/>
            </a:r>
            <a:endParaRPr b="0" i="0" sz="1700" u="none" cap="none" strike="noStrike">
              <a:solidFill>
                <a:schemeClr val="lt1"/>
              </a:solidFill>
              <a:latin typeface="Proxima Nova"/>
              <a:ea typeface="Proxima Nova"/>
              <a:cs typeface="Proxima Nova"/>
              <a:sym typeface="Proxima Nova"/>
            </a:endParaRPr>
          </a:p>
          <a:p>
            <a:pPr indent="0" lvl="0" marL="0" marR="0" rtl="0" algn="l">
              <a:lnSpc>
                <a:spcPct val="80000"/>
              </a:lnSpc>
              <a:spcBef>
                <a:spcPts val="0"/>
              </a:spcBef>
              <a:spcAft>
                <a:spcPts val="0"/>
              </a:spcAft>
              <a:buClr>
                <a:srgbClr val="000000"/>
              </a:buClr>
              <a:buSzPts val="1700"/>
              <a:buFont typeface="Arial"/>
              <a:buNone/>
            </a:pPr>
            <a:r>
              <a:rPr b="0" i="0" lang="en-US" sz="1700" u="none" cap="none" strike="noStrike">
                <a:solidFill>
                  <a:schemeClr val="lt1"/>
                </a:solidFill>
                <a:latin typeface="Proxima Nova"/>
                <a:ea typeface="Proxima Nova"/>
                <a:cs typeface="Proxima Nova"/>
                <a:sym typeface="Proxima Nova"/>
              </a:rPr>
              <a:t>Proactively searches for malicious activities</a:t>
            </a:r>
            <a:endParaRPr b="0" i="0" sz="1700" u="none" cap="none" strike="noStrike">
              <a:solidFill>
                <a:schemeClr val="lt1"/>
              </a:solidFill>
              <a:latin typeface="Proxima Nova"/>
              <a:ea typeface="Proxima Nova"/>
              <a:cs typeface="Proxima Nova"/>
              <a:sym typeface="Proxima Nova"/>
            </a:endParaRPr>
          </a:p>
        </p:txBody>
      </p:sp>
      <p:cxnSp>
        <p:nvCxnSpPr>
          <p:cNvPr id="426" name="Google Shape;426;p62"/>
          <p:cNvCxnSpPr/>
          <p:nvPr/>
        </p:nvCxnSpPr>
        <p:spPr>
          <a:xfrm>
            <a:off x="7325875" y="2276350"/>
            <a:ext cx="1239900" cy="5700"/>
          </a:xfrm>
          <a:prstGeom prst="straightConnector1">
            <a:avLst/>
          </a:prstGeom>
          <a:noFill/>
          <a:ln cap="flat" cmpd="sng" w="38100">
            <a:solidFill>
              <a:srgbClr val="D4E1F5"/>
            </a:solidFill>
            <a:prstDash val="solid"/>
            <a:round/>
            <a:headEnd len="sm" w="sm" type="none"/>
            <a:tailEnd len="sm" w="sm" type="none"/>
          </a:ln>
        </p:spPr>
      </p:cxnSp>
      <p:sp>
        <p:nvSpPr>
          <p:cNvPr id="427" name="Google Shape;427;p62"/>
          <p:cNvSpPr txBox="1"/>
          <p:nvPr/>
        </p:nvSpPr>
        <p:spPr>
          <a:xfrm>
            <a:off x="223800" y="4532850"/>
            <a:ext cx="8885400" cy="57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Proxima Nova"/>
                <a:ea typeface="Proxima Nova"/>
                <a:cs typeface="Proxima Nova"/>
                <a:sym typeface="Proxima Nova"/>
              </a:rPr>
              <a:t>*</a:t>
            </a:r>
            <a:r>
              <a:rPr b="0" i="1" lang="en-US" sz="1500" u="none" cap="none" strike="noStrike">
                <a:solidFill>
                  <a:schemeClr val="lt1"/>
                </a:solidFill>
                <a:latin typeface="Proxima Nova"/>
                <a:ea typeface="Proxima Nova"/>
                <a:cs typeface="Proxima Nova"/>
                <a:sym typeface="Proxima Nova"/>
              </a:rPr>
              <a:t>Indicates mandatory subgroup. Prospective HACS vendors must pass technical evaluation, inclusive of questions related to these subgroups, to be awarded the SIN.</a:t>
            </a:r>
            <a:endParaRPr b="0" i="1" sz="15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HACS Current Cybersecurity Priorities</a:t>
            </a:r>
            <a:endParaRPr sz="2500">
              <a:latin typeface="Proxima Nova"/>
              <a:ea typeface="Proxima Nova"/>
              <a:cs typeface="Proxima Nova"/>
              <a:sym typeface="Proxima Nova"/>
            </a:endParaRPr>
          </a:p>
        </p:txBody>
      </p:sp>
      <p:sp>
        <p:nvSpPr>
          <p:cNvPr id="433" name="Google Shape;433;p63"/>
          <p:cNvSpPr txBox="1"/>
          <p:nvPr/>
        </p:nvSpPr>
        <p:spPr>
          <a:xfrm>
            <a:off x="780000" y="2166813"/>
            <a:ext cx="3715800" cy="1748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600"/>
              </a:spcBef>
              <a:spcAft>
                <a:spcPts val="60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Agencies can also leverage the HACS SIN to procure a wide-range of solutions to support Administration cybersecurity priorities.</a:t>
            </a:r>
            <a:endParaRPr b="1" i="0" sz="2000" u="none" cap="none" strike="noStrike">
              <a:solidFill>
                <a:srgbClr val="000000"/>
              </a:solidFill>
              <a:latin typeface="Proxima Nova"/>
              <a:ea typeface="Proxima Nova"/>
              <a:cs typeface="Proxima Nova"/>
              <a:sym typeface="Proxima Nova"/>
            </a:endParaRPr>
          </a:p>
        </p:txBody>
      </p:sp>
      <p:pic>
        <p:nvPicPr>
          <p:cNvPr descr="Graphic listing three cybersecurity priorities of the Administration that  HACS provides services and products to support.  The priorities are Zero Trust Architecture Implementation (with white shield icon), Application Security Testing (with a white globe and check icon), and Defense Against Advanced Persistent Threats white bug computer icon). " id="434" name="Google Shape;434;p63"/>
          <p:cNvPicPr preferRelativeResize="0"/>
          <p:nvPr/>
        </p:nvPicPr>
        <p:blipFill rotWithShape="1">
          <a:blip r:embed="rId3">
            <a:alphaModFix/>
          </a:blip>
          <a:srcRect b="0" l="0" r="0" t="2334"/>
          <a:stretch/>
        </p:blipFill>
        <p:spPr>
          <a:xfrm>
            <a:off x="4617625" y="1082999"/>
            <a:ext cx="3296200" cy="3969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6D2"/>
            </a:gs>
            <a:gs pos="100000">
              <a:srgbClr val="093053"/>
            </a:gs>
          </a:gsLst>
          <a:path path="circle">
            <a:fillToRect b="50%" l="50%" r="50%" t="50%"/>
          </a:path>
          <a:tileRect/>
        </a:gradFill>
      </p:bgPr>
    </p:bg>
    <p:spTree>
      <p:nvGrpSpPr>
        <p:cNvPr id="438" name="Shape 438"/>
        <p:cNvGrpSpPr/>
        <p:nvPr/>
      </p:nvGrpSpPr>
      <p:grpSpPr>
        <a:xfrm>
          <a:off x="0" y="0"/>
          <a:ext cx="0" cy="0"/>
          <a:chOff x="0" y="0"/>
          <a:chExt cx="0" cy="0"/>
        </a:xfrm>
      </p:grpSpPr>
      <p:sp>
        <p:nvSpPr>
          <p:cNvPr id="439" name="Google Shape;439;p64"/>
          <p:cNvSpPr txBox="1"/>
          <p:nvPr>
            <p:ph idx="4294967295" type="ctrTitle"/>
          </p:nvPr>
        </p:nvSpPr>
        <p:spPr>
          <a:xfrm>
            <a:off x="538525" y="319500"/>
            <a:ext cx="7108800" cy="677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FFFFFF"/>
              </a:buClr>
              <a:buSzPts val="3600"/>
              <a:buFont typeface="Arial"/>
              <a:buNone/>
            </a:pPr>
            <a:r>
              <a:rPr b="1" i="0" lang="en-US" sz="2500" u="none" cap="none" strike="noStrike">
                <a:solidFill>
                  <a:schemeClr val="lt1"/>
                </a:solidFill>
                <a:latin typeface="Proxima Nova"/>
                <a:ea typeface="Proxima Nova"/>
                <a:cs typeface="Proxima Nova"/>
                <a:sym typeface="Proxima Nova"/>
              </a:rPr>
              <a:t>Buying HACS</a:t>
            </a:r>
            <a:endParaRPr b="1" i="0" sz="2500" u="none" cap="none" strike="noStrike">
              <a:solidFill>
                <a:schemeClr val="lt1"/>
              </a:solidFill>
              <a:latin typeface="Proxima Nova"/>
              <a:ea typeface="Proxima Nova"/>
              <a:cs typeface="Proxima Nova"/>
              <a:sym typeface="Proxima Nova"/>
            </a:endParaRPr>
          </a:p>
        </p:txBody>
      </p:sp>
      <p:sp>
        <p:nvSpPr>
          <p:cNvPr id="440" name="Google Shape;440;p64"/>
          <p:cNvSpPr/>
          <p:nvPr/>
        </p:nvSpPr>
        <p:spPr>
          <a:xfrm>
            <a:off x="480675" y="1074075"/>
            <a:ext cx="1902900" cy="385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sz="1800">
                <a:solidFill>
                  <a:schemeClr val="lt1"/>
                </a:solidFill>
                <a:uFill>
                  <a:noFill/>
                </a:uFill>
                <a:latin typeface="Proxima Nova"/>
                <a:ea typeface="Proxima Nova"/>
                <a:cs typeface="Proxima Nova"/>
                <a:sym typeface="Proxima Nova"/>
                <a:hlinkClick r:id="rId3">
                  <a:extLst>
                    <a:ext uri="{A12FA001-AC4F-418D-AE19-62706E023703}">
                      <ahyp:hlinkClr val="tx"/>
                    </a:ext>
                  </a:extLst>
                </a:hlinkClick>
              </a:rPr>
              <a:t>GSA eLibrary</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Proxima Nova"/>
                <a:ea typeface="Proxima Nova"/>
                <a:cs typeface="Proxima Nova"/>
                <a:sym typeface="Proxima Nova"/>
              </a:rPr>
              <a:t>Find HACS vendors, their terms and conditions, price list, business size, and socioeconomic designations</a:t>
            </a:r>
            <a:endParaRPr b="0" i="0" sz="1800" u="none" cap="none" strike="noStrike">
              <a:solidFill>
                <a:schemeClr val="lt1"/>
              </a:solidFill>
              <a:latin typeface="Proxima Nova"/>
              <a:ea typeface="Proxima Nova"/>
              <a:cs typeface="Proxima Nova"/>
              <a:sym typeface="Proxima Nova"/>
            </a:endParaRPr>
          </a:p>
        </p:txBody>
      </p:sp>
      <p:cxnSp>
        <p:nvCxnSpPr>
          <p:cNvPr id="441" name="Google Shape;441;p64"/>
          <p:cNvCxnSpPr/>
          <p:nvPr/>
        </p:nvCxnSpPr>
        <p:spPr>
          <a:xfrm flipH="1" rot="10800000">
            <a:off x="556865" y="1544539"/>
            <a:ext cx="1704000" cy="5400"/>
          </a:xfrm>
          <a:prstGeom prst="straightConnector1">
            <a:avLst/>
          </a:prstGeom>
          <a:noFill/>
          <a:ln cap="flat" cmpd="sng" w="38100">
            <a:solidFill>
              <a:srgbClr val="D4E1F5"/>
            </a:solidFill>
            <a:prstDash val="solid"/>
            <a:round/>
            <a:headEnd len="sm" w="sm" type="none"/>
            <a:tailEnd len="sm" w="sm" type="none"/>
          </a:ln>
        </p:spPr>
      </p:cxnSp>
      <p:pic>
        <p:nvPicPr>
          <p:cNvPr descr="GSA eLibrary icon." id="442" name="Google Shape;442;p64"/>
          <p:cNvPicPr preferRelativeResize="0"/>
          <p:nvPr/>
        </p:nvPicPr>
        <p:blipFill rotWithShape="1">
          <a:blip r:embed="rId4">
            <a:alphaModFix/>
          </a:blip>
          <a:srcRect b="-20177" l="0" r="48820" t="0"/>
          <a:stretch/>
        </p:blipFill>
        <p:spPr>
          <a:xfrm>
            <a:off x="556875" y="3999275"/>
            <a:ext cx="1034625" cy="415025"/>
          </a:xfrm>
          <a:prstGeom prst="rect">
            <a:avLst/>
          </a:prstGeom>
          <a:noFill/>
          <a:ln>
            <a:noFill/>
          </a:ln>
        </p:spPr>
      </p:pic>
      <p:sp>
        <p:nvSpPr>
          <p:cNvPr id="443" name="Google Shape;443;p64"/>
          <p:cNvSpPr/>
          <p:nvPr/>
        </p:nvSpPr>
        <p:spPr>
          <a:xfrm>
            <a:off x="2479350" y="1067750"/>
            <a:ext cx="2169600" cy="393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lt1"/>
                </a:solidFill>
                <a:uFill>
                  <a:noFill/>
                </a:uFill>
                <a:latin typeface="Proxima Nova"/>
                <a:ea typeface="Proxima Nova"/>
                <a:cs typeface="Proxima Nova"/>
                <a:sym typeface="Proxima Nova"/>
                <a:hlinkClick r:id="rId5">
                  <a:extLst>
                    <a:ext uri="{A12FA001-AC4F-418D-AE19-62706E023703}">
                      <ahyp:hlinkClr val="tx"/>
                    </a:ext>
                  </a:extLst>
                </a:hlinkClick>
              </a:rPr>
              <a:t>GSA eBuy</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Proxima Nova"/>
                <a:ea typeface="Proxima Nova"/>
                <a:cs typeface="Proxima Nova"/>
                <a:sym typeface="Proxima Nova"/>
              </a:rPr>
              <a:t>Learn more about how individual vendors’ capabilities can support your cybersecurity requirements. Visit eBuy to issue a Request for Information (RFI)</a:t>
            </a:r>
            <a:endParaRPr b="0" i="0" sz="1800" u="none" cap="none" strike="noStrike">
              <a:solidFill>
                <a:schemeClr val="lt1"/>
              </a:solidFill>
              <a:latin typeface="Proxima Nova"/>
              <a:ea typeface="Proxima Nova"/>
              <a:cs typeface="Proxima Nova"/>
              <a:sym typeface="Proxima Nova"/>
            </a:endParaRPr>
          </a:p>
        </p:txBody>
      </p:sp>
      <p:cxnSp>
        <p:nvCxnSpPr>
          <p:cNvPr id="444" name="Google Shape;444;p64"/>
          <p:cNvCxnSpPr/>
          <p:nvPr/>
        </p:nvCxnSpPr>
        <p:spPr>
          <a:xfrm flipH="1" rot="10800000">
            <a:off x="2570722" y="1544539"/>
            <a:ext cx="1704000" cy="5400"/>
          </a:xfrm>
          <a:prstGeom prst="straightConnector1">
            <a:avLst/>
          </a:prstGeom>
          <a:noFill/>
          <a:ln cap="flat" cmpd="sng" w="38100">
            <a:solidFill>
              <a:srgbClr val="D4E1F5"/>
            </a:solidFill>
            <a:prstDash val="solid"/>
            <a:round/>
            <a:headEnd len="sm" w="sm" type="none"/>
            <a:tailEnd len="sm" w="sm" type="none"/>
          </a:ln>
        </p:spPr>
      </p:cxnSp>
      <p:pic>
        <p:nvPicPr>
          <p:cNvPr descr="GSA eBuy icon." id="445" name="Google Shape;445;p64"/>
          <p:cNvPicPr preferRelativeResize="0"/>
          <p:nvPr/>
        </p:nvPicPr>
        <p:blipFill rotWithShape="1">
          <a:blip r:embed="rId6">
            <a:alphaModFix/>
          </a:blip>
          <a:srcRect b="0" l="0" r="0" t="0"/>
          <a:stretch/>
        </p:blipFill>
        <p:spPr>
          <a:xfrm>
            <a:off x="2646925" y="4518075"/>
            <a:ext cx="929646" cy="415025"/>
          </a:xfrm>
          <a:prstGeom prst="rect">
            <a:avLst/>
          </a:prstGeom>
          <a:noFill/>
          <a:ln>
            <a:noFill/>
          </a:ln>
        </p:spPr>
      </p:pic>
      <p:sp>
        <p:nvSpPr>
          <p:cNvPr id="446" name="Google Shape;446;p64"/>
          <p:cNvSpPr/>
          <p:nvPr/>
        </p:nvSpPr>
        <p:spPr>
          <a:xfrm>
            <a:off x="4545125" y="1071850"/>
            <a:ext cx="1902900" cy="385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lt1"/>
                </a:solidFill>
                <a:uFill>
                  <a:noFill/>
                </a:uFill>
                <a:latin typeface="Proxima Nova"/>
                <a:ea typeface="Proxima Nova"/>
                <a:cs typeface="Proxima Nova"/>
                <a:sym typeface="Proxima Nova"/>
                <a:hlinkClick r:id="rId7">
                  <a:extLst>
                    <a:ext uri="{A12FA001-AC4F-418D-AE19-62706E023703}">
                      <ahyp:hlinkClr val="tx"/>
                    </a:ext>
                  </a:extLst>
                </a:hlinkClick>
              </a:rPr>
              <a:t>GSA eBuy Open</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Proxima Nova"/>
                <a:ea typeface="Proxima Nova"/>
                <a:cs typeface="Proxima Nova"/>
                <a:sym typeface="Proxima Nova"/>
              </a:rPr>
              <a:t>View previous HACS RFIs and RFQs for sample language and requirements</a:t>
            </a:r>
            <a:endParaRPr b="0" i="0" sz="1800" u="none" cap="none" strike="noStrike">
              <a:solidFill>
                <a:schemeClr val="lt1"/>
              </a:solidFill>
              <a:latin typeface="Proxima Nova"/>
              <a:ea typeface="Proxima Nova"/>
              <a:cs typeface="Proxima Nova"/>
              <a:sym typeface="Proxima Nova"/>
            </a:endParaRPr>
          </a:p>
        </p:txBody>
      </p:sp>
      <p:cxnSp>
        <p:nvCxnSpPr>
          <p:cNvPr id="447" name="Google Shape;447;p64"/>
          <p:cNvCxnSpPr/>
          <p:nvPr/>
        </p:nvCxnSpPr>
        <p:spPr>
          <a:xfrm flipH="1" rot="10800000">
            <a:off x="4639120" y="1544539"/>
            <a:ext cx="1704000" cy="5400"/>
          </a:xfrm>
          <a:prstGeom prst="straightConnector1">
            <a:avLst/>
          </a:prstGeom>
          <a:noFill/>
          <a:ln cap="flat" cmpd="sng" w="38100">
            <a:solidFill>
              <a:srgbClr val="D4E1F5"/>
            </a:solidFill>
            <a:prstDash val="solid"/>
            <a:round/>
            <a:headEnd len="sm" w="sm" type="none"/>
            <a:tailEnd len="sm" w="sm" type="none"/>
          </a:ln>
        </p:spPr>
      </p:cxnSp>
      <p:sp>
        <p:nvSpPr>
          <p:cNvPr id="448" name="Google Shape;448;p64"/>
          <p:cNvSpPr/>
          <p:nvPr/>
        </p:nvSpPr>
        <p:spPr>
          <a:xfrm>
            <a:off x="6553100" y="1074075"/>
            <a:ext cx="2169600" cy="384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Free Scope Review</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Proxima Nova"/>
                <a:ea typeface="Proxima Nova"/>
                <a:cs typeface="Proxima Nova"/>
                <a:sym typeface="Proxima Nova"/>
              </a:rPr>
              <a:t>Request a free scope review from GSA to determine if your requirement can be supported through HACS</a:t>
            </a:r>
            <a:endParaRPr b="0" i="0" sz="1800" u="none" cap="none" strike="noStrike">
              <a:solidFill>
                <a:schemeClr val="lt1"/>
              </a:solidFill>
              <a:latin typeface="Proxima Nova"/>
              <a:ea typeface="Proxima Nova"/>
              <a:cs typeface="Proxima Nova"/>
              <a:sym typeface="Proxima Nova"/>
            </a:endParaRPr>
          </a:p>
        </p:txBody>
      </p:sp>
      <p:cxnSp>
        <p:nvCxnSpPr>
          <p:cNvPr id="449" name="Google Shape;449;p64"/>
          <p:cNvCxnSpPr/>
          <p:nvPr/>
        </p:nvCxnSpPr>
        <p:spPr>
          <a:xfrm flipH="1" rot="10800000">
            <a:off x="6641638" y="1544539"/>
            <a:ext cx="1704000" cy="5400"/>
          </a:xfrm>
          <a:prstGeom prst="straightConnector1">
            <a:avLst/>
          </a:prstGeom>
          <a:noFill/>
          <a:ln cap="flat" cmpd="sng" w="38100">
            <a:solidFill>
              <a:srgbClr val="D4E1F5"/>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8"/>
          <p:cNvSpPr txBox="1"/>
          <p:nvPr>
            <p:ph type="title"/>
          </p:nvPr>
        </p:nvSpPr>
        <p:spPr>
          <a:xfrm>
            <a:off x="609100" y="476250"/>
            <a:ext cx="8154000" cy="49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None/>
            </a:pPr>
            <a:r>
              <a:rPr lang="en-US" sz="2500">
                <a:solidFill>
                  <a:srgbClr val="002060"/>
                </a:solidFill>
                <a:latin typeface="Proxima Nova"/>
                <a:ea typeface="Proxima Nova"/>
                <a:cs typeface="Proxima Nova"/>
                <a:sym typeface="Proxima Nova"/>
              </a:rPr>
              <a:t>Introduction</a:t>
            </a:r>
            <a:endParaRPr sz="2500">
              <a:solidFill>
                <a:srgbClr val="002060"/>
              </a:solidFill>
              <a:latin typeface="Proxima Nova"/>
              <a:ea typeface="Proxima Nova"/>
              <a:cs typeface="Proxima Nova"/>
              <a:sym typeface="Proxima Nova"/>
            </a:endParaRPr>
          </a:p>
        </p:txBody>
      </p:sp>
      <p:sp>
        <p:nvSpPr>
          <p:cNvPr id="198" name="Google Shape;198;p38"/>
          <p:cNvSpPr txBox="1"/>
          <p:nvPr>
            <p:ph idx="2" type="body"/>
          </p:nvPr>
        </p:nvSpPr>
        <p:spPr>
          <a:xfrm>
            <a:off x="532900" y="1033900"/>
            <a:ext cx="8378400" cy="39306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20000"/>
              </a:lnSpc>
              <a:spcBef>
                <a:spcPts val="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Part 1: IT Security Division Overview &amp; Cybersecurity Drivers</a:t>
            </a:r>
            <a:endParaRPr sz="2000">
              <a:solidFill>
                <a:schemeClr val="dk1"/>
              </a:solidFill>
              <a:latin typeface="Proxima Nova"/>
              <a:ea typeface="Proxima Nova"/>
              <a:cs typeface="Proxima Nova"/>
              <a:sym typeface="Proxima Nova"/>
            </a:endParaRPr>
          </a:p>
          <a:p>
            <a:pPr indent="-330200" lvl="1" marL="914400" marR="0" rtl="0" algn="l">
              <a:lnSpc>
                <a:spcPct val="120000"/>
              </a:lnSpc>
              <a:spcBef>
                <a:spcPts val="400"/>
              </a:spcBef>
              <a:spcAft>
                <a:spcPts val="0"/>
              </a:spcAft>
              <a:buClr>
                <a:schemeClr val="dk1"/>
              </a:buClr>
              <a:buSzPts val="1600"/>
              <a:buFont typeface="Proxima Nova"/>
              <a:buChar char="○"/>
            </a:pPr>
            <a:r>
              <a:rPr b="0" lang="en-US" sz="2000">
                <a:solidFill>
                  <a:schemeClr val="dk1"/>
                </a:solidFill>
                <a:latin typeface="Proxima Nova"/>
                <a:ea typeface="Proxima Nova"/>
                <a:cs typeface="Proxima Nova"/>
                <a:sym typeface="Proxima Nova"/>
              </a:rPr>
              <a:t>Terence Rountree,</a:t>
            </a:r>
            <a:r>
              <a:rPr lang="en-US" sz="2000">
                <a:solidFill>
                  <a:schemeClr val="dk1"/>
                </a:solidFill>
                <a:latin typeface="Proxima Nova"/>
                <a:ea typeface="Proxima Nova"/>
                <a:cs typeface="Proxima Nova"/>
                <a:sym typeface="Proxima Nova"/>
              </a:rPr>
              <a:t> ITSD</a:t>
            </a:r>
            <a:r>
              <a:rPr b="0" lang="en-US" sz="2000">
                <a:solidFill>
                  <a:schemeClr val="dk1"/>
                </a:solidFill>
                <a:latin typeface="Proxima Nova"/>
                <a:ea typeface="Proxima Nova"/>
                <a:cs typeface="Proxima Nova"/>
                <a:sym typeface="Proxima Nova"/>
              </a:rPr>
              <a:t> Direc</a:t>
            </a:r>
            <a:r>
              <a:rPr lang="en-US" sz="2000">
                <a:solidFill>
                  <a:schemeClr val="dk1"/>
                </a:solidFill>
                <a:latin typeface="Proxima Nova"/>
                <a:ea typeface="Proxima Nova"/>
                <a:cs typeface="Proxima Nova"/>
                <a:sym typeface="Proxima Nova"/>
              </a:rPr>
              <a:t>tor</a:t>
            </a:r>
            <a:endParaRPr b="0" sz="2000">
              <a:solidFill>
                <a:schemeClr val="dk1"/>
              </a:solidFill>
              <a:latin typeface="Proxima Nova"/>
              <a:ea typeface="Proxima Nova"/>
              <a:cs typeface="Proxima Nova"/>
              <a:sym typeface="Proxima Nova"/>
            </a:endParaRPr>
          </a:p>
          <a:p>
            <a:pPr indent="-355600" lvl="0" marL="457200" marR="0" rtl="0" algn="l">
              <a:lnSpc>
                <a:spcPct val="120000"/>
              </a:lnSpc>
              <a:spcBef>
                <a:spcPts val="40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Part 2: Cybersecurity Priorities and GSA Solutions</a:t>
            </a:r>
            <a:endParaRPr sz="2000">
              <a:solidFill>
                <a:schemeClr val="dk1"/>
              </a:solidFill>
              <a:latin typeface="Proxima Nova"/>
              <a:ea typeface="Proxima Nova"/>
              <a:cs typeface="Proxima Nova"/>
              <a:sym typeface="Proxima Nova"/>
            </a:endParaRPr>
          </a:p>
          <a:p>
            <a:pPr indent="-330200" lvl="1" marL="914400" marR="0" rtl="0" algn="l">
              <a:lnSpc>
                <a:spcPct val="120000"/>
              </a:lnSpc>
              <a:spcBef>
                <a:spcPts val="400"/>
              </a:spcBef>
              <a:spcAft>
                <a:spcPts val="0"/>
              </a:spcAft>
              <a:buClr>
                <a:schemeClr val="dk1"/>
              </a:buClr>
              <a:buSzPts val="1600"/>
              <a:buFont typeface="Proxima Nova"/>
              <a:buChar char="○"/>
            </a:pPr>
            <a:r>
              <a:rPr b="0" lang="en-US" sz="2000">
                <a:solidFill>
                  <a:schemeClr val="dk1"/>
                </a:solidFill>
                <a:latin typeface="Proxima Nova"/>
                <a:ea typeface="Proxima Nova"/>
                <a:cs typeface="Proxima Nova"/>
                <a:sym typeface="Proxima Nova"/>
              </a:rPr>
              <a:t>Tammy Stathas and Andrea Marshall</a:t>
            </a:r>
            <a:r>
              <a:rPr lang="en-US" sz="2000">
                <a:solidFill>
                  <a:schemeClr val="dk1"/>
                </a:solidFill>
                <a:latin typeface="Proxima Nova"/>
                <a:ea typeface="Proxima Nova"/>
                <a:cs typeface="Proxima Nova"/>
                <a:sym typeface="Proxima Nova"/>
              </a:rPr>
              <a:t>, ITSD Information Security Specialists</a:t>
            </a:r>
            <a:endParaRPr b="0" sz="2000">
              <a:solidFill>
                <a:schemeClr val="dk1"/>
              </a:solidFill>
              <a:latin typeface="Proxima Nova"/>
              <a:ea typeface="Proxima Nova"/>
              <a:cs typeface="Proxima Nova"/>
              <a:sym typeface="Proxima Nova"/>
            </a:endParaRPr>
          </a:p>
          <a:p>
            <a:pPr indent="-355600" lvl="0" marL="457200" marR="0" rtl="0" algn="l">
              <a:lnSpc>
                <a:spcPct val="120000"/>
              </a:lnSpc>
              <a:spcBef>
                <a:spcPts val="400"/>
              </a:spcBef>
              <a:spcAft>
                <a:spcPts val="0"/>
              </a:spcAft>
              <a:buClr>
                <a:schemeClr val="dk1"/>
              </a:buClr>
              <a:buSzPts val="2000"/>
              <a:buFont typeface="Proxima Nova"/>
              <a:buChar char="●"/>
            </a:pPr>
            <a:r>
              <a:rPr lang="en-US" sz="2000">
                <a:solidFill>
                  <a:schemeClr val="dk1"/>
                </a:solidFill>
                <a:latin typeface="Proxima Nova"/>
                <a:ea typeface="Proxima Nova"/>
                <a:cs typeface="Proxima Nova"/>
                <a:sym typeface="Proxima Nova"/>
              </a:rPr>
              <a:t>Part 3: Cybersecurity Supply Chain Risk Management (C-SCRM) </a:t>
            </a:r>
            <a:endParaRPr sz="2000">
              <a:solidFill>
                <a:schemeClr val="dk1"/>
              </a:solidFill>
              <a:latin typeface="Proxima Nova"/>
              <a:ea typeface="Proxima Nova"/>
              <a:cs typeface="Proxima Nova"/>
              <a:sym typeface="Proxima Nova"/>
            </a:endParaRPr>
          </a:p>
          <a:p>
            <a:pPr indent="0" lvl="0" marL="457200" marR="0" rtl="0" algn="l">
              <a:lnSpc>
                <a:spcPct val="120000"/>
              </a:lnSpc>
              <a:spcBef>
                <a:spcPts val="400"/>
              </a:spcBef>
              <a:spcAft>
                <a:spcPts val="0"/>
              </a:spcAft>
              <a:buSzPts val="1800"/>
              <a:buNone/>
            </a:pPr>
            <a:r>
              <a:rPr lang="en-US" sz="2000">
                <a:solidFill>
                  <a:schemeClr val="dk1"/>
                </a:solidFill>
                <a:latin typeface="Proxima Nova"/>
                <a:ea typeface="Proxima Nova"/>
                <a:cs typeface="Proxima Nova"/>
                <a:sym typeface="Proxima Nova"/>
              </a:rPr>
              <a:t>&amp; GSA’s C-SCRM Acquisition Guide</a:t>
            </a:r>
            <a:endParaRPr sz="2000">
              <a:solidFill>
                <a:schemeClr val="dk1"/>
              </a:solidFill>
              <a:latin typeface="Proxima Nova"/>
              <a:ea typeface="Proxima Nova"/>
              <a:cs typeface="Proxima Nova"/>
              <a:sym typeface="Proxima Nova"/>
            </a:endParaRPr>
          </a:p>
          <a:p>
            <a:pPr indent="-330200" lvl="1" marL="914400" marR="0" rtl="0" algn="l">
              <a:lnSpc>
                <a:spcPct val="120000"/>
              </a:lnSpc>
              <a:spcBef>
                <a:spcPts val="400"/>
              </a:spcBef>
              <a:spcAft>
                <a:spcPts val="400"/>
              </a:spcAft>
              <a:buClr>
                <a:schemeClr val="dk1"/>
              </a:buClr>
              <a:buSzPts val="1600"/>
              <a:buFont typeface="Proxima Nova"/>
              <a:buChar char="○"/>
            </a:pPr>
            <a:r>
              <a:rPr b="0" lang="en-US" sz="2000">
                <a:solidFill>
                  <a:schemeClr val="dk1"/>
                </a:solidFill>
                <a:latin typeface="Proxima Nova"/>
                <a:ea typeface="Proxima Nova"/>
                <a:cs typeface="Proxima Nova"/>
                <a:sym typeface="Proxima Nova"/>
              </a:rPr>
              <a:t>Jeannette Grover, C</a:t>
            </a:r>
            <a:r>
              <a:rPr lang="en-US" sz="2000">
                <a:solidFill>
                  <a:schemeClr val="dk1"/>
                </a:solidFill>
                <a:latin typeface="Proxima Nova"/>
                <a:ea typeface="Proxima Nova"/>
                <a:cs typeface="Proxima Nova"/>
                <a:sym typeface="Proxima Nova"/>
              </a:rPr>
              <a:t>IAP</a:t>
            </a:r>
            <a:r>
              <a:rPr b="0" lang="en-US" sz="2000">
                <a:solidFill>
                  <a:schemeClr val="dk1"/>
                </a:solidFill>
                <a:latin typeface="Proxima Nova"/>
                <a:ea typeface="Proxima Nova"/>
                <a:cs typeface="Proxima Nova"/>
                <a:sym typeface="Proxima Nova"/>
              </a:rPr>
              <a:t> Branch Chief </a:t>
            </a:r>
            <a:endParaRPr b="0" sz="2000">
              <a:solidFill>
                <a:schemeClr val="dk1"/>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5"/>
          <p:cNvSpPr txBox="1"/>
          <p:nvPr>
            <p:ph type="ctrTitle"/>
          </p:nvPr>
        </p:nvSpPr>
        <p:spPr>
          <a:xfrm>
            <a:off x="462325" y="319500"/>
            <a:ext cx="71088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HACS Tools &amp; Resources</a:t>
            </a:r>
            <a:endParaRPr sz="2500">
              <a:latin typeface="Proxima Nova"/>
              <a:ea typeface="Proxima Nova"/>
              <a:cs typeface="Proxima Nova"/>
              <a:sym typeface="Proxima Nova"/>
            </a:endParaRPr>
          </a:p>
        </p:txBody>
      </p:sp>
      <p:sp>
        <p:nvSpPr>
          <p:cNvPr descr="Shows Buyer's Guides &amp; Technology Book, Information &amp; Use Case Videos, Dedicated Websites, HACS Toolkit" id="455" name="Google Shape;455;p65"/>
          <p:cNvSpPr/>
          <p:nvPr/>
        </p:nvSpPr>
        <p:spPr>
          <a:xfrm>
            <a:off x="0" y="921000"/>
            <a:ext cx="9144000" cy="3951300"/>
          </a:xfrm>
          <a:prstGeom prst="rect">
            <a:avLst/>
          </a:prstGeom>
          <a:solidFill>
            <a:srgbClr val="07376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5"/>
          <p:cNvSpPr txBox="1"/>
          <p:nvPr/>
        </p:nvSpPr>
        <p:spPr>
          <a:xfrm>
            <a:off x="798839" y="932786"/>
            <a:ext cx="2472600" cy="683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100"/>
              <a:buFont typeface="Arial"/>
              <a:buNone/>
            </a:pPr>
            <a:r>
              <a:rPr b="1" i="0" lang="en-US" sz="1800" u="none" cap="none" strike="noStrike">
                <a:solidFill>
                  <a:schemeClr val="lt1"/>
                </a:solidFill>
                <a:latin typeface="Proxima Nova"/>
                <a:ea typeface="Proxima Nova"/>
                <a:cs typeface="Proxima Nova"/>
                <a:sym typeface="Proxima Nova"/>
              </a:rPr>
              <a:t>Buyer’s Guides &amp; Technology Book</a:t>
            </a:r>
            <a:endParaRPr b="0" i="0" sz="1800" u="none" cap="none" strike="noStrike">
              <a:solidFill>
                <a:schemeClr val="lt1"/>
              </a:solidFill>
              <a:latin typeface="Proxima Nova"/>
              <a:ea typeface="Proxima Nova"/>
              <a:cs typeface="Proxima Nova"/>
              <a:sym typeface="Proxima Nova"/>
            </a:endParaRPr>
          </a:p>
        </p:txBody>
      </p:sp>
      <p:pic>
        <p:nvPicPr>
          <p:cNvPr descr="Cover of GSA's Zero Trust Architecture (ZTA) Buyer's Guide." id="457" name="Google Shape;457;p65"/>
          <p:cNvPicPr preferRelativeResize="0"/>
          <p:nvPr/>
        </p:nvPicPr>
        <p:blipFill rotWithShape="1">
          <a:blip r:embed="rId3">
            <a:alphaModFix/>
          </a:blip>
          <a:srcRect b="0" l="1681" r="0" t="2458"/>
          <a:stretch/>
        </p:blipFill>
        <p:spPr>
          <a:xfrm>
            <a:off x="204625" y="1716425"/>
            <a:ext cx="1040851" cy="1310476"/>
          </a:xfrm>
          <a:prstGeom prst="rect">
            <a:avLst/>
          </a:prstGeom>
          <a:noFill/>
          <a:ln cap="flat" cmpd="sng" w="9525">
            <a:solidFill>
              <a:schemeClr val="lt1"/>
            </a:solidFill>
            <a:prstDash val="solid"/>
            <a:round/>
            <a:headEnd len="sm" w="sm" type="none"/>
            <a:tailEnd len="sm" w="sm" type="none"/>
          </a:ln>
        </p:spPr>
      </p:pic>
      <p:pic>
        <p:nvPicPr>
          <p:cNvPr descr="Cover of GSA's Application Security Testing (AST) Buyer's Guide." id="458" name="Google Shape;458;p65"/>
          <p:cNvPicPr preferRelativeResize="0"/>
          <p:nvPr/>
        </p:nvPicPr>
        <p:blipFill rotWithShape="1">
          <a:blip r:embed="rId4">
            <a:alphaModFix/>
          </a:blip>
          <a:srcRect b="8248" l="0" r="0" t="0"/>
          <a:stretch/>
        </p:blipFill>
        <p:spPr>
          <a:xfrm>
            <a:off x="847775" y="1989375"/>
            <a:ext cx="1040850" cy="1310475"/>
          </a:xfrm>
          <a:prstGeom prst="rect">
            <a:avLst/>
          </a:prstGeom>
          <a:noFill/>
          <a:ln cap="flat" cmpd="sng" w="9525">
            <a:solidFill>
              <a:schemeClr val="lt1"/>
            </a:solidFill>
            <a:prstDash val="solid"/>
            <a:round/>
            <a:headEnd len="sm" w="sm" type="none"/>
            <a:tailEnd len="sm" w="sm" type="none"/>
          </a:ln>
        </p:spPr>
      </p:pic>
      <p:pic>
        <p:nvPicPr>
          <p:cNvPr descr="Cover of GSA's Advanced Persistent Threat (APT) Buyer's Guide." id="459" name="Google Shape;459;p65"/>
          <p:cNvPicPr preferRelativeResize="0"/>
          <p:nvPr/>
        </p:nvPicPr>
        <p:blipFill rotWithShape="1">
          <a:blip r:embed="rId5">
            <a:alphaModFix/>
          </a:blip>
          <a:srcRect b="0" l="0" r="0" t="0"/>
          <a:stretch/>
        </p:blipFill>
        <p:spPr>
          <a:xfrm>
            <a:off x="1777050" y="2269025"/>
            <a:ext cx="1040850" cy="1310450"/>
          </a:xfrm>
          <a:prstGeom prst="rect">
            <a:avLst/>
          </a:prstGeom>
          <a:noFill/>
          <a:ln cap="flat" cmpd="sng" w="9525">
            <a:solidFill>
              <a:schemeClr val="lt1"/>
            </a:solidFill>
            <a:prstDash val="solid"/>
            <a:round/>
            <a:headEnd len="sm" w="sm" type="none"/>
            <a:tailEnd len="sm" w="sm" type="none"/>
          </a:ln>
        </p:spPr>
      </p:pic>
      <p:pic>
        <p:nvPicPr>
          <p:cNvPr descr="Cover of GSA's Quantum Information Science and Technology (QIST) Technology Book." id="460" name="Google Shape;460;p65"/>
          <p:cNvPicPr preferRelativeResize="0"/>
          <p:nvPr/>
        </p:nvPicPr>
        <p:blipFill rotWithShape="1">
          <a:blip r:embed="rId6">
            <a:alphaModFix/>
          </a:blip>
          <a:srcRect b="0" l="0" r="0" t="0"/>
          <a:stretch/>
        </p:blipFill>
        <p:spPr>
          <a:xfrm>
            <a:off x="2436900" y="1744305"/>
            <a:ext cx="1515649" cy="1198532"/>
          </a:xfrm>
          <a:prstGeom prst="rect">
            <a:avLst/>
          </a:prstGeom>
          <a:noFill/>
          <a:ln>
            <a:noFill/>
          </a:ln>
        </p:spPr>
      </p:pic>
      <p:sp>
        <p:nvSpPr>
          <p:cNvPr id="461" name="Google Shape;461;p65"/>
          <p:cNvSpPr txBox="1"/>
          <p:nvPr/>
        </p:nvSpPr>
        <p:spPr>
          <a:xfrm>
            <a:off x="76200" y="3890050"/>
            <a:ext cx="2026800" cy="6834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100"/>
              <a:buFont typeface="Arial"/>
              <a:buNone/>
            </a:pPr>
            <a:r>
              <a:rPr b="1" i="0" lang="en-US" sz="1800" u="none" cap="none" strike="noStrike">
                <a:solidFill>
                  <a:schemeClr val="lt1"/>
                </a:solidFill>
                <a:latin typeface="Proxima Nova"/>
                <a:ea typeface="Proxima Nova"/>
                <a:cs typeface="Proxima Nova"/>
                <a:sym typeface="Proxima Nova"/>
              </a:rPr>
              <a:t>Informational &amp; </a:t>
            </a:r>
            <a:endParaRPr b="1" i="0" sz="1800" u="none" cap="none" strike="noStrike">
              <a:solidFill>
                <a:schemeClr val="lt1"/>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1100"/>
              <a:buFont typeface="Arial"/>
              <a:buNone/>
            </a:pPr>
            <a:r>
              <a:rPr b="1" i="0" lang="en-US" sz="1800" u="none" cap="none" strike="noStrike">
                <a:solidFill>
                  <a:schemeClr val="lt1"/>
                </a:solidFill>
                <a:latin typeface="Proxima Nova"/>
                <a:ea typeface="Proxima Nova"/>
                <a:cs typeface="Proxima Nova"/>
                <a:sym typeface="Proxima Nova"/>
              </a:rPr>
              <a:t>Use Case Videos</a:t>
            </a:r>
            <a:endParaRPr b="0" i="0" sz="1800" u="none" cap="none" strike="noStrike">
              <a:solidFill>
                <a:schemeClr val="lt1"/>
              </a:solidFill>
              <a:latin typeface="Proxima Nova"/>
              <a:ea typeface="Proxima Nova"/>
              <a:cs typeface="Proxima Nova"/>
              <a:sym typeface="Proxima Nova"/>
            </a:endParaRPr>
          </a:p>
        </p:txBody>
      </p:sp>
      <p:pic>
        <p:nvPicPr>
          <p:cNvPr descr="Screen shot of GSA's YouTube video on Use Case Scenarios for Ordering Agencies." id="462" name="Google Shape;462;p65">
            <a:hlinkClick r:id="rId7"/>
          </p:cNvPr>
          <p:cNvPicPr preferRelativeResize="0"/>
          <p:nvPr/>
        </p:nvPicPr>
        <p:blipFill rotWithShape="1">
          <a:blip r:embed="rId8">
            <a:alphaModFix/>
          </a:blip>
          <a:srcRect b="0" l="0" r="0" t="0"/>
          <a:stretch/>
        </p:blipFill>
        <p:spPr>
          <a:xfrm>
            <a:off x="2062525" y="3842349"/>
            <a:ext cx="1515644" cy="879666"/>
          </a:xfrm>
          <a:prstGeom prst="rect">
            <a:avLst/>
          </a:prstGeom>
          <a:noFill/>
          <a:ln>
            <a:noFill/>
          </a:ln>
        </p:spPr>
      </p:pic>
      <p:pic>
        <p:nvPicPr>
          <p:cNvPr descr="Screenshot of GSA's YouTube video for Government Security Solutions." id="463" name="Google Shape;463;p65">
            <a:hlinkClick r:id="rId9"/>
          </p:cNvPr>
          <p:cNvPicPr preferRelativeResize="0"/>
          <p:nvPr/>
        </p:nvPicPr>
        <p:blipFill rotWithShape="1">
          <a:blip r:embed="rId10">
            <a:alphaModFix/>
          </a:blip>
          <a:srcRect b="0" l="0" r="0" t="0"/>
          <a:stretch/>
        </p:blipFill>
        <p:spPr>
          <a:xfrm>
            <a:off x="3151950" y="3643053"/>
            <a:ext cx="1515651" cy="861097"/>
          </a:xfrm>
          <a:prstGeom prst="rect">
            <a:avLst/>
          </a:prstGeom>
          <a:noFill/>
          <a:ln cap="flat" cmpd="sng" w="9525">
            <a:solidFill>
              <a:schemeClr val="lt1"/>
            </a:solidFill>
            <a:prstDash val="solid"/>
            <a:round/>
            <a:headEnd len="sm" w="sm" type="none"/>
            <a:tailEnd len="sm" w="sm" type="none"/>
          </a:ln>
        </p:spPr>
      </p:pic>
      <p:sp>
        <p:nvSpPr>
          <p:cNvPr id="464" name="Google Shape;464;p65"/>
          <p:cNvSpPr txBox="1"/>
          <p:nvPr/>
        </p:nvSpPr>
        <p:spPr>
          <a:xfrm>
            <a:off x="4043375" y="997200"/>
            <a:ext cx="2575500" cy="4617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600"/>
              </a:spcAft>
              <a:buClr>
                <a:srgbClr val="000000"/>
              </a:buClr>
              <a:buSzPts val="1100"/>
              <a:buFont typeface="Arial"/>
              <a:buNone/>
            </a:pPr>
            <a:r>
              <a:rPr b="1" i="0" lang="en-US" sz="1800" u="none" cap="none" strike="noStrike">
                <a:solidFill>
                  <a:schemeClr val="lt1"/>
                </a:solidFill>
                <a:latin typeface="Proxima Nova"/>
                <a:ea typeface="Proxima Nova"/>
                <a:cs typeface="Proxima Nova"/>
                <a:sym typeface="Proxima Nova"/>
              </a:rPr>
              <a:t>Dedicated Websites</a:t>
            </a:r>
            <a:endParaRPr b="0" i="0" sz="1800" u="none" cap="none" strike="noStrike">
              <a:solidFill>
                <a:schemeClr val="lt1"/>
              </a:solidFill>
              <a:latin typeface="Proxima Nova"/>
              <a:ea typeface="Proxima Nova"/>
              <a:cs typeface="Proxima Nova"/>
              <a:sym typeface="Proxima Nova"/>
            </a:endParaRPr>
          </a:p>
        </p:txBody>
      </p:sp>
      <p:sp>
        <p:nvSpPr>
          <p:cNvPr id="465" name="Google Shape;465;p65"/>
          <p:cNvSpPr txBox="1"/>
          <p:nvPr/>
        </p:nvSpPr>
        <p:spPr>
          <a:xfrm>
            <a:off x="3974075" y="1366200"/>
            <a:ext cx="2714100" cy="1376100"/>
          </a:xfrm>
          <a:prstGeom prst="rect">
            <a:avLst/>
          </a:prstGeom>
          <a:noFill/>
          <a:ln>
            <a:noFill/>
          </a:ln>
        </p:spPr>
        <p:txBody>
          <a:bodyPr anchorCtr="0" anchor="t" bIns="91425" lIns="91425" spcFirstLastPara="1" rIns="91425" wrap="square" tIns="91425">
            <a:spAutoFit/>
          </a:bodyPr>
          <a:lstStyle/>
          <a:p>
            <a:pPr indent="0" lvl="0" marL="0" marR="0" rtl="0" algn="r">
              <a:lnSpc>
                <a:spcPct val="110000"/>
              </a:lnSpc>
              <a:spcBef>
                <a:spcPts val="0"/>
              </a:spcBef>
              <a:spcAft>
                <a:spcPts val="0"/>
              </a:spcAft>
              <a:buClr>
                <a:srgbClr val="000000"/>
              </a:buClr>
              <a:buSzPts val="1100"/>
              <a:buFont typeface="Arial"/>
              <a:buNone/>
            </a:pPr>
            <a:r>
              <a:rPr b="0" i="0" lang="en-US" sz="1800" u="none" cap="none" strike="noStrike">
                <a:solidFill>
                  <a:schemeClr val="lt1"/>
                </a:solidFill>
                <a:uFill>
                  <a:noFill/>
                </a:uFill>
                <a:latin typeface="Proxima Nova"/>
                <a:ea typeface="Proxima Nova"/>
                <a:cs typeface="Proxima Nova"/>
                <a:sym typeface="Proxima Nova"/>
                <a:hlinkClick r:id="rId11">
                  <a:extLst>
                    <a:ext uri="{A12FA001-AC4F-418D-AE19-62706E023703}">
                      <ahyp:hlinkClr val="tx"/>
                    </a:ext>
                  </a:extLst>
                </a:hlinkClick>
              </a:rPr>
              <a:t>www.gsa.gov/HACS</a:t>
            </a:r>
            <a:endParaRPr b="0" i="0" sz="1800" u="none" cap="none" strike="noStrike">
              <a:solidFill>
                <a:schemeClr val="lt1"/>
              </a:solidFill>
              <a:latin typeface="Proxima Nova"/>
              <a:ea typeface="Proxima Nova"/>
              <a:cs typeface="Proxima Nova"/>
              <a:sym typeface="Proxima Nova"/>
            </a:endParaRPr>
          </a:p>
          <a:p>
            <a:pPr indent="0" lvl="0" marL="0" marR="0" rtl="0" algn="r">
              <a:lnSpc>
                <a:spcPct val="110000"/>
              </a:lnSpc>
              <a:spcBef>
                <a:spcPts val="0"/>
              </a:spcBef>
              <a:spcAft>
                <a:spcPts val="0"/>
              </a:spcAft>
              <a:buClr>
                <a:srgbClr val="000000"/>
              </a:buClr>
              <a:buSzPts val="1100"/>
              <a:buFont typeface="Arial"/>
              <a:buNone/>
            </a:pPr>
            <a:r>
              <a:rPr b="0" i="0" lang="en-US" sz="1800" u="none" cap="none" strike="noStrike">
                <a:solidFill>
                  <a:schemeClr val="lt1"/>
                </a:solidFill>
                <a:uFill>
                  <a:noFill/>
                </a:uFill>
                <a:latin typeface="Proxima Nova"/>
                <a:ea typeface="Proxima Nova"/>
                <a:cs typeface="Proxima Nova"/>
                <a:sym typeface="Proxima Nova"/>
                <a:hlinkClick r:id="rId12">
                  <a:extLst>
                    <a:ext uri="{A12FA001-AC4F-418D-AE19-62706E023703}">
                      <ahyp:hlinkClr val="tx"/>
                    </a:ext>
                  </a:extLst>
                </a:hlinkClick>
              </a:rPr>
              <a:t>www.gsa.gov/ZTA</a:t>
            </a:r>
            <a:endParaRPr b="0" i="0" sz="1800" u="none" cap="none" strike="noStrike">
              <a:solidFill>
                <a:schemeClr val="lt1"/>
              </a:solidFill>
              <a:latin typeface="Proxima Nova"/>
              <a:ea typeface="Proxima Nova"/>
              <a:cs typeface="Proxima Nova"/>
              <a:sym typeface="Proxima Nova"/>
            </a:endParaRPr>
          </a:p>
          <a:p>
            <a:pPr indent="0" lvl="0" marL="0" marR="0" rtl="0" algn="r">
              <a:lnSpc>
                <a:spcPct val="110000"/>
              </a:lnSpc>
              <a:spcBef>
                <a:spcPts val="0"/>
              </a:spcBef>
              <a:spcAft>
                <a:spcPts val="0"/>
              </a:spcAft>
              <a:buClr>
                <a:srgbClr val="000000"/>
              </a:buClr>
              <a:buSzPts val="1100"/>
              <a:buFont typeface="Arial"/>
              <a:buNone/>
            </a:pPr>
            <a:r>
              <a:rPr b="0" i="0" lang="en-US" sz="1800" u="none" cap="none" strike="noStrike">
                <a:solidFill>
                  <a:schemeClr val="lt1"/>
                </a:solidFill>
                <a:uFill>
                  <a:noFill/>
                </a:uFill>
                <a:latin typeface="Proxima Nova"/>
                <a:ea typeface="Proxima Nova"/>
                <a:cs typeface="Proxima Nova"/>
                <a:sym typeface="Proxima Nova"/>
                <a:hlinkClick r:id="rId13">
                  <a:extLst>
                    <a:ext uri="{A12FA001-AC4F-418D-AE19-62706E023703}">
                      <ahyp:hlinkClr val="tx"/>
                    </a:ext>
                  </a:extLst>
                </a:hlinkClick>
              </a:rPr>
              <a:t>www.gsa.gov/AST</a:t>
            </a:r>
            <a:endParaRPr b="0" i="0" sz="1800" u="none" cap="none" strike="noStrike">
              <a:solidFill>
                <a:schemeClr val="lt1"/>
              </a:solidFill>
              <a:latin typeface="Proxima Nova"/>
              <a:ea typeface="Proxima Nova"/>
              <a:cs typeface="Proxima Nova"/>
              <a:sym typeface="Proxima Nova"/>
            </a:endParaRPr>
          </a:p>
          <a:p>
            <a:pPr indent="0" lvl="0" marL="0" marR="0" rtl="0" algn="r">
              <a:lnSpc>
                <a:spcPct val="110000"/>
              </a:lnSpc>
              <a:spcBef>
                <a:spcPts val="0"/>
              </a:spcBef>
              <a:spcAft>
                <a:spcPts val="0"/>
              </a:spcAft>
              <a:buClr>
                <a:srgbClr val="000000"/>
              </a:buClr>
              <a:buSzPts val="1100"/>
              <a:buFont typeface="Arial"/>
              <a:buNone/>
            </a:pPr>
            <a:r>
              <a:rPr b="0" i="0" lang="en-US" sz="1800" u="none" cap="none" strike="noStrike">
                <a:solidFill>
                  <a:schemeClr val="lt1"/>
                </a:solidFill>
                <a:uFill>
                  <a:noFill/>
                </a:uFill>
                <a:latin typeface="Proxima Nova"/>
                <a:ea typeface="Proxima Nova"/>
                <a:cs typeface="Proxima Nova"/>
                <a:sym typeface="Proxima Nova"/>
                <a:hlinkClick r:id="rId14">
                  <a:extLst>
                    <a:ext uri="{A12FA001-AC4F-418D-AE19-62706E023703}">
                      <ahyp:hlinkClr val="tx"/>
                    </a:ext>
                  </a:extLst>
                </a:hlinkClick>
              </a:rPr>
              <a:t>www.gsa.gov/ITSecurity</a:t>
            </a:r>
            <a:endParaRPr b="0" i="0" sz="1800" u="none" cap="none" strike="noStrike">
              <a:solidFill>
                <a:schemeClr val="lt1"/>
              </a:solidFill>
              <a:latin typeface="Proxima Nova"/>
              <a:ea typeface="Proxima Nova"/>
              <a:cs typeface="Proxima Nova"/>
              <a:sym typeface="Proxima Nova"/>
            </a:endParaRPr>
          </a:p>
        </p:txBody>
      </p:sp>
      <p:pic>
        <p:nvPicPr>
          <p:cNvPr descr="Screenshot of the GSA HACS dedicated webpage." id="466" name="Google Shape;466;p65"/>
          <p:cNvPicPr preferRelativeResize="0"/>
          <p:nvPr/>
        </p:nvPicPr>
        <p:blipFill rotWithShape="1">
          <a:blip r:embed="rId15">
            <a:alphaModFix/>
          </a:blip>
          <a:srcRect b="0" l="0" r="5925" t="0"/>
          <a:stretch/>
        </p:blipFill>
        <p:spPr>
          <a:xfrm>
            <a:off x="6646950" y="1381925"/>
            <a:ext cx="2322428" cy="1285200"/>
          </a:xfrm>
          <a:prstGeom prst="rect">
            <a:avLst/>
          </a:prstGeom>
          <a:noFill/>
          <a:ln>
            <a:noFill/>
          </a:ln>
        </p:spPr>
      </p:pic>
      <p:sp>
        <p:nvSpPr>
          <p:cNvPr id="467" name="Google Shape;467;p65"/>
          <p:cNvSpPr txBox="1"/>
          <p:nvPr/>
        </p:nvSpPr>
        <p:spPr>
          <a:xfrm>
            <a:off x="5042075" y="2619175"/>
            <a:ext cx="2472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600"/>
              </a:spcAft>
              <a:buClr>
                <a:srgbClr val="000000"/>
              </a:buClr>
              <a:buSzPts val="1100"/>
              <a:buFont typeface="Arial"/>
              <a:buNone/>
            </a:pPr>
            <a:r>
              <a:rPr b="1" i="0" lang="en-US" sz="1800" u="none" cap="none" strike="noStrike">
                <a:solidFill>
                  <a:schemeClr val="lt1"/>
                </a:solidFill>
                <a:latin typeface="Proxima Nova"/>
                <a:ea typeface="Proxima Nova"/>
                <a:cs typeface="Proxima Nova"/>
                <a:sym typeface="Proxima Nova"/>
              </a:rPr>
              <a:t>HACS Toolkit</a:t>
            </a:r>
            <a:endParaRPr b="0" i="0" sz="1800" u="none" cap="none" strike="noStrike">
              <a:solidFill>
                <a:schemeClr val="lt1"/>
              </a:solidFill>
              <a:latin typeface="Proxima Nova"/>
              <a:ea typeface="Proxima Nova"/>
              <a:cs typeface="Proxima Nova"/>
              <a:sym typeface="Proxima Nova"/>
            </a:endParaRPr>
          </a:p>
        </p:txBody>
      </p:sp>
      <p:sp>
        <p:nvSpPr>
          <p:cNvPr id="468" name="Google Shape;468;p65"/>
          <p:cNvSpPr txBox="1"/>
          <p:nvPr/>
        </p:nvSpPr>
        <p:spPr>
          <a:xfrm>
            <a:off x="4910000" y="2942825"/>
            <a:ext cx="4101900" cy="1293000"/>
          </a:xfrm>
          <a:prstGeom prst="rect">
            <a:avLst/>
          </a:prstGeom>
          <a:noFill/>
          <a:ln>
            <a:noFill/>
          </a:ln>
        </p:spPr>
        <p:txBody>
          <a:bodyPr anchorCtr="0" anchor="t" bIns="91425" lIns="91425" spcFirstLastPara="1" rIns="91425" wrap="square" tIns="91425">
            <a:spAutoFit/>
          </a:bodyPr>
          <a:lstStyle/>
          <a:p>
            <a:pPr indent="-57150" lvl="0" marL="57150" marR="0" rtl="0" algn="l">
              <a:lnSpc>
                <a:spcPct val="100000"/>
              </a:lnSpc>
              <a:spcBef>
                <a:spcPts val="0"/>
              </a:spcBef>
              <a:spcAft>
                <a:spcPts val="0"/>
              </a:spcAft>
              <a:buClr>
                <a:schemeClr val="lt1"/>
              </a:buClr>
              <a:buSzPts val="1800"/>
              <a:buFont typeface="Proxima Nova"/>
              <a:buChar char="●"/>
            </a:pPr>
            <a:r>
              <a:rPr b="0" i="0" lang="en-US" sz="1800" u="none" cap="none" strike="noStrike">
                <a:solidFill>
                  <a:schemeClr val="lt1"/>
                </a:solidFill>
                <a:latin typeface="Proxima Nova"/>
                <a:ea typeface="Proxima Nova"/>
                <a:cs typeface="Proxima Nova"/>
                <a:sym typeface="Proxima Nova"/>
              </a:rPr>
              <a:t>HACS </a:t>
            </a:r>
            <a:r>
              <a:rPr b="0" i="0" lang="en-US" sz="1800" u="none" cap="none" strike="noStrike">
                <a:solidFill>
                  <a:schemeClr val="lt1"/>
                </a:solidFill>
                <a:uFill>
                  <a:noFill/>
                </a:uFill>
                <a:latin typeface="Proxima Nova"/>
                <a:ea typeface="Proxima Nova"/>
                <a:cs typeface="Proxima Nova"/>
                <a:sym typeface="Proxima Nova"/>
                <a:hlinkClick r:id="rId16">
                  <a:extLst>
                    <a:ext uri="{A12FA001-AC4F-418D-AE19-62706E023703}">
                      <ahyp:hlinkClr val="tx"/>
                    </a:ext>
                  </a:extLst>
                </a:hlinkClick>
              </a:rPr>
              <a:t>Ordering Guide</a:t>
            </a:r>
            <a:endParaRPr b="0" i="0" sz="1800" u="none" cap="none" strike="noStrike">
              <a:solidFill>
                <a:schemeClr val="lt1"/>
              </a:solidFill>
              <a:latin typeface="Proxima Nova"/>
              <a:ea typeface="Proxima Nova"/>
              <a:cs typeface="Proxima Nova"/>
              <a:sym typeface="Proxima Nova"/>
            </a:endParaRPr>
          </a:p>
          <a:p>
            <a:pPr indent="-57150" lvl="0" marL="57150" marR="0" rtl="0" algn="l">
              <a:lnSpc>
                <a:spcPct val="100000"/>
              </a:lnSpc>
              <a:spcBef>
                <a:spcPts val="0"/>
              </a:spcBef>
              <a:spcAft>
                <a:spcPts val="0"/>
              </a:spcAft>
              <a:buClr>
                <a:schemeClr val="lt1"/>
              </a:buClr>
              <a:buSzPts val="1800"/>
              <a:buFont typeface="Proxima Nova"/>
              <a:buChar char="●"/>
            </a:pPr>
            <a:r>
              <a:rPr b="0" i="0" lang="en-US" sz="1800" u="none" cap="none" strike="noStrike">
                <a:solidFill>
                  <a:schemeClr val="lt1"/>
                </a:solidFill>
                <a:uFill>
                  <a:noFill/>
                </a:uFill>
                <a:latin typeface="Proxima Nova"/>
                <a:ea typeface="Proxima Nova"/>
                <a:cs typeface="Proxima Nova"/>
                <a:sym typeface="Proxima Nova"/>
                <a:hlinkClick r:id="rId17">
                  <a:extLst>
                    <a:ext uri="{A12FA001-AC4F-418D-AE19-62706E023703}">
                      <ahyp:hlinkClr val="tx"/>
                    </a:ext>
                  </a:extLst>
                </a:hlinkClick>
              </a:rPr>
              <a:t>Request for Quote (RFQ) Template</a:t>
            </a:r>
            <a:endParaRPr b="0" i="0" sz="1800" u="none" cap="none" strike="noStrike">
              <a:solidFill>
                <a:schemeClr val="lt1"/>
              </a:solidFill>
              <a:latin typeface="Proxima Nova"/>
              <a:ea typeface="Proxima Nova"/>
              <a:cs typeface="Proxima Nova"/>
              <a:sym typeface="Proxima Nova"/>
            </a:endParaRPr>
          </a:p>
          <a:p>
            <a:pPr indent="-57150" lvl="0" marL="57150" marR="0" rtl="0" algn="l">
              <a:lnSpc>
                <a:spcPct val="100000"/>
              </a:lnSpc>
              <a:spcBef>
                <a:spcPts val="0"/>
              </a:spcBef>
              <a:spcAft>
                <a:spcPts val="0"/>
              </a:spcAft>
              <a:buClr>
                <a:schemeClr val="lt1"/>
              </a:buClr>
              <a:buSzPts val="1800"/>
              <a:buFont typeface="Proxima Nova"/>
              <a:buChar char="●"/>
            </a:pPr>
            <a:r>
              <a:rPr b="0" i="0" lang="en-US" sz="1800" u="none" cap="none" strike="noStrike">
                <a:solidFill>
                  <a:schemeClr val="lt1"/>
                </a:solidFill>
                <a:uFill>
                  <a:noFill/>
                </a:uFill>
                <a:latin typeface="Proxima Nova"/>
                <a:ea typeface="Proxima Nova"/>
                <a:cs typeface="Proxima Nova"/>
                <a:sym typeface="Proxima Nova"/>
                <a:hlinkClick r:id="rId18">
                  <a:extLst>
                    <a:ext uri="{A12FA001-AC4F-418D-AE19-62706E023703}">
                      <ahyp:hlinkClr val="tx"/>
                    </a:ext>
                  </a:extLst>
                </a:hlinkClick>
              </a:rPr>
              <a:t>Statement of Work (SOW</a:t>
            </a:r>
            <a:r>
              <a:rPr lang="en-US" sz="1800">
                <a:solidFill>
                  <a:schemeClr val="lt1"/>
                </a:solidFill>
                <a:uFill>
                  <a:noFill/>
                </a:uFill>
                <a:latin typeface="Proxima Nova"/>
                <a:ea typeface="Proxima Nova"/>
                <a:cs typeface="Proxima Nova"/>
                <a:sym typeface="Proxima Nova"/>
                <a:hlinkClick r:id="rId19">
                  <a:extLst>
                    <a:ext uri="{A12FA001-AC4F-418D-AE19-62706E023703}">
                      <ahyp:hlinkClr val="tx"/>
                    </a:ext>
                  </a:extLst>
                </a:hlinkClick>
              </a:rPr>
              <a:t>)</a:t>
            </a:r>
            <a:endParaRPr/>
          </a:p>
          <a:p>
            <a:pPr indent="-57150" lvl="0" marL="57150" marR="0" rtl="0" algn="l">
              <a:lnSpc>
                <a:spcPct val="100000"/>
              </a:lnSpc>
              <a:spcBef>
                <a:spcPts val="0"/>
              </a:spcBef>
              <a:spcAft>
                <a:spcPts val="0"/>
              </a:spcAft>
              <a:buClr>
                <a:schemeClr val="lt1"/>
              </a:buClr>
              <a:buSzPts val="1800"/>
              <a:buFont typeface="Proxima Nova"/>
              <a:buChar char="●"/>
            </a:pPr>
            <a:r>
              <a:rPr b="0" i="0" lang="en-US" sz="1800" u="none" cap="none" strike="noStrike">
                <a:solidFill>
                  <a:schemeClr val="lt1"/>
                </a:solidFill>
                <a:uFill>
                  <a:noFill/>
                </a:uFill>
                <a:latin typeface="Proxima Nova"/>
                <a:ea typeface="Proxima Nova"/>
                <a:cs typeface="Proxima Nova"/>
                <a:sym typeface="Proxima Nova"/>
                <a:hlinkClick r:id="rId20">
                  <a:extLst>
                    <a:ext uri="{A12FA001-AC4F-418D-AE19-62706E023703}">
                      <ahyp:hlinkClr val="tx"/>
                    </a:ext>
                  </a:extLst>
                </a:hlinkClick>
              </a:rPr>
              <a:t>Templates</a:t>
            </a:r>
            <a:endParaRPr b="0" i="0" sz="1800" u="none" cap="none" strike="noStrike">
              <a:solidFill>
                <a:schemeClr val="lt1"/>
              </a:solidFill>
              <a:latin typeface="Proxima Nova"/>
              <a:ea typeface="Proxima Nova"/>
              <a:cs typeface="Proxima Nova"/>
              <a:sym typeface="Proxima Nova"/>
            </a:endParaRPr>
          </a:p>
        </p:txBody>
      </p:sp>
      <p:sp>
        <p:nvSpPr>
          <p:cNvPr id="469" name="Google Shape;469;p65"/>
          <p:cNvSpPr txBox="1"/>
          <p:nvPr/>
        </p:nvSpPr>
        <p:spPr>
          <a:xfrm>
            <a:off x="4954924" y="4133402"/>
            <a:ext cx="4101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Proxima Nova"/>
                <a:ea typeface="Proxima Nova"/>
                <a:cs typeface="Proxima Nova"/>
                <a:sym typeface="Proxima Nova"/>
              </a:rPr>
              <a:t>HACS In</a:t>
            </a:r>
            <a:r>
              <a:rPr b="0" i="0" lang="en-US" sz="1800" u="none" cap="none" strike="noStrike">
                <a:solidFill>
                  <a:schemeClr val="lt1"/>
                </a:solidFill>
                <a:uFill>
                  <a:noFill/>
                </a:uFill>
                <a:latin typeface="Proxima Nova"/>
                <a:ea typeface="Proxima Nova"/>
                <a:cs typeface="Proxima Nova"/>
                <a:sym typeface="Proxima Nova"/>
                <a:hlinkClick r:id="rId21">
                  <a:extLst>
                    <a:ext uri="{A12FA001-AC4F-418D-AE19-62706E023703}">
                      <ahyp:hlinkClr val="tx"/>
                    </a:ext>
                  </a:extLst>
                </a:hlinkClick>
              </a:rPr>
              <a:t>dependent Government Cost </a:t>
            </a:r>
            <a:endParaRPr b="0"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uFill>
                  <a:noFill/>
                </a:uFill>
                <a:latin typeface="Proxima Nova"/>
                <a:ea typeface="Proxima Nova"/>
                <a:cs typeface="Proxima Nova"/>
                <a:sym typeface="Proxima Nova"/>
                <a:hlinkClick r:id="rId22">
                  <a:extLst>
                    <a:ext uri="{A12FA001-AC4F-418D-AE19-62706E023703}">
                      <ahyp:hlinkClr val="tx"/>
                    </a:ext>
                  </a:extLst>
                </a:hlinkClick>
              </a:rPr>
              <a:t>Estimate (IGCE) Tool</a:t>
            </a:r>
            <a:endParaRPr b="0" i="0" sz="18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6"/>
          <p:cNvSpPr txBox="1"/>
          <p:nvPr>
            <p:ph type="ctrTitle"/>
          </p:nvPr>
        </p:nvSpPr>
        <p:spPr>
          <a:xfrm>
            <a:off x="538525" y="319500"/>
            <a:ext cx="80481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Continuous Diagnostics &amp; Mitigation (CDM) Tools</a:t>
            </a:r>
            <a:endParaRPr sz="2500">
              <a:solidFill>
                <a:srgbClr val="002060"/>
              </a:solidFill>
              <a:latin typeface="Proxima Nova"/>
              <a:ea typeface="Proxima Nova"/>
              <a:cs typeface="Proxima Nova"/>
              <a:sym typeface="Proxima Nova"/>
            </a:endParaRPr>
          </a:p>
        </p:txBody>
      </p:sp>
      <p:pic>
        <p:nvPicPr>
          <p:cNvPr descr="Graphic representation of CISA's CDM Program Capabilities." id="475" name="Google Shape;475;p66"/>
          <p:cNvPicPr preferRelativeResize="0"/>
          <p:nvPr/>
        </p:nvPicPr>
        <p:blipFill rotWithShape="1">
          <a:blip r:embed="rId3">
            <a:alphaModFix/>
          </a:blip>
          <a:srcRect b="0" l="0" r="0" t="0"/>
          <a:stretch/>
        </p:blipFill>
        <p:spPr>
          <a:xfrm>
            <a:off x="1184600" y="1073400"/>
            <a:ext cx="6603762" cy="3759500"/>
          </a:xfrm>
          <a:prstGeom prst="rect">
            <a:avLst/>
          </a:prstGeom>
          <a:noFill/>
          <a:ln>
            <a:noFill/>
          </a:ln>
        </p:spPr>
      </p:pic>
      <p:sp>
        <p:nvSpPr>
          <p:cNvPr id="476" name="Google Shape;476;p66"/>
          <p:cNvSpPr txBox="1"/>
          <p:nvPr/>
        </p:nvSpPr>
        <p:spPr>
          <a:xfrm>
            <a:off x="1184675" y="4785325"/>
            <a:ext cx="660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Proxima Nova"/>
                <a:ea typeface="Proxima Nova"/>
                <a:cs typeface="Proxima Nova"/>
                <a:sym typeface="Proxima Nova"/>
              </a:rPr>
              <a:t>For more information visit www.cisa.gov/cdm</a:t>
            </a:r>
            <a:endParaRPr b="0" i="0" sz="16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7"/>
          <p:cNvSpPr txBox="1"/>
          <p:nvPr>
            <p:ph type="ctrTitle"/>
          </p:nvPr>
        </p:nvSpPr>
        <p:spPr>
          <a:xfrm>
            <a:off x="538525" y="319500"/>
            <a:ext cx="80481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How to Buy CDM Tools</a:t>
            </a:r>
            <a:endParaRPr sz="2500">
              <a:solidFill>
                <a:srgbClr val="002060"/>
              </a:solidFill>
              <a:latin typeface="Proxima Nova"/>
              <a:ea typeface="Proxima Nova"/>
              <a:cs typeface="Proxima Nova"/>
              <a:sym typeface="Proxima Nova"/>
            </a:endParaRPr>
          </a:p>
        </p:txBody>
      </p:sp>
      <p:sp>
        <p:nvSpPr>
          <p:cNvPr id="482" name="Google Shape;482;p67"/>
          <p:cNvSpPr txBox="1"/>
          <p:nvPr/>
        </p:nvSpPr>
        <p:spPr>
          <a:xfrm>
            <a:off x="606650" y="1912950"/>
            <a:ext cx="4238400" cy="1883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600"/>
              </a:spcBef>
              <a:spcAft>
                <a:spcPts val="60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On GSA Advantage!, a special CDM Tools Symbol distinguishes items on the APL managed by DHS Cybersecurity and Infrastructure Security Agency (CISA).</a:t>
            </a:r>
            <a:endParaRPr b="1" i="0" sz="2000" u="none" cap="none" strike="noStrike">
              <a:solidFill>
                <a:srgbClr val="000000"/>
              </a:solidFill>
              <a:latin typeface="Proxima Nova"/>
              <a:ea typeface="Proxima Nova"/>
              <a:cs typeface="Proxima Nova"/>
              <a:sym typeface="Proxima Nova"/>
            </a:endParaRPr>
          </a:p>
        </p:txBody>
      </p:sp>
      <p:pic>
        <p:nvPicPr>
          <p:cNvPr descr="GSAAdvantage logo." id="483" name="Google Shape;483;p67"/>
          <p:cNvPicPr preferRelativeResize="0"/>
          <p:nvPr/>
        </p:nvPicPr>
        <p:blipFill rotWithShape="1">
          <a:blip r:embed="rId3">
            <a:alphaModFix/>
          </a:blip>
          <a:srcRect b="0" l="0" r="0" t="0"/>
          <a:stretch/>
        </p:blipFill>
        <p:spPr>
          <a:xfrm>
            <a:off x="5497075" y="1383612"/>
            <a:ext cx="2599875" cy="886217"/>
          </a:xfrm>
          <a:prstGeom prst="rect">
            <a:avLst/>
          </a:prstGeom>
          <a:noFill/>
          <a:ln cap="flat" cmpd="sng" w="9525">
            <a:solidFill>
              <a:schemeClr val="dk2"/>
            </a:solidFill>
            <a:prstDash val="solid"/>
            <a:round/>
            <a:headEnd len="sm" w="sm" type="none"/>
            <a:tailEnd len="sm" w="sm" type="none"/>
          </a:ln>
        </p:spPr>
      </p:pic>
      <p:pic>
        <p:nvPicPr>
          <p:cNvPr descr="CDM Tools logo." id="484" name="Google Shape;484;p67"/>
          <p:cNvPicPr preferRelativeResize="0"/>
          <p:nvPr/>
        </p:nvPicPr>
        <p:blipFill rotWithShape="1">
          <a:blip r:embed="rId4">
            <a:alphaModFix/>
          </a:blip>
          <a:srcRect b="0" l="0" r="0" t="0"/>
          <a:stretch/>
        </p:blipFill>
        <p:spPr>
          <a:xfrm>
            <a:off x="5497075" y="2581910"/>
            <a:ext cx="2599875" cy="1515477"/>
          </a:xfrm>
          <a:prstGeom prst="rect">
            <a:avLst/>
          </a:prstGeom>
          <a:noFill/>
          <a:ln>
            <a:noFill/>
          </a:ln>
        </p:spPr>
      </p:pic>
      <p:sp>
        <p:nvSpPr>
          <p:cNvPr id="485" name="Google Shape;485;p67"/>
          <p:cNvSpPr txBox="1"/>
          <p:nvPr/>
        </p:nvSpPr>
        <p:spPr>
          <a:xfrm>
            <a:off x="951325" y="4712400"/>
            <a:ext cx="70701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600"/>
              </a:spcBef>
              <a:spcAft>
                <a:spcPts val="600"/>
              </a:spcAft>
              <a:buClr>
                <a:srgbClr val="000000"/>
              </a:buClr>
              <a:buSzPts val="1600"/>
              <a:buFont typeface="Arial"/>
              <a:buNone/>
            </a:pPr>
            <a:r>
              <a:rPr b="0" i="0" lang="en-US" sz="1600" u="none" cap="none" strike="noStrike">
                <a:solidFill>
                  <a:schemeClr val="dk1"/>
                </a:solidFill>
                <a:latin typeface="Proxima Nova"/>
                <a:ea typeface="Proxima Nova"/>
                <a:cs typeface="Proxima Nova"/>
                <a:sym typeface="Proxima Nova"/>
              </a:rPr>
              <a:t>To learn more about CDM, please visit gsa.gov/CDM. </a:t>
            </a:r>
            <a:endParaRPr b="0" i="0" sz="16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8"/>
          <p:cNvSpPr txBox="1"/>
          <p:nvPr>
            <p:ph type="ctrTitle"/>
          </p:nvPr>
        </p:nvSpPr>
        <p:spPr>
          <a:xfrm>
            <a:off x="568900" y="303200"/>
            <a:ext cx="69387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latin typeface="Proxima Nova"/>
                <a:ea typeface="Proxima Nova"/>
                <a:cs typeface="Proxima Nova"/>
                <a:sym typeface="Proxima Nova"/>
              </a:rPr>
              <a:t>Additional GSA Contract Solutions</a:t>
            </a:r>
            <a:endParaRPr sz="2500">
              <a:solidFill>
                <a:srgbClr val="002060"/>
              </a:solidFill>
              <a:latin typeface="Proxima Nova"/>
              <a:ea typeface="Proxima Nova"/>
              <a:cs typeface="Proxima Nova"/>
              <a:sym typeface="Proxima Nova"/>
            </a:endParaRPr>
          </a:p>
        </p:txBody>
      </p:sp>
      <p:sp>
        <p:nvSpPr>
          <p:cNvPr id="491" name="Google Shape;491;p68"/>
          <p:cNvSpPr/>
          <p:nvPr/>
        </p:nvSpPr>
        <p:spPr>
          <a:xfrm>
            <a:off x="0" y="980900"/>
            <a:ext cx="6132300" cy="4162500"/>
          </a:xfrm>
          <a:prstGeom prst="rect">
            <a:avLst/>
          </a:prstGeom>
          <a:solidFill>
            <a:srgbClr val="0B5394"/>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228600" marR="165479"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GSA offers several additional contract solutions designed to meet agencies’ acquisition needs and priorities.</a:t>
            </a:r>
            <a:endParaRPr b="1" i="0" sz="2000" u="none" cap="none" strike="noStrike">
              <a:solidFill>
                <a:schemeClr val="lt1"/>
              </a:solidFill>
              <a:latin typeface="Proxima Nova"/>
              <a:ea typeface="Proxima Nova"/>
              <a:cs typeface="Proxima Nova"/>
              <a:sym typeface="Proxima Nova"/>
            </a:endParaRPr>
          </a:p>
          <a:p>
            <a:pPr indent="0" lvl="0" marL="228600" marR="165479" rtl="0" algn="ctr">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Proxima Nova"/>
              <a:ea typeface="Proxima Nova"/>
              <a:cs typeface="Proxima Nova"/>
              <a:sym typeface="Proxima Nova"/>
            </a:endParaRPr>
          </a:p>
          <a:p>
            <a:pPr indent="0" lvl="0" marL="228600" marR="165479" rtl="0" algn="ctr">
              <a:lnSpc>
                <a:spcPct val="100000"/>
              </a:lnSpc>
              <a:spcBef>
                <a:spcPts val="0"/>
              </a:spcBef>
              <a:spcAft>
                <a:spcPts val="0"/>
              </a:spcAft>
              <a:buClr>
                <a:srgbClr val="000000"/>
              </a:buClr>
              <a:buSzPts val="2200"/>
              <a:buFont typeface="Arial"/>
              <a:buNone/>
            </a:pPr>
            <a:r>
              <a:t/>
            </a:r>
            <a:endParaRPr b="1" i="0" sz="2200" u="none" cap="none" strike="noStrike">
              <a:solidFill>
                <a:schemeClr val="lt1"/>
              </a:solidFill>
              <a:latin typeface="Proxima Nova"/>
              <a:ea typeface="Proxima Nova"/>
              <a:cs typeface="Proxima Nova"/>
              <a:sym typeface="Proxima Nova"/>
            </a:endParaRPr>
          </a:p>
          <a:p>
            <a:pPr indent="0" lvl="0" marL="228600" marR="165479" rtl="0" algn="ctr">
              <a:lnSpc>
                <a:spcPct val="120000"/>
              </a:lnSpc>
              <a:spcBef>
                <a:spcPts val="40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Learn more by visiting GSA’s “IT Contract Vehicles and Purchasing Programs” website:</a:t>
            </a:r>
            <a:endParaRPr b="1" i="0" sz="1800" u="none" cap="none" strike="noStrike">
              <a:solidFill>
                <a:schemeClr val="lt1"/>
              </a:solidFill>
              <a:latin typeface="Proxima Nova"/>
              <a:ea typeface="Proxima Nova"/>
              <a:cs typeface="Proxima Nova"/>
              <a:sym typeface="Proxima Nova"/>
            </a:endParaRPr>
          </a:p>
          <a:p>
            <a:pPr indent="0" lvl="0" marL="0" marR="0" rtl="0" algn="ctr">
              <a:lnSpc>
                <a:spcPct val="120000"/>
              </a:lnSpc>
              <a:spcBef>
                <a:spcPts val="400"/>
              </a:spcBef>
              <a:spcAft>
                <a:spcPts val="0"/>
              </a:spcAft>
              <a:buClr>
                <a:srgbClr val="000000"/>
              </a:buClr>
              <a:buSzPts val="1600"/>
              <a:buFont typeface="Arial"/>
              <a:buNone/>
            </a:pPr>
            <a:r>
              <a:rPr b="0" i="0" lang="en-US" sz="1600" u="none" cap="none" strike="noStrike">
                <a:solidFill>
                  <a:schemeClr val="lt1"/>
                </a:solidFill>
                <a:uFill>
                  <a:noFill/>
                </a:uFill>
                <a:latin typeface="Proxima Nova"/>
                <a:ea typeface="Proxima Nova"/>
                <a:cs typeface="Proxima Nova"/>
                <a:sym typeface="Proxima Nova"/>
                <a:hlinkClick r:id="rId3">
                  <a:extLst>
                    <a:ext uri="{A12FA001-AC4F-418D-AE19-62706E023703}">
                      <ahyp:hlinkClr val="tx"/>
                    </a:ext>
                  </a:extLst>
                </a:hlinkClick>
              </a:rPr>
              <a:t>gsa.gov/technology/it-contract-vehicles-and-purchasing-programs</a:t>
            </a:r>
            <a:endParaRPr b="1" i="0" sz="2000" u="none" cap="none" strike="noStrike">
              <a:solidFill>
                <a:schemeClr val="lt1"/>
              </a:solidFill>
              <a:latin typeface="Proxima Nova"/>
              <a:ea typeface="Proxima Nova"/>
              <a:cs typeface="Proxima Nova"/>
              <a:sym typeface="Proxima Nova"/>
            </a:endParaRPr>
          </a:p>
        </p:txBody>
      </p:sp>
      <p:cxnSp>
        <p:nvCxnSpPr>
          <p:cNvPr id="492" name="Google Shape;492;p68"/>
          <p:cNvCxnSpPr/>
          <p:nvPr/>
        </p:nvCxnSpPr>
        <p:spPr>
          <a:xfrm flipH="1" rot="10800000">
            <a:off x="569700" y="2914850"/>
            <a:ext cx="4928700" cy="15300"/>
          </a:xfrm>
          <a:prstGeom prst="straightConnector1">
            <a:avLst/>
          </a:prstGeom>
          <a:noFill/>
          <a:ln cap="flat" cmpd="sng" w="19050">
            <a:solidFill>
              <a:schemeClr val="lt1"/>
            </a:solidFill>
            <a:prstDash val="solid"/>
            <a:round/>
            <a:headEnd len="sm" w="sm" type="none"/>
            <a:tailEnd len="sm" w="sm" type="none"/>
          </a:ln>
        </p:spPr>
      </p:cxnSp>
      <p:pic>
        <p:nvPicPr>
          <p:cNvPr descr="GSA's Schedule Logo." id="493" name="Google Shape;493;p68" title="GSA's Schedule Logo"/>
          <p:cNvPicPr preferRelativeResize="0"/>
          <p:nvPr/>
        </p:nvPicPr>
        <p:blipFill rotWithShape="1">
          <a:blip r:embed="rId4">
            <a:alphaModFix/>
          </a:blip>
          <a:srcRect b="0" l="0" r="27251" t="0"/>
          <a:stretch/>
        </p:blipFill>
        <p:spPr>
          <a:xfrm>
            <a:off x="6303650" y="1218750"/>
            <a:ext cx="2270751" cy="677700"/>
          </a:xfrm>
          <a:prstGeom prst="rect">
            <a:avLst/>
          </a:prstGeom>
          <a:noFill/>
          <a:ln>
            <a:noFill/>
          </a:ln>
        </p:spPr>
      </p:pic>
      <p:pic>
        <p:nvPicPr>
          <p:cNvPr descr="GSA's VETS 2 logo." id="494" name="Google Shape;494;p68"/>
          <p:cNvPicPr preferRelativeResize="0"/>
          <p:nvPr/>
        </p:nvPicPr>
        <p:blipFill rotWithShape="1">
          <a:blip r:embed="rId5">
            <a:alphaModFix/>
          </a:blip>
          <a:srcRect b="0" l="0" r="0" t="0"/>
          <a:stretch/>
        </p:blipFill>
        <p:spPr>
          <a:xfrm>
            <a:off x="6777525" y="2275850"/>
            <a:ext cx="1895725" cy="428100"/>
          </a:xfrm>
          <a:prstGeom prst="rect">
            <a:avLst/>
          </a:prstGeom>
          <a:noFill/>
          <a:ln>
            <a:noFill/>
          </a:ln>
        </p:spPr>
      </p:pic>
      <p:pic>
        <p:nvPicPr>
          <p:cNvPr descr="GSA's Alliant 2 logo." id="495" name="Google Shape;495;p68"/>
          <p:cNvPicPr preferRelativeResize="0"/>
          <p:nvPr/>
        </p:nvPicPr>
        <p:blipFill rotWithShape="1">
          <a:blip r:embed="rId6">
            <a:alphaModFix/>
          </a:blip>
          <a:srcRect b="0" l="0" r="0" t="0"/>
          <a:stretch/>
        </p:blipFill>
        <p:spPr>
          <a:xfrm>
            <a:off x="6286726" y="3135425"/>
            <a:ext cx="2003477" cy="628803"/>
          </a:xfrm>
          <a:prstGeom prst="rect">
            <a:avLst/>
          </a:prstGeom>
          <a:noFill/>
          <a:ln>
            <a:noFill/>
          </a:ln>
        </p:spPr>
      </p:pic>
      <p:pic>
        <p:nvPicPr>
          <p:cNvPr descr="GSA's 8(a) Stars III logo." id="496" name="Google Shape;496;p68" title="GSA's 8(a) Stars III logo."/>
          <p:cNvPicPr preferRelativeResize="0"/>
          <p:nvPr/>
        </p:nvPicPr>
        <p:blipFill rotWithShape="1">
          <a:blip r:embed="rId7">
            <a:alphaModFix/>
          </a:blip>
          <a:srcRect b="0" l="0" r="0" t="0"/>
          <a:stretch/>
        </p:blipFill>
        <p:spPr>
          <a:xfrm>
            <a:off x="6669772" y="4001848"/>
            <a:ext cx="2003504" cy="5646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9"/>
          <p:cNvSpPr txBox="1"/>
          <p:nvPr>
            <p:ph type="title"/>
          </p:nvPr>
        </p:nvSpPr>
        <p:spPr>
          <a:xfrm>
            <a:off x="2395200" y="271300"/>
            <a:ext cx="6193500" cy="10038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524"/>
              <a:buFont typeface="Arial"/>
              <a:buNone/>
            </a:pPr>
            <a:r>
              <a:rPr i="0" lang="en-US" sz="2500" u="none" cap="none" strike="noStrike">
                <a:solidFill>
                  <a:srgbClr val="366092"/>
                </a:solidFill>
                <a:latin typeface="Proxima Nova"/>
                <a:ea typeface="Proxima Nova"/>
                <a:cs typeface="Proxima Nova"/>
                <a:sym typeface="Proxima Nova"/>
              </a:rPr>
              <a:t>U.S. General Services Administration</a:t>
            </a:r>
            <a:br>
              <a:rPr i="0" lang="en-US" sz="2500" u="none" cap="none" strike="noStrike">
                <a:solidFill>
                  <a:srgbClr val="000000"/>
                </a:solidFill>
                <a:latin typeface="Proxima Nova"/>
                <a:ea typeface="Proxima Nova"/>
                <a:cs typeface="Proxima Nova"/>
                <a:sym typeface="Proxima Nova"/>
              </a:rPr>
            </a:br>
            <a:r>
              <a:rPr i="0" lang="en-US" sz="2500" u="none" cap="none" strike="noStrike">
                <a:solidFill>
                  <a:srgbClr val="366092"/>
                </a:solidFill>
                <a:latin typeface="Proxima Nova"/>
                <a:ea typeface="Proxima Nova"/>
                <a:cs typeface="Proxima Nova"/>
                <a:sym typeface="Proxima Nova"/>
              </a:rPr>
              <a:t>Federal Acquisition Service</a:t>
            </a:r>
            <a:endParaRPr sz="2500">
              <a:latin typeface="Proxima Nova"/>
              <a:ea typeface="Proxima Nova"/>
              <a:cs typeface="Proxima Nova"/>
              <a:sym typeface="Proxima Nova"/>
            </a:endParaRPr>
          </a:p>
        </p:txBody>
      </p:sp>
      <p:sp>
        <p:nvSpPr>
          <p:cNvPr id="502" name="Google Shape;502;p69"/>
          <p:cNvSpPr txBox="1"/>
          <p:nvPr>
            <p:ph idx="1" type="body"/>
          </p:nvPr>
        </p:nvSpPr>
        <p:spPr>
          <a:xfrm>
            <a:off x="2359525" y="1275100"/>
            <a:ext cx="6506700" cy="3481500"/>
          </a:xfrm>
          <a:prstGeom prst="rect">
            <a:avLst/>
          </a:prstGeom>
          <a:noFill/>
          <a:ln>
            <a:noFill/>
          </a:ln>
        </p:spPr>
        <p:txBody>
          <a:bodyPr anchorCtr="0" anchor="ctr" bIns="91425" lIns="0" spcFirstLastPara="1" rIns="91425" wrap="square" tIns="0">
            <a:noAutofit/>
          </a:bodyPr>
          <a:lstStyle/>
          <a:p>
            <a:pPr indent="-355600" lvl="0" marL="457200" rtl="0" algn="l">
              <a:lnSpc>
                <a:spcPct val="115000"/>
              </a:lnSpc>
              <a:spcBef>
                <a:spcPts val="1200"/>
              </a:spcBef>
              <a:spcAft>
                <a:spcPts val="0"/>
              </a:spcAft>
              <a:buSzPts val="2000"/>
              <a:buFont typeface="Proxima Nova"/>
              <a:buChar char="●"/>
            </a:pPr>
            <a:r>
              <a:rPr lang="en-US" sz="2000">
                <a:solidFill>
                  <a:srgbClr val="424242"/>
                </a:solidFill>
                <a:latin typeface="Proxima Nova"/>
                <a:ea typeface="Proxima Nova"/>
                <a:cs typeface="Proxima Nova"/>
                <a:sym typeface="Proxima Nova"/>
              </a:rPr>
              <a:t>To learn more about GSA cybersecurity offerings, visit </a:t>
            </a:r>
            <a:r>
              <a:rPr lang="en-US" sz="2000">
                <a:solidFill>
                  <a:schemeClr val="hlink"/>
                </a:solidFill>
                <a:uFill>
                  <a:noFill/>
                </a:uFill>
                <a:latin typeface="Proxima Nova"/>
                <a:ea typeface="Proxima Nova"/>
                <a:cs typeface="Proxima Nova"/>
                <a:sym typeface="Proxima Nova"/>
                <a:hlinkClick r:id="rId3"/>
              </a:rPr>
              <a:t>www.gsa.gov/itsecurity</a:t>
            </a:r>
            <a:r>
              <a:rPr lang="en-US" sz="2000">
                <a:solidFill>
                  <a:srgbClr val="1155CC"/>
                </a:solidFill>
                <a:latin typeface="Proxima Nova"/>
                <a:ea typeface="Proxima Nova"/>
                <a:cs typeface="Proxima Nova"/>
                <a:sym typeface="Proxima Nova"/>
              </a:rPr>
              <a:t> </a:t>
            </a:r>
            <a:r>
              <a:rPr lang="en-US" sz="2000">
                <a:latin typeface="Proxima Nova"/>
                <a:ea typeface="Proxima Nova"/>
                <a:cs typeface="Proxima Nova"/>
                <a:sym typeface="Proxima Nova"/>
              </a:rPr>
              <a:t>or email </a:t>
            </a:r>
            <a:r>
              <a:rPr lang="en-US" sz="2000">
                <a:solidFill>
                  <a:schemeClr val="hlink"/>
                </a:solidFill>
                <a:uFill>
                  <a:noFill/>
                </a:uFill>
                <a:latin typeface="Proxima Nova"/>
                <a:ea typeface="Proxima Nova"/>
                <a:cs typeface="Proxima Nova"/>
                <a:sym typeface="Proxima Nova"/>
                <a:hlinkClick r:id="rId4"/>
              </a:rPr>
              <a:t>ITSecurityCM@gsa.gov</a:t>
            </a:r>
            <a:r>
              <a:rPr lang="en-US" sz="2000">
                <a:solidFill>
                  <a:srgbClr val="424242"/>
                </a:solidFill>
                <a:latin typeface="Proxima Nova"/>
                <a:ea typeface="Proxima Nova"/>
                <a:cs typeface="Proxima Nova"/>
                <a:sym typeface="Proxima Nova"/>
              </a:rPr>
              <a:t>.</a:t>
            </a:r>
            <a:endParaRPr sz="2000">
              <a:solidFill>
                <a:srgbClr val="1155CC"/>
              </a:solidFill>
              <a:latin typeface="Proxima Nova"/>
              <a:ea typeface="Proxima Nova"/>
              <a:cs typeface="Proxima Nova"/>
              <a:sym typeface="Proxima Nova"/>
            </a:endParaRPr>
          </a:p>
          <a:p>
            <a:pPr indent="-355600" lvl="0" marL="457200" rtl="0" algn="l">
              <a:lnSpc>
                <a:spcPct val="115000"/>
              </a:lnSpc>
              <a:spcBef>
                <a:spcPts val="1200"/>
              </a:spcBef>
              <a:spcAft>
                <a:spcPts val="0"/>
              </a:spcAft>
              <a:buSzPts val="2000"/>
              <a:buFont typeface="Proxima Nova"/>
              <a:buChar char="●"/>
            </a:pPr>
            <a:r>
              <a:rPr lang="en-US" sz="2000">
                <a:solidFill>
                  <a:srgbClr val="424242"/>
                </a:solidFill>
                <a:latin typeface="Proxima Nova"/>
                <a:ea typeface="Proxima Nova"/>
                <a:cs typeface="Proxima Nova"/>
                <a:sym typeface="Proxima Nova"/>
              </a:rPr>
              <a:t>Our Customer Service Solutions Division (CSSD) stands ready to support agencies with IT requirements. For technical assistance, or more information, reach out to </a:t>
            </a:r>
            <a:r>
              <a:rPr lang="en-US" sz="2000">
                <a:solidFill>
                  <a:schemeClr val="hlink"/>
                </a:solidFill>
                <a:uFill>
                  <a:noFill/>
                </a:uFill>
                <a:latin typeface="Proxima Nova"/>
                <a:ea typeface="Proxima Nova"/>
                <a:cs typeface="Proxima Nova"/>
                <a:sym typeface="Proxima Nova"/>
                <a:hlinkClick r:id="rId5"/>
              </a:rPr>
              <a:t>itcssd@gsa.go</a:t>
            </a:r>
            <a:r>
              <a:rPr lang="en-US" sz="2000">
                <a:solidFill>
                  <a:srgbClr val="1155CC"/>
                </a:solidFill>
                <a:latin typeface="Proxima Nova"/>
                <a:ea typeface="Proxima Nova"/>
                <a:cs typeface="Proxima Nova"/>
                <a:sym typeface="Proxima Nova"/>
              </a:rPr>
              <a:t>v</a:t>
            </a:r>
            <a:r>
              <a:rPr lang="en-US" sz="2000">
                <a:solidFill>
                  <a:srgbClr val="424242"/>
                </a:solidFill>
                <a:latin typeface="Proxima Nova"/>
                <a:ea typeface="Proxima Nova"/>
                <a:cs typeface="Proxima Nova"/>
                <a:sym typeface="Proxima Nova"/>
              </a:rPr>
              <a:t>.</a:t>
            </a:r>
            <a:endParaRPr sz="2000">
              <a:solidFill>
                <a:srgbClr val="424242"/>
              </a:solidFill>
              <a:latin typeface="Proxima Nova"/>
              <a:ea typeface="Proxima Nova"/>
              <a:cs typeface="Proxima Nova"/>
              <a:sym typeface="Proxima Nova"/>
            </a:endParaRPr>
          </a:p>
          <a:p>
            <a:pPr indent="-355600" lvl="0" marL="457200" rtl="0" algn="l">
              <a:lnSpc>
                <a:spcPct val="115000"/>
              </a:lnSpc>
              <a:spcBef>
                <a:spcPts val="1200"/>
              </a:spcBef>
              <a:spcAft>
                <a:spcPts val="0"/>
              </a:spcAft>
              <a:buSzPts val="2000"/>
              <a:buFont typeface="Proxima Nova"/>
              <a:buChar char="●"/>
            </a:pPr>
            <a:r>
              <a:rPr lang="en-US" sz="2000">
                <a:solidFill>
                  <a:srgbClr val="424242"/>
                </a:solidFill>
                <a:latin typeface="Proxima Nova"/>
                <a:ea typeface="Proxima Nova"/>
                <a:cs typeface="Proxima Nova"/>
                <a:sym typeface="Proxima Nova"/>
              </a:rPr>
              <a:t>Find your agency’s GSA (National Account Manager) Point of Contact at </a:t>
            </a:r>
            <a:r>
              <a:rPr lang="en-US" sz="2000">
                <a:solidFill>
                  <a:schemeClr val="hlink"/>
                </a:solidFill>
                <a:uFill>
                  <a:noFill/>
                </a:uFill>
                <a:latin typeface="Proxima Nova"/>
                <a:ea typeface="Proxima Nova"/>
                <a:cs typeface="Proxima Nova"/>
                <a:sym typeface="Proxima Nova"/>
                <a:hlinkClick r:id="rId6"/>
              </a:rPr>
              <a:t>www.gsa.gov/csd</a:t>
            </a:r>
            <a:r>
              <a:rPr lang="en-US" sz="2000">
                <a:solidFill>
                  <a:srgbClr val="424242"/>
                </a:solidFill>
                <a:latin typeface="Proxima Nova"/>
                <a:ea typeface="Proxima Nova"/>
                <a:cs typeface="Proxima Nova"/>
                <a:sym typeface="Proxima Nova"/>
              </a:rPr>
              <a:t>.</a:t>
            </a:r>
            <a:endParaRPr sz="2000">
              <a:solidFill>
                <a:srgbClr val="1155CC"/>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0"/>
          <p:cNvSpPr txBox="1"/>
          <p:nvPr>
            <p:ph type="ctrTitle"/>
          </p:nvPr>
        </p:nvSpPr>
        <p:spPr>
          <a:xfrm>
            <a:off x="348750" y="2471225"/>
            <a:ext cx="8608500" cy="2069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1800">
                <a:latin typeface="Proxima Nova"/>
                <a:ea typeface="Proxima Nova"/>
                <a:cs typeface="Proxima Nova"/>
                <a:sym typeface="Proxima Nova"/>
              </a:rPr>
              <a:t>GSA INFORMATION TECHNOLOGY CATEGORY</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rPr lang="en-US" sz="2800">
                <a:latin typeface="Proxima Nova"/>
                <a:ea typeface="Proxima Nova"/>
                <a:cs typeface="Proxima Nova"/>
                <a:sym typeface="Proxima Nova"/>
              </a:rPr>
              <a:t>Cybersecurity Supply Chain Management (C-SCRM)</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rPr b="0" lang="en-US" sz="1800">
                <a:latin typeface="Proxima Nova"/>
                <a:ea typeface="Proxima Nova"/>
                <a:cs typeface="Proxima Nova"/>
                <a:sym typeface="Proxima Nova"/>
              </a:rPr>
              <a:t>Jeannette Grover</a:t>
            </a:r>
            <a:endParaRPr b="0"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rPr b="0" i="1" lang="en-US" sz="1800">
                <a:latin typeface="Proxima Nova"/>
                <a:ea typeface="Proxima Nova"/>
                <a:cs typeface="Proxima Nova"/>
                <a:sym typeface="Proxima Nova"/>
              </a:rPr>
              <a:t>ITSD Cybersecurity Information Assurance and Privacy (CIAP) Branch Chief</a:t>
            </a:r>
            <a:endParaRPr b="0" i="1" sz="1800">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cxnSp>
        <p:nvCxnSpPr>
          <p:cNvPr id="512" name="Google Shape;512;p71"/>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513" name="Google Shape;513;p71"/>
          <p:cNvSpPr txBox="1"/>
          <p:nvPr>
            <p:ph type="ctrTitle"/>
          </p:nvPr>
        </p:nvSpPr>
        <p:spPr>
          <a:xfrm>
            <a:off x="553075" y="395700"/>
            <a:ext cx="7018200" cy="67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700"/>
              <a:buFont typeface="Tahoma"/>
              <a:buNone/>
            </a:pPr>
            <a:r>
              <a:rPr lang="en-US" sz="2500">
                <a:solidFill>
                  <a:srgbClr val="002060"/>
                </a:solidFill>
                <a:latin typeface="Proxima Nova"/>
                <a:ea typeface="Proxima Nova"/>
                <a:cs typeface="Proxima Nova"/>
                <a:sym typeface="Proxima Nova"/>
              </a:rPr>
              <a:t>Interactive Poll</a:t>
            </a:r>
            <a:endParaRPr sz="2500">
              <a:solidFill>
                <a:srgbClr val="002060"/>
              </a:solidFill>
              <a:latin typeface="Proxima Nova"/>
              <a:ea typeface="Proxima Nova"/>
              <a:cs typeface="Proxima Nova"/>
              <a:sym typeface="Proxima Nova"/>
            </a:endParaRPr>
          </a:p>
        </p:txBody>
      </p:sp>
      <p:sp>
        <p:nvSpPr>
          <p:cNvPr id="514" name="Google Shape;514;p71"/>
          <p:cNvSpPr txBox="1"/>
          <p:nvPr/>
        </p:nvSpPr>
        <p:spPr>
          <a:xfrm>
            <a:off x="728125" y="1378850"/>
            <a:ext cx="7145700" cy="214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How familiar are you with Cybersecurity Supply Chain Management (C-SCRM)?</a:t>
            </a:r>
            <a:endParaRPr b="1" i="0" sz="20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00000"/>
              </a:lnSpc>
              <a:spcBef>
                <a:spcPts val="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Very familiar</a:t>
            </a:r>
            <a:endParaRPr b="0" i="0" sz="2000" u="none" cap="none" strike="noStrike">
              <a:solidFill>
                <a:srgbClr val="000000"/>
              </a:solidFill>
              <a:latin typeface="Proxima Nova"/>
              <a:ea typeface="Proxima Nova"/>
              <a:cs typeface="Proxima Nova"/>
              <a:sym typeface="Proxima Nova"/>
            </a:endParaRPr>
          </a:p>
          <a:p>
            <a:pPr indent="-355600" lvl="0" marL="457200" marR="0" rtl="0" algn="l">
              <a:lnSpc>
                <a:spcPct val="100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Somewhat familiar</a:t>
            </a:r>
            <a:endParaRPr b="0" i="0" sz="2000" u="none" cap="none" strike="noStrike">
              <a:solidFill>
                <a:srgbClr val="000000"/>
              </a:solidFill>
              <a:latin typeface="Proxima Nova"/>
              <a:ea typeface="Proxima Nova"/>
              <a:cs typeface="Proxima Nova"/>
              <a:sym typeface="Proxima Nova"/>
            </a:endParaRPr>
          </a:p>
          <a:p>
            <a:pPr indent="-355600" lvl="0" marL="457200" marR="0" rtl="0" algn="l">
              <a:lnSpc>
                <a:spcPct val="100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Not familiar at all</a:t>
            </a:r>
            <a:endParaRPr b="0" i="0" sz="2000" u="none" cap="none" strike="noStrike">
              <a:solidFill>
                <a:schemeClr val="dk1"/>
              </a:solidFill>
              <a:latin typeface="Proxima Nova"/>
              <a:ea typeface="Proxima Nova"/>
              <a:cs typeface="Proxima Nova"/>
              <a:sym typeface="Proxima Nova"/>
            </a:endParaRPr>
          </a:p>
        </p:txBody>
      </p:sp>
      <p:pic>
        <p:nvPicPr>
          <p:cNvPr descr="Computer monitor with arrow pointing at a list on the screen." id="515" name="Google Shape;515;p71"/>
          <p:cNvPicPr preferRelativeResize="0"/>
          <p:nvPr/>
        </p:nvPicPr>
        <p:blipFill rotWithShape="1">
          <a:blip r:embed="rId3">
            <a:alphaModFix/>
          </a:blip>
          <a:srcRect b="0" l="0" r="0" t="0"/>
          <a:stretch/>
        </p:blipFill>
        <p:spPr>
          <a:xfrm>
            <a:off x="6256625" y="2668300"/>
            <a:ext cx="1638525" cy="1603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cxnSp>
        <p:nvCxnSpPr>
          <p:cNvPr id="520" name="Google Shape;520;p72"/>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521" name="Google Shape;521;p72"/>
          <p:cNvSpPr txBox="1"/>
          <p:nvPr>
            <p:ph type="ctrTitle"/>
          </p:nvPr>
        </p:nvSpPr>
        <p:spPr>
          <a:xfrm>
            <a:off x="553075" y="395700"/>
            <a:ext cx="7018200" cy="67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700"/>
              <a:buFont typeface="Tahoma"/>
              <a:buNone/>
            </a:pPr>
            <a:r>
              <a:rPr lang="en-US" sz="2500">
                <a:solidFill>
                  <a:srgbClr val="002060"/>
                </a:solidFill>
                <a:latin typeface="Proxima Nova"/>
                <a:ea typeface="Proxima Nova"/>
                <a:cs typeface="Proxima Nova"/>
                <a:sym typeface="Proxima Nova"/>
              </a:rPr>
              <a:t>Interactive Poll</a:t>
            </a:r>
            <a:endParaRPr sz="2300">
              <a:solidFill>
                <a:srgbClr val="002060"/>
              </a:solidFill>
              <a:latin typeface="Proxima Nova"/>
              <a:ea typeface="Proxima Nova"/>
              <a:cs typeface="Proxima Nova"/>
              <a:sym typeface="Proxima Nova"/>
            </a:endParaRPr>
          </a:p>
        </p:txBody>
      </p:sp>
      <p:sp>
        <p:nvSpPr>
          <p:cNvPr id="522" name="Google Shape;522;p72"/>
          <p:cNvSpPr txBox="1"/>
          <p:nvPr/>
        </p:nvSpPr>
        <p:spPr>
          <a:xfrm>
            <a:off x="553075" y="1304975"/>
            <a:ext cx="7948200" cy="3317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Which of the following are ways cybersecurity threats can be introduced into the supply chain? Select all that apply.</a:t>
            </a:r>
            <a:endParaRPr b="1" i="0" sz="20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Insider threats</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Malware inserted while being serviced</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Poor quality manufacturing</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Theft or alteration of system data</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900"/>
              </a:spcBef>
              <a:spcAft>
                <a:spcPts val="0"/>
              </a:spcAft>
              <a:buClr>
                <a:schemeClr val="dk1"/>
              </a:buClr>
              <a:buSzPts val="2000"/>
              <a:buFont typeface="Proxima Nova"/>
              <a:buAutoNum type="alphaUcPeriod"/>
            </a:pPr>
            <a:r>
              <a:rPr b="0" i="0" lang="en-US" sz="2000" u="none" cap="none" strike="noStrike">
                <a:solidFill>
                  <a:schemeClr val="dk1"/>
                </a:solidFill>
                <a:latin typeface="Proxima Nova"/>
                <a:ea typeface="Proxima Nova"/>
                <a:cs typeface="Proxima Nova"/>
                <a:sym typeface="Proxima Nova"/>
              </a:rPr>
              <a:t>Counterfeit products or components</a:t>
            </a:r>
            <a:endParaRPr b="0" i="0" sz="2000" u="none" cap="none" strike="noStrike">
              <a:solidFill>
                <a:schemeClr val="dk1"/>
              </a:solidFill>
              <a:latin typeface="Proxima Nova"/>
              <a:ea typeface="Proxima Nova"/>
              <a:cs typeface="Proxima Nova"/>
              <a:sym typeface="Proxima Nova"/>
            </a:endParaRPr>
          </a:p>
        </p:txBody>
      </p:sp>
      <p:pic>
        <p:nvPicPr>
          <p:cNvPr descr="Computer monitor with arrow pointing at a list on the screen." id="523" name="Google Shape;523;p72"/>
          <p:cNvPicPr preferRelativeResize="0"/>
          <p:nvPr/>
        </p:nvPicPr>
        <p:blipFill rotWithShape="1">
          <a:blip r:embed="rId3">
            <a:alphaModFix/>
          </a:blip>
          <a:srcRect b="0" l="0" r="0" t="0"/>
          <a:stretch/>
        </p:blipFill>
        <p:spPr>
          <a:xfrm>
            <a:off x="6256625" y="2668300"/>
            <a:ext cx="1638525" cy="1603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3"/>
          <p:cNvSpPr txBox="1"/>
          <p:nvPr/>
        </p:nvSpPr>
        <p:spPr>
          <a:xfrm>
            <a:off x="8646400" y="4788775"/>
            <a:ext cx="362100" cy="30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34343"/>
              </a:solidFill>
              <a:latin typeface="Arial"/>
              <a:ea typeface="Arial"/>
              <a:cs typeface="Arial"/>
              <a:sym typeface="Arial"/>
            </a:endParaRPr>
          </a:p>
        </p:txBody>
      </p:sp>
      <p:sp>
        <p:nvSpPr>
          <p:cNvPr id="529" name="Google Shape;529;p73"/>
          <p:cNvSpPr txBox="1"/>
          <p:nvPr>
            <p:ph idx="4294967295" type="title"/>
          </p:nvPr>
        </p:nvSpPr>
        <p:spPr>
          <a:xfrm>
            <a:off x="554250" y="421250"/>
            <a:ext cx="7929600" cy="56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2060"/>
                </a:solidFill>
                <a:latin typeface="Proxima Nova"/>
                <a:ea typeface="Proxima Nova"/>
                <a:cs typeface="Proxima Nova"/>
                <a:sym typeface="Proxima Nova"/>
              </a:rPr>
              <a:t>Training Objectives</a:t>
            </a:r>
            <a:endParaRPr/>
          </a:p>
        </p:txBody>
      </p:sp>
      <p:sp>
        <p:nvSpPr>
          <p:cNvPr id="530" name="Google Shape;530;p73"/>
          <p:cNvSpPr txBox="1"/>
          <p:nvPr/>
        </p:nvSpPr>
        <p:spPr>
          <a:xfrm>
            <a:off x="554400" y="4553125"/>
            <a:ext cx="79296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Proxima Nova"/>
                <a:ea typeface="Proxima Nova"/>
                <a:cs typeface="Proxima Nova"/>
                <a:sym typeface="Proxima Nova"/>
              </a:rPr>
              <a:t>This training is a companion to GSA’s </a:t>
            </a:r>
            <a:r>
              <a:rPr b="0" i="1" lang="en-US" sz="1600" u="none" cap="none" strike="noStrike">
                <a:solidFill>
                  <a:srgbClr val="000000"/>
                </a:solidFill>
                <a:latin typeface="Proxima Nova"/>
                <a:ea typeface="Proxima Nova"/>
                <a:cs typeface="Proxima Nova"/>
                <a:sym typeface="Proxima Nova"/>
              </a:rPr>
              <a:t>Cybersecurity Supply Chain Risk Management (C-SCRM) Acquisition Guide</a:t>
            </a:r>
            <a:r>
              <a:rPr b="0" i="0" lang="en-US" sz="1600" u="none" cap="none" strike="noStrike">
                <a:solidFill>
                  <a:srgbClr val="000000"/>
                </a:solidFill>
                <a:latin typeface="Proxima Nova"/>
                <a:ea typeface="Proxima Nova"/>
                <a:cs typeface="Proxima Nova"/>
                <a:sym typeface="Proxima Nova"/>
              </a:rPr>
              <a:t> (January 2024).</a:t>
            </a:r>
            <a:endParaRPr b="0" i="0" sz="1600" u="none" cap="none" strike="noStrike">
              <a:solidFill>
                <a:srgbClr val="000000"/>
              </a:solidFill>
              <a:latin typeface="Proxima Nova"/>
              <a:ea typeface="Proxima Nova"/>
              <a:cs typeface="Proxima Nova"/>
              <a:sym typeface="Proxima Nova"/>
            </a:endParaRPr>
          </a:p>
        </p:txBody>
      </p:sp>
      <p:sp>
        <p:nvSpPr>
          <p:cNvPr id="531" name="Google Shape;531;p73"/>
          <p:cNvSpPr txBox="1"/>
          <p:nvPr/>
        </p:nvSpPr>
        <p:spPr>
          <a:xfrm>
            <a:off x="554400" y="1235425"/>
            <a:ext cx="5286300" cy="3129300"/>
          </a:xfrm>
          <a:prstGeom prst="rect">
            <a:avLst/>
          </a:prstGeom>
          <a:noFill/>
          <a:ln>
            <a:noFill/>
          </a:ln>
        </p:spPr>
        <p:txBody>
          <a:bodyPr anchorCtr="0" anchor="t" bIns="34275" lIns="68575" spcFirstLastPara="1" rIns="68575" wrap="square" tIns="34275">
            <a:spAutoFit/>
          </a:bodyPr>
          <a:lstStyle/>
          <a:p>
            <a:pPr indent="-234950" lvl="0" marL="285750" marR="0" rtl="0" algn="l">
              <a:lnSpc>
                <a:spcPct val="115000"/>
              </a:lnSpc>
              <a:spcBef>
                <a:spcPts val="0"/>
              </a:spcBef>
              <a:spcAft>
                <a:spcPts val="0"/>
              </a:spcAft>
              <a:buClr>
                <a:schemeClr val="dk1"/>
              </a:buClr>
              <a:buSzPts val="1900"/>
              <a:buFont typeface="Proxima Nova"/>
              <a:buAutoNum type="arabicPeriod"/>
            </a:pPr>
            <a:r>
              <a:rPr b="0" i="0" lang="en-US" sz="1900" u="none" cap="none" strike="noStrike">
                <a:solidFill>
                  <a:schemeClr val="dk1"/>
                </a:solidFill>
                <a:latin typeface="Proxima Nova"/>
                <a:ea typeface="Proxima Nova"/>
                <a:cs typeface="Proxima Nova"/>
                <a:sym typeface="Proxima Nova"/>
              </a:rPr>
              <a:t>Understand the importance of Cybersecurity Supply Chain Risk Management (C-SCRM). </a:t>
            </a:r>
            <a:endParaRPr b="0" i="0" sz="1900" u="none" cap="none" strike="noStrike">
              <a:solidFill>
                <a:schemeClr val="dk1"/>
              </a:solidFill>
              <a:latin typeface="Proxima Nova"/>
              <a:ea typeface="Proxima Nova"/>
              <a:cs typeface="Proxima Nova"/>
              <a:sym typeface="Proxima Nova"/>
            </a:endParaRPr>
          </a:p>
          <a:p>
            <a:pPr indent="-234950" lvl="0" marL="285750" marR="0" rtl="0" algn="l">
              <a:lnSpc>
                <a:spcPct val="115000"/>
              </a:lnSpc>
              <a:spcBef>
                <a:spcPts val="200"/>
              </a:spcBef>
              <a:spcAft>
                <a:spcPts val="0"/>
              </a:spcAft>
              <a:buClr>
                <a:schemeClr val="dk1"/>
              </a:buClr>
              <a:buSzPts val="1900"/>
              <a:buFont typeface="Proxima Nova"/>
              <a:buAutoNum type="arabicPeriod"/>
            </a:pPr>
            <a:r>
              <a:rPr b="0" i="0" lang="en-US" sz="1900" u="none" cap="none" strike="noStrike">
                <a:solidFill>
                  <a:schemeClr val="dk1"/>
                </a:solidFill>
                <a:latin typeface="Proxima Nova"/>
                <a:ea typeface="Proxima Nova"/>
                <a:cs typeface="Proxima Nova"/>
                <a:sym typeface="Proxima Nova"/>
              </a:rPr>
              <a:t>Outline the steps for a supply chain risk assessment (SCRA) and supplier risk assessment.</a:t>
            </a:r>
            <a:endParaRPr b="0" i="0" sz="1900" u="none" cap="none" strike="noStrike">
              <a:solidFill>
                <a:srgbClr val="000000"/>
              </a:solidFill>
              <a:latin typeface="Proxima Nova"/>
              <a:ea typeface="Proxima Nova"/>
              <a:cs typeface="Proxima Nova"/>
              <a:sym typeface="Proxima Nova"/>
            </a:endParaRPr>
          </a:p>
          <a:p>
            <a:pPr indent="-234950" lvl="0" marL="285750" marR="0" rtl="0" algn="l">
              <a:lnSpc>
                <a:spcPct val="115000"/>
              </a:lnSpc>
              <a:spcBef>
                <a:spcPts val="200"/>
              </a:spcBef>
              <a:spcAft>
                <a:spcPts val="0"/>
              </a:spcAft>
              <a:buClr>
                <a:srgbClr val="000000"/>
              </a:buClr>
              <a:buSzPts val="1900"/>
              <a:buFont typeface="Proxima Nova"/>
              <a:buAutoNum type="arabicPeriod"/>
            </a:pPr>
            <a:r>
              <a:rPr b="0" i="0" lang="en-US" sz="1900" u="none" cap="none" strike="noStrike">
                <a:solidFill>
                  <a:srgbClr val="000000"/>
                </a:solidFill>
                <a:latin typeface="Proxima Nova"/>
                <a:ea typeface="Proxima Nova"/>
                <a:cs typeface="Proxima Nova"/>
                <a:sym typeface="Proxima Nova"/>
              </a:rPr>
              <a:t>Identify C-SCRM tool capabilities and map these capabilities to baseline risk factors.</a:t>
            </a:r>
            <a:endParaRPr b="0" i="0" sz="1900" u="none" cap="none" strike="noStrike">
              <a:solidFill>
                <a:schemeClr val="dk1"/>
              </a:solidFill>
              <a:latin typeface="Proxima Nova"/>
              <a:ea typeface="Proxima Nova"/>
              <a:cs typeface="Proxima Nova"/>
              <a:sym typeface="Proxima Nova"/>
            </a:endParaRPr>
          </a:p>
          <a:p>
            <a:pPr indent="-234950" lvl="0" marL="285750" marR="0" rtl="0" algn="l">
              <a:lnSpc>
                <a:spcPct val="115000"/>
              </a:lnSpc>
              <a:spcBef>
                <a:spcPts val="200"/>
              </a:spcBef>
              <a:spcAft>
                <a:spcPts val="200"/>
              </a:spcAft>
              <a:buClr>
                <a:schemeClr val="dk1"/>
              </a:buClr>
              <a:buSzPts val="1900"/>
              <a:buFont typeface="Proxima Nova"/>
              <a:buAutoNum type="arabicPeriod"/>
            </a:pPr>
            <a:r>
              <a:rPr b="0" i="0" lang="en-US" sz="1900" u="none" cap="none" strike="noStrike">
                <a:solidFill>
                  <a:schemeClr val="dk1"/>
                </a:solidFill>
                <a:latin typeface="Proxima Nova"/>
                <a:ea typeface="Proxima Nova"/>
                <a:cs typeface="Proxima Nova"/>
                <a:sym typeface="Proxima Nova"/>
              </a:rPr>
              <a:t>Utilize sample requirements for the acquisition of C-SCRM tools and services.</a:t>
            </a:r>
            <a:endParaRPr b="0" i="0" sz="1900" u="none" cap="none" strike="noStrike">
              <a:solidFill>
                <a:srgbClr val="000000"/>
              </a:solidFill>
              <a:latin typeface="Proxima Nova"/>
              <a:ea typeface="Proxima Nova"/>
              <a:cs typeface="Proxima Nova"/>
              <a:sym typeface="Proxima Nova"/>
            </a:endParaRPr>
          </a:p>
        </p:txBody>
      </p:sp>
      <p:pic>
        <p:nvPicPr>
          <p:cNvPr descr="Cover of GSA's C-SCRM Acquisition Guide" id="532" name="Google Shape;532;p73"/>
          <p:cNvPicPr preferRelativeResize="0"/>
          <p:nvPr/>
        </p:nvPicPr>
        <p:blipFill rotWithShape="1">
          <a:blip r:embed="rId3">
            <a:alphaModFix/>
          </a:blip>
          <a:srcRect b="0" l="0" r="0" t="0"/>
          <a:stretch/>
        </p:blipFill>
        <p:spPr>
          <a:xfrm>
            <a:off x="5840700" y="1135988"/>
            <a:ext cx="2662625" cy="3264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4"/>
          <p:cNvSpPr txBox="1"/>
          <p:nvPr>
            <p:ph idx="4294967295" type="title"/>
          </p:nvPr>
        </p:nvSpPr>
        <p:spPr>
          <a:xfrm>
            <a:off x="561650" y="421225"/>
            <a:ext cx="8476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Proxima Nova"/>
                <a:ea typeface="Proxima Nova"/>
                <a:cs typeface="Proxima Nova"/>
                <a:sym typeface="Proxima Nova"/>
              </a:rPr>
              <a:t>What is Cybersecurity Supply Chain Risk Management?</a:t>
            </a:r>
            <a:endParaRPr/>
          </a:p>
        </p:txBody>
      </p:sp>
      <p:sp>
        <p:nvSpPr>
          <p:cNvPr id="538" name="Google Shape;538;p74"/>
          <p:cNvSpPr txBox="1"/>
          <p:nvPr/>
        </p:nvSpPr>
        <p:spPr>
          <a:xfrm>
            <a:off x="561650" y="1184000"/>
            <a:ext cx="79602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000"/>
              <a:buFont typeface="Arial"/>
              <a:buNone/>
            </a:pPr>
            <a:r>
              <a:rPr b="1" i="0" lang="en-US" sz="2000" u="none" cap="none" strike="noStrike">
                <a:solidFill>
                  <a:schemeClr val="dk1"/>
                </a:solidFill>
                <a:latin typeface="Proxima Nova"/>
                <a:ea typeface="Proxima Nova"/>
                <a:cs typeface="Proxima Nova"/>
                <a:sym typeface="Proxima Nova"/>
              </a:rPr>
              <a:t>According to the National Institute of Standards and Technology (NIST), C-SCRM is...</a:t>
            </a:r>
            <a:endParaRPr b="1" i="0" sz="2000" u="none" cap="none" strike="noStrike">
              <a:solidFill>
                <a:srgbClr val="000000"/>
              </a:solidFill>
              <a:latin typeface="Proxima Nova"/>
              <a:ea typeface="Proxima Nova"/>
              <a:cs typeface="Proxima Nova"/>
              <a:sym typeface="Proxima Nova"/>
            </a:endParaRPr>
          </a:p>
        </p:txBody>
      </p:sp>
      <p:pic>
        <p:nvPicPr>
          <p:cNvPr descr="Open quotation mark icon." id="539" name="Google Shape;539;p74"/>
          <p:cNvPicPr preferRelativeResize="0"/>
          <p:nvPr/>
        </p:nvPicPr>
        <p:blipFill rotWithShape="1">
          <a:blip r:embed="rId3">
            <a:alphaModFix/>
          </a:blip>
          <a:srcRect b="0" l="0" r="0" t="0"/>
          <a:stretch/>
        </p:blipFill>
        <p:spPr>
          <a:xfrm>
            <a:off x="1940297" y="2061731"/>
            <a:ext cx="791862" cy="883078"/>
          </a:xfrm>
          <a:prstGeom prst="rect">
            <a:avLst/>
          </a:prstGeom>
          <a:noFill/>
          <a:ln>
            <a:noFill/>
          </a:ln>
        </p:spPr>
      </p:pic>
      <p:sp>
        <p:nvSpPr>
          <p:cNvPr id="540" name="Google Shape;540;p74"/>
          <p:cNvSpPr/>
          <p:nvPr/>
        </p:nvSpPr>
        <p:spPr>
          <a:xfrm>
            <a:off x="2641250" y="2497850"/>
            <a:ext cx="5013000" cy="1731000"/>
          </a:xfrm>
          <a:prstGeom prst="roundRect">
            <a:avLst>
              <a:gd fmla="val 16667" name="adj"/>
            </a:avLst>
          </a:prstGeom>
          <a:solidFill>
            <a:srgbClr val="153870"/>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Proxima Nova"/>
                <a:ea typeface="Proxima Nova"/>
                <a:cs typeface="Proxima Nova"/>
                <a:sym typeface="Proxima Nova"/>
              </a:rPr>
              <a:t>… a systematic process for managing exposure to cybersecurity risks through the supply chain and developing appropriate response strategies, policies, processes, and procedures.</a:t>
            </a:r>
            <a:endParaRPr b="0" i="0" sz="2000" u="none" cap="none" strike="noStrike">
              <a:solidFill>
                <a:srgbClr val="000000"/>
              </a:solidFill>
              <a:latin typeface="Proxima Nova"/>
              <a:ea typeface="Proxima Nova"/>
              <a:cs typeface="Proxima Nova"/>
              <a:sym typeface="Proxima Nova"/>
            </a:endParaRPr>
          </a:p>
        </p:txBody>
      </p:sp>
      <p:pic>
        <p:nvPicPr>
          <p:cNvPr descr="Closed quotation mark icon." id="541" name="Google Shape;541;p74"/>
          <p:cNvPicPr preferRelativeResize="0"/>
          <p:nvPr/>
        </p:nvPicPr>
        <p:blipFill rotWithShape="1">
          <a:blip r:embed="rId3">
            <a:alphaModFix/>
          </a:blip>
          <a:srcRect b="0" l="-3730" r="3728" t="0"/>
          <a:stretch/>
        </p:blipFill>
        <p:spPr>
          <a:xfrm rot="10800000">
            <a:off x="7367866" y="4107979"/>
            <a:ext cx="791862" cy="8830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9"/>
          <p:cNvSpPr txBox="1"/>
          <p:nvPr>
            <p:ph type="ctrTitle"/>
          </p:nvPr>
        </p:nvSpPr>
        <p:spPr>
          <a:xfrm>
            <a:off x="348750" y="2499654"/>
            <a:ext cx="7994400" cy="2437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1800">
                <a:latin typeface="Proxima Nova"/>
                <a:ea typeface="Proxima Nova"/>
                <a:cs typeface="Proxima Nova"/>
                <a:sym typeface="Proxima Nova"/>
              </a:rPr>
              <a:t>GSA INFORMATION TECHNOLOGY CATEGORY</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1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lang="en-US" sz="2800">
                <a:latin typeface="Proxima Nova"/>
                <a:ea typeface="Proxima Nova"/>
                <a:cs typeface="Proxima Nova"/>
                <a:sym typeface="Proxima Nova"/>
              </a:rPr>
              <a:t>IT Security Division Overview &amp; </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lang="en-US" sz="2800">
                <a:latin typeface="Proxima Nova"/>
                <a:ea typeface="Proxima Nova"/>
                <a:cs typeface="Proxima Nova"/>
                <a:sym typeface="Proxima Nova"/>
              </a:rPr>
              <a:t>Cybersecurity Drivers</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rgbClr val="FFFFFF"/>
              </a:buClr>
              <a:buSzPts val="3600"/>
              <a:buNone/>
            </a:pPr>
            <a:r>
              <a:t/>
            </a:r>
            <a:endParaRPr sz="2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b="0" lang="en-US" sz="1800">
                <a:latin typeface="Proxima Nova"/>
                <a:ea typeface="Proxima Nova"/>
                <a:cs typeface="Proxima Nova"/>
                <a:sym typeface="Proxima Nova"/>
              </a:rPr>
              <a:t>Terence Rountree</a:t>
            </a:r>
            <a:endParaRPr b="0" sz="1800">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None/>
            </a:pPr>
            <a:r>
              <a:rPr b="0" i="1" lang="en-US" sz="1800">
                <a:latin typeface="Proxima Nova"/>
                <a:ea typeface="Proxima Nova"/>
                <a:cs typeface="Proxima Nova"/>
                <a:sym typeface="Proxima Nova"/>
              </a:rPr>
              <a:t>ITSD Director</a:t>
            </a:r>
            <a:endParaRPr b="0" i="1" sz="1800">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5"/>
          <p:cNvSpPr txBox="1"/>
          <p:nvPr>
            <p:ph type="ctrTitle"/>
          </p:nvPr>
        </p:nvSpPr>
        <p:spPr>
          <a:xfrm>
            <a:off x="568900" y="303200"/>
            <a:ext cx="78885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C-SCRM Risks Factors &amp; Considerations</a:t>
            </a:r>
            <a:endParaRPr sz="2500">
              <a:solidFill>
                <a:srgbClr val="002060"/>
              </a:solidFill>
              <a:latin typeface="Proxima Nova"/>
              <a:ea typeface="Proxima Nova"/>
              <a:cs typeface="Proxima Nova"/>
              <a:sym typeface="Proxima Nova"/>
            </a:endParaRPr>
          </a:p>
        </p:txBody>
      </p:sp>
      <p:sp>
        <p:nvSpPr>
          <p:cNvPr id="547" name="Google Shape;547;p75"/>
          <p:cNvSpPr txBox="1"/>
          <p:nvPr/>
        </p:nvSpPr>
        <p:spPr>
          <a:xfrm>
            <a:off x="789400" y="1394250"/>
            <a:ext cx="7447500" cy="2355000"/>
          </a:xfrm>
          <a:prstGeom prst="rect">
            <a:avLst/>
          </a:prstGeom>
          <a:solidFill>
            <a:srgbClr val="153870"/>
          </a:solidFill>
          <a:ln>
            <a:noFill/>
          </a:ln>
          <a:effectLst>
            <a:outerShdw blurRad="185738" rotWithShape="0" algn="bl" dir="3000000" dist="95250">
              <a:srgbClr val="00548E">
                <a:alpha val="49803"/>
              </a:srgbClr>
            </a:outerShdw>
          </a:effectLst>
        </p:spPr>
        <p:txBody>
          <a:bodyPr anchorCtr="0" anchor="ctr" bIns="91425" lIns="91425" spcFirstLastPara="1" rIns="91425" wrap="square" tIns="91425">
            <a:noAutofit/>
          </a:bodyPr>
          <a:lstStyle/>
          <a:p>
            <a:pPr indent="-228600" lvl="0" marL="228600" marR="0" rtl="0" algn="l">
              <a:lnSpc>
                <a:spcPct val="120000"/>
              </a:lnSpc>
              <a:spcBef>
                <a:spcPts val="0"/>
              </a:spcBef>
              <a:spcAft>
                <a:spcPts val="0"/>
              </a:spcAft>
              <a:buClr>
                <a:schemeClr val="lt1"/>
              </a:buClr>
              <a:buSzPts val="2000"/>
              <a:buFont typeface="Proxima Nova"/>
              <a:buChar char="●"/>
            </a:pPr>
            <a:r>
              <a:rPr b="1" i="0" lang="en-US" sz="2000" u="none" cap="none" strike="noStrike">
                <a:solidFill>
                  <a:schemeClr val="lt1"/>
                </a:solidFill>
                <a:latin typeface="Proxima Nova"/>
                <a:ea typeface="Proxima Nova"/>
                <a:cs typeface="Proxima Nova"/>
                <a:sym typeface="Proxima Nova"/>
              </a:rPr>
              <a:t>Counterfeit products or components</a:t>
            </a:r>
            <a:endParaRPr b="1" i="0" sz="2000" u="none" cap="none" strike="noStrike">
              <a:solidFill>
                <a:schemeClr val="lt1"/>
              </a:solidFill>
              <a:latin typeface="Proxima Nova"/>
              <a:ea typeface="Proxima Nova"/>
              <a:cs typeface="Proxima Nova"/>
              <a:sym typeface="Proxima Nova"/>
            </a:endParaRPr>
          </a:p>
          <a:p>
            <a:pPr indent="-228600" lvl="0" marL="228600" marR="0" rtl="0" algn="l">
              <a:lnSpc>
                <a:spcPct val="120000"/>
              </a:lnSpc>
              <a:spcBef>
                <a:spcPts val="1000"/>
              </a:spcBef>
              <a:spcAft>
                <a:spcPts val="0"/>
              </a:spcAft>
              <a:buClr>
                <a:schemeClr val="lt1"/>
              </a:buClr>
              <a:buSzPts val="2000"/>
              <a:buFont typeface="Proxima Nova"/>
              <a:buChar char="●"/>
            </a:pPr>
            <a:r>
              <a:rPr b="1" i="0" lang="en-US" sz="2000" u="none" cap="none" strike="noStrike">
                <a:solidFill>
                  <a:schemeClr val="lt1"/>
                </a:solidFill>
                <a:latin typeface="Proxima Nova"/>
                <a:ea typeface="Proxima Nova"/>
                <a:cs typeface="Proxima Nova"/>
                <a:sym typeface="Proxima Nova"/>
              </a:rPr>
              <a:t>Delivery of products with malware</a:t>
            </a:r>
            <a:endParaRPr b="1" i="0" sz="2000" u="none" cap="none" strike="noStrike">
              <a:solidFill>
                <a:schemeClr val="lt1"/>
              </a:solidFill>
              <a:latin typeface="Proxima Nova"/>
              <a:ea typeface="Proxima Nova"/>
              <a:cs typeface="Proxima Nova"/>
              <a:sym typeface="Proxima Nova"/>
            </a:endParaRPr>
          </a:p>
          <a:p>
            <a:pPr indent="-228600" lvl="0" marL="228600" marR="0" rtl="0" algn="l">
              <a:lnSpc>
                <a:spcPct val="120000"/>
              </a:lnSpc>
              <a:spcBef>
                <a:spcPts val="1000"/>
              </a:spcBef>
              <a:spcAft>
                <a:spcPts val="0"/>
              </a:spcAft>
              <a:buClr>
                <a:schemeClr val="lt1"/>
              </a:buClr>
              <a:buSzPts val="2000"/>
              <a:buFont typeface="Proxima Nova"/>
              <a:buChar char="●"/>
            </a:pPr>
            <a:r>
              <a:rPr b="1" i="0" lang="en-US" sz="2000" u="none" cap="none" strike="noStrike">
                <a:solidFill>
                  <a:schemeClr val="lt1"/>
                </a:solidFill>
                <a:latin typeface="Proxima Nova"/>
                <a:ea typeface="Proxima Nova"/>
                <a:cs typeface="Proxima Nova"/>
                <a:sym typeface="Proxima Nova"/>
              </a:rPr>
              <a:t>Security vulnerabilities in systems and networks used by supply chain partners</a:t>
            </a:r>
            <a:endParaRPr b="1" i="0" sz="2000" u="none" cap="none" strike="noStrike">
              <a:solidFill>
                <a:schemeClr val="lt1"/>
              </a:solidFill>
              <a:latin typeface="Proxima Nova"/>
              <a:ea typeface="Proxima Nova"/>
              <a:cs typeface="Proxima Nova"/>
              <a:sym typeface="Proxima Nova"/>
            </a:endParaRPr>
          </a:p>
          <a:p>
            <a:pPr indent="-228600" lvl="0" marL="228600" marR="0" rtl="0" algn="l">
              <a:lnSpc>
                <a:spcPct val="120000"/>
              </a:lnSpc>
              <a:spcBef>
                <a:spcPts val="1000"/>
              </a:spcBef>
              <a:spcAft>
                <a:spcPts val="1000"/>
              </a:spcAft>
              <a:buClr>
                <a:schemeClr val="lt1"/>
              </a:buClr>
              <a:buSzPts val="2000"/>
              <a:buFont typeface="Proxima Nova"/>
              <a:buChar char="●"/>
            </a:pPr>
            <a:r>
              <a:rPr b="1" i="0" lang="en-US" sz="2000" u="none" cap="none" strike="noStrike">
                <a:solidFill>
                  <a:schemeClr val="lt1"/>
                </a:solidFill>
                <a:latin typeface="Proxima Nova"/>
                <a:ea typeface="Proxima Nova"/>
                <a:cs typeface="Proxima Nova"/>
                <a:sym typeface="Proxima Nova"/>
              </a:rPr>
              <a:t>Theft or alteration of system data</a:t>
            </a:r>
            <a:endParaRPr b="1" i="0" sz="20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6"/>
          <p:cNvSpPr txBox="1"/>
          <p:nvPr>
            <p:ph type="ctrTitle"/>
          </p:nvPr>
        </p:nvSpPr>
        <p:spPr>
          <a:xfrm>
            <a:off x="582400" y="0"/>
            <a:ext cx="7908600" cy="981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C-SCRM Drivers | </a:t>
            </a:r>
            <a:r>
              <a:rPr b="0" lang="en-US" sz="2500">
                <a:solidFill>
                  <a:srgbClr val="002060"/>
                </a:solidFill>
                <a:latin typeface="Proxima Nova"/>
                <a:ea typeface="Proxima Nova"/>
                <a:cs typeface="Proxima Nova"/>
                <a:sym typeface="Proxima Nova"/>
              </a:rPr>
              <a:t>Supply Chain Risks</a:t>
            </a:r>
            <a:r>
              <a:rPr lang="en-US" sz="2500">
                <a:solidFill>
                  <a:srgbClr val="002060"/>
                </a:solidFill>
                <a:latin typeface="Proxima Nova"/>
                <a:ea typeface="Proxima Nova"/>
                <a:cs typeface="Proxima Nova"/>
                <a:sym typeface="Proxima Nova"/>
              </a:rPr>
              <a:t> </a:t>
            </a:r>
            <a:endParaRPr b="0" sz="2500">
              <a:solidFill>
                <a:srgbClr val="002060"/>
              </a:solidFill>
              <a:latin typeface="Proxima Nova"/>
              <a:ea typeface="Proxima Nova"/>
              <a:cs typeface="Proxima Nova"/>
              <a:sym typeface="Proxima Nova"/>
            </a:endParaRPr>
          </a:p>
        </p:txBody>
      </p:sp>
      <p:sp>
        <p:nvSpPr>
          <p:cNvPr id="553" name="Google Shape;553;p76"/>
          <p:cNvSpPr/>
          <p:nvPr/>
        </p:nvSpPr>
        <p:spPr>
          <a:xfrm>
            <a:off x="4049475" y="1395225"/>
            <a:ext cx="4626600" cy="1952700"/>
          </a:xfrm>
          <a:prstGeom prst="snip1Rect">
            <a:avLst>
              <a:gd fmla="val 16667" name="adj"/>
            </a:avLst>
          </a:prstGeom>
          <a:solidFill>
            <a:srgbClr val="0B5394"/>
          </a:solidFill>
          <a:ln cap="flat" cmpd="sng" w="9525">
            <a:solidFill>
              <a:schemeClr val="dk2"/>
            </a:solidFill>
            <a:prstDash val="solid"/>
            <a:round/>
            <a:headEnd len="sm" w="sm" type="none"/>
            <a:tailEnd len="sm" w="sm" type="none"/>
          </a:ln>
          <a:effectLst>
            <a:outerShdw blurRad="57150" rotWithShape="0" algn="bl" dir="8700000" dist="95250">
              <a:srgbClr val="3D85C6">
                <a:alpha val="34901"/>
              </a:srgbClr>
            </a:outerShdw>
          </a:effectLst>
        </p:spPr>
        <p:txBody>
          <a:bodyPr anchorCtr="0" anchor="b" bIns="91425" lIns="91425" spcFirstLastPara="1" rIns="91425" wrap="square" tIns="0">
            <a:noAutofit/>
          </a:bodyPr>
          <a:lstStyle/>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COVID-19 Pandemic</a:t>
            </a:r>
            <a:endParaRPr b="1" i="0" sz="2000" u="none" cap="none" strike="noStrike">
              <a:solidFill>
                <a:schemeClr val="lt1"/>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Major Shipping Lane Disruptions</a:t>
            </a:r>
            <a:endParaRPr b="1" i="0" sz="2000" u="none" cap="none" strike="noStrike">
              <a:solidFill>
                <a:schemeClr val="lt1"/>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Global Conflicts</a:t>
            </a:r>
            <a:endParaRPr b="1" i="0" sz="2000" u="none" cap="none" strike="noStrike">
              <a:solidFill>
                <a:schemeClr val="lt1"/>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Weather Events &amp; Natural Disasters</a:t>
            </a:r>
            <a:endParaRPr b="1" i="0" sz="2000" u="none" cap="none" strike="noStrike">
              <a:solidFill>
                <a:schemeClr val="lt1"/>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Cyber Attacks on Major IT Providers</a:t>
            </a:r>
            <a:endParaRPr b="1" i="0" sz="2000" u="none" cap="none" strike="noStrike">
              <a:solidFill>
                <a:schemeClr val="lt1"/>
              </a:solidFill>
              <a:latin typeface="Proxima Nova"/>
              <a:ea typeface="Proxima Nova"/>
              <a:cs typeface="Proxima Nova"/>
              <a:sym typeface="Proxima Nova"/>
            </a:endParaRPr>
          </a:p>
        </p:txBody>
      </p:sp>
      <p:sp>
        <p:nvSpPr>
          <p:cNvPr id="554" name="Google Shape;554;p76"/>
          <p:cNvSpPr txBox="1"/>
          <p:nvPr/>
        </p:nvSpPr>
        <p:spPr>
          <a:xfrm>
            <a:off x="564850" y="1410675"/>
            <a:ext cx="35073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600"/>
              <a:buFont typeface="Arial"/>
              <a:buNone/>
            </a:pPr>
            <a:r>
              <a:rPr b="1" i="0" lang="en-US" sz="2000" u="none" cap="none" strike="noStrike">
                <a:solidFill>
                  <a:srgbClr val="002060"/>
                </a:solidFill>
                <a:latin typeface="Proxima Nova"/>
                <a:ea typeface="Proxima Nova"/>
                <a:cs typeface="Proxima Nova"/>
                <a:sym typeface="Proxima Nova"/>
              </a:rPr>
              <a:t>Physical Supply Chain Risks</a:t>
            </a:r>
            <a:endParaRPr b="1" i="0" sz="2000" u="none" cap="none" strike="noStrike">
              <a:solidFill>
                <a:srgbClr val="434343"/>
              </a:solidFill>
              <a:latin typeface="Proxima Nova"/>
              <a:ea typeface="Proxima Nova"/>
              <a:cs typeface="Proxima Nova"/>
              <a:sym typeface="Proxima Nova"/>
            </a:endParaRPr>
          </a:p>
        </p:txBody>
      </p:sp>
      <p:sp>
        <p:nvSpPr>
          <p:cNvPr id="555" name="Google Shape;555;p76"/>
          <p:cNvSpPr txBox="1"/>
          <p:nvPr/>
        </p:nvSpPr>
        <p:spPr>
          <a:xfrm>
            <a:off x="582400" y="2182275"/>
            <a:ext cx="2730300" cy="37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434343"/>
                </a:solidFill>
                <a:latin typeface="Proxima Nova"/>
                <a:ea typeface="Proxima Nova"/>
                <a:cs typeface="Proxima Nova"/>
                <a:sym typeface="Proxima Nova"/>
              </a:rPr>
              <a:t>Supply Chain Risks</a:t>
            </a:r>
            <a:endParaRPr b="1" i="0" sz="2000" u="none" cap="none" strike="noStrike">
              <a:solidFill>
                <a:srgbClr val="434343"/>
              </a:solidFill>
              <a:latin typeface="Proxima Nova"/>
              <a:ea typeface="Proxima Nova"/>
              <a:cs typeface="Proxima Nova"/>
              <a:sym typeface="Proxima Nova"/>
            </a:endParaRPr>
          </a:p>
        </p:txBody>
      </p:sp>
      <p:pic>
        <p:nvPicPr>
          <p:cNvPr descr="Solarwinds logo." id="556" name="Google Shape;556;p76"/>
          <p:cNvPicPr preferRelativeResize="0"/>
          <p:nvPr/>
        </p:nvPicPr>
        <p:blipFill rotWithShape="1">
          <a:blip r:embed="rId3">
            <a:alphaModFix/>
          </a:blip>
          <a:srcRect b="27781" l="6200" r="7076" t="26509"/>
          <a:stretch/>
        </p:blipFill>
        <p:spPr>
          <a:xfrm>
            <a:off x="473188" y="2949301"/>
            <a:ext cx="2685263" cy="867763"/>
          </a:xfrm>
          <a:prstGeom prst="rect">
            <a:avLst/>
          </a:prstGeom>
          <a:noFill/>
          <a:ln>
            <a:noFill/>
          </a:ln>
        </p:spPr>
      </p:pic>
      <p:pic>
        <p:nvPicPr>
          <p:cNvPr descr="Kaseya logo." id="557" name="Google Shape;557;p76"/>
          <p:cNvPicPr preferRelativeResize="0"/>
          <p:nvPr/>
        </p:nvPicPr>
        <p:blipFill rotWithShape="1">
          <a:blip r:embed="rId4">
            <a:alphaModFix/>
          </a:blip>
          <a:srcRect b="0" l="0" r="0" t="0"/>
          <a:stretch/>
        </p:blipFill>
        <p:spPr>
          <a:xfrm>
            <a:off x="2096448" y="4006216"/>
            <a:ext cx="1703557" cy="884593"/>
          </a:xfrm>
          <a:prstGeom prst="rect">
            <a:avLst/>
          </a:prstGeom>
          <a:noFill/>
          <a:ln>
            <a:noFill/>
          </a:ln>
        </p:spPr>
      </p:pic>
      <p:pic>
        <p:nvPicPr>
          <p:cNvPr descr="Microsoft Exchange logo." id="558" name="Google Shape;558;p76"/>
          <p:cNvPicPr preferRelativeResize="0"/>
          <p:nvPr/>
        </p:nvPicPr>
        <p:blipFill rotWithShape="1">
          <a:blip r:embed="rId5">
            <a:alphaModFix/>
          </a:blip>
          <a:srcRect b="0" l="0" r="0" t="0"/>
          <a:stretch/>
        </p:blipFill>
        <p:spPr>
          <a:xfrm>
            <a:off x="4179839" y="3450912"/>
            <a:ext cx="2220019" cy="867763"/>
          </a:xfrm>
          <a:prstGeom prst="rect">
            <a:avLst/>
          </a:prstGeom>
          <a:noFill/>
          <a:ln>
            <a:noFill/>
          </a:ln>
        </p:spPr>
      </p:pic>
      <p:pic>
        <p:nvPicPr>
          <p:cNvPr descr="Log4J logo." id="559" name="Google Shape;559;p76"/>
          <p:cNvPicPr preferRelativeResize="0"/>
          <p:nvPr/>
        </p:nvPicPr>
        <p:blipFill rotWithShape="1">
          <a:blip r:embed="rId6">
            <a:alphaModFix/>
          </a:blip>
          <a:srcRect b="0" l="0" r="0" t="0"/>
          <a:stretch/>
        </p:blipFill>
        <p:spPr>
          <a:xfrm>
            <a:off x="6399850" y="3908485"/>
            <a:ext cx="2180269" cy="8845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7"/>
          <p:cNvSpPr txBox="1"/>
          <p:nvPr>
            <p:ph type="ctrTitle"/>
          </p:nvPr>
        </p:nvSpPr>
        <p:spPr>
          <a:xfrm>
            <a:off x="592575" y="380800"/>
            <a:ext cx="7958100" cy="600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C-SCRM Drivers | </a:t>
            </a:r>
            <a:r>
              <a:rPr b="0" lang="en-US" sz="2500">
                <a:solidFill>
                  <a:srgbClr val="002060"/>
                </a:solidFill>
                <a:latin typeface="Proxima Nova"/>
                <a:ea typeface="Proxima Nova"/>
                <a:cs typeface="Proxima Nova"/>
                <a:sym typeface="Proxima Nova"/>
              </a:rPr>
              <a:t>Federal Requirements &amp; Guidance</a:t>
            </a:r>
            <a:endParaRPr b="0" sz="2500">
              <a:solidFill>
                <a:srgbClr val="002060"/>
              </a:solidFill>
              <a:latin typeface="Proxima Nova"/>
              <a:ea typeface="Proxima Nova"/>
              <a:cs typeface="Proxima Nova"/>
              <a:sym typeface="Proxima Nova"/>
            </a:endParaRPr>
          </a:p>
        </p:txBody>
      </p:sp>
      <p:pic>
        <p:nvPicPr>
          <p:cNvPr descr="First page of the Executive Order on Improving the Nation's Security" id="565" name="Google Shape;565;p77"/>
          <p:cNvPicPr preferRelativeResize="0"/>
          <p:nvPr/>
        </p:nvPicPr>
        <p:blipFill rotWithShape="1">
          <a:blip r:embed="rId3">
            <a:alphaModFix/>
          </a:blip>
          <a:srcRect b="0" l="0" r="0" t="0"/>
          <a:stretch/>
        </p:blipFill>
        <p:spPr>
          <a:xfrm>
            <a:off x="1109175" y="1173312"/>
            <a:ext cx="2231811" cy="2034704"/>
          </a:xfrm>
          <a:prstGeom prst="rect">
            <a:avLst/>
          </a:prstGeom>
          <a:noFill/>
          <a:ln cap="flat" cmpd="sng" w="9525">
            <a:solidFill>
              <a:schemeClr val="dk2"/>
            </a:solidFill>
            <a:prstDash val="solid"/>
            <a:round/>
            <a:headEnd len="sm" w="sm" type="none"/>
            <a:tailEnd len="sm" w="sm" type="none"/>
          </a:ln>
        </p:spPr>
      </p:pic>
      <p:pic>
        <p:nvPicPr>
          <p:cNvPr descr="First page of the Executive Order on Securing the Information and Communications Technology and Services Supply Chain" id="566" name="Google Shape;566;p77"/>
          <p:cNvPicPr preferRelativeResize="0"/>
          <p:nvPr/>
        </p:nvPicPr>
        <p:blipFill rotWithShape="1">
          <a:blip r:embed="rId4">
            <a:alphaModFix/>
          </a:blip>
          <a:srcRect b="-22564" l="0" r="0" t="0"/>
          <a:stretch/>
        </p:blipFill>
        <p:spPr>
          <a:xfrm>
            <a:off x="3517965" y="1173323"/>
            <a:ext cx="2182783" cy="2034677"/>
          </a:xfrm>
          <a:prstGeom prst="rect">
            <a:avLst/>
          </a:prstGeom>
          <a:noFill/>
          <a:ln cap="flat" cmpd="sng" w="9525">
            <a:solidFill>
              <a:schemeClr val="dk2"/>
            </a:solidFill>
            <a:prstDash val="solid"/>
            <a:round/>
            <a:headEnd len="sm" w="sm" type="none"/>
            <a:tailEnd len="sm" w="sm" type="none"/>
          </a:ln>
        </p:spPr>
      </p:pic>
      <p:pic>
        <p:nvPicPr>
          <p:cNvPr descr="First page of Executive Order on America's Supply Chain" id="567" name="Google Shape;567;p77"/>
          <p:cNvPicPr preferRelativeResize="0"/>
          <p:nvPr/>
        </p:nvPicPr>
        <p:blipFill rotWithShape="1">
          <a:blip r:embed="rId5">
            <a:alphaModFix/>
          </a:blip>
          <a:srcRect b="0" l="0" r="0" t="0"/>
          <a:stretch/>
        </p:blipFill>
        <p:spPr>
          <a:xfrm>
            <a:off x="5877752" y="1164857"/>
            <a:ext cx="2084949" cy="2034687"/>
          </a:xfrm>
          <a:prstGeom prst="rect">
            <a:avLst/>
          </a:prstGeom>
          <a:noFill/>
          <a:ln cap="flat" cmpd="sng" w="9525">
            <a:solidFill>
              <a:schemeClr val="dk2"/>
            </a:solidFill>
            <a:prstDash val="solid"/>
            <a:round/>
            <a:headEnd len="sm" w="sm" type="none"/>
            <a:tailEnd len="sm" w="sm" type="none"/>
          </a:ln>
        </p:spPr>
      </p:pic>
      <p:pic>
        <p:nvPicPr>
          <p:cNvPr descr="First page of Executive Order on Protecting American's Sensitive Data from Foreign Adversaries" id="568" name="Google Shape;568;p77"/>
          <p:cNvPicPr preferRelativeResize="0"/>
          <p:nvPr/>
        </p:nvPicPr>
        <p:blipFill rotWithShape="1">
          <a:blip r:embed="rId6">
            <a:alphaModFix/>
          </a:blip>
          <a:srcRect b="0" l="0" r="0" t="0"/>
          <a:stretch/>
        </p:blipFill>
        <p:spPr>
          <a:xfrm>
            <a:off x="2429181" y="2702703"/>
            <a:ext cx="2212742" cy="2034686"/>
          </a:xfrm>
          <a:prstGeom prst="rect">
            <a:avLst/>
          </a:prstGeom>
          <a:noFill/>
          <a:ln cap="flat" cmpd="sng" w="9525">
            <a:solidFill>
              <a:schemeClr val="dk2"/>
            </a:solidFill>
            <a:prstDash val="solid"/>
            <a:round/>
            <a:headEnd len="sm" w="sm" type="none"/>
            <a:tailEnd len="sm" w="sm" type="none"/>
          </a:ln>
        </p:spPr>
      </p:pic>
      <p:pic>
        <p:nvPicPr>
          <p:cNvPr descr="First page of Executive Order on Preventing Access to American's Bulk Sensitive Personal Data and United States Government-related Data by Countries of Concern" id="569" name="Google Shape;569;p77"/>
          <p:cNvPicPr preferRelativeResize="0"/>
          <p:nvPr/>
        </p:nvPicPr>
        <p:blipFill rotWithShape="1">
          <a:blip r:embed="rId7">
            <a:alphaModFix/>
          </a:blip>
          <a:srcRect b="0" l="0" r="0" t="0"/>
          <a:stretch/>
        </p:blipFill>
        <p:spPr>
          <a:xfrm>
            <a:off x="4810190" y="2702713"/>
            <a:ext cx="2315053" cy="203468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descr="Cover of the 2023 National Defense Authorization Act" id="574" name="Google Shape;574;p78" title="Cover of the 2023 National Defense Authorization Act"/>
          <p:cNvSpPr txBox="1"/>
          <p:nvPr>
            <p:ph type="ctrTitle"/>
          </p:nvPr>
        </p:nvSpPr>
        <p:spPr>
          <a:xfrm>
            <a:off x="592575" y="421300"/>
            <a:ext cx="7958100" cy="5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C-SCRM Drivers | </a:t>
            </a:r>
            <a:r>
              <a:rPr b="0" lang="en-US" sz="2500">
                <a:solidFill>
                  <a:srgbClr val="002060"/>
                </a:solidFill>
                <a:latin typeface="Proxima Nova"/>
                <a:ea typeface="Proxima Nova"/>
                <a:cs typeface="Proxima Nova"/>
                <a:sym typeface="Proxima Nova"/>
              </a:rPr>
              <a:t>Federal Requirements &amp; Guidance</a:t>
            </a:r>
            <a:endParaRPr b="0" sz="2500">
              <a:solidFill>
                <a:srgbClr val="002060"/>
              </a:solidFill>
              <a:latin typeface="Proxima Nova"/>
              <a:ea typeface="Proxima Nova"/>
              <a:cs typeface="Proxima Nova"/>
              <a:sym typeface="Proxima Nova"/>
            </a:endParaRPr>
          </a:p>
        </p:txBody>
      </p:sp>
      <p:pic>
        <p:nvPicPr>
          <p:cNvPr descr="Cover of the FY23 national Defense Authorization Act" id="575" name="Google Shape;575;p78"/>
          <p:cNvPicPr preferRelativeResize="0"/>
          <p:nvPr/>
        </p:nvPicPr>
        <p:blipFill rotWithShape="1">
          <a:blip r:embed="rId3">
            <a:alphaModFix/>
          </a:blip>
          <a:srcRect b="0" l="0" r="0" t="0"/>
          <a:stretch/>
        </p:blipFill>
        <p:spPr>
          <a:xfrm>
            <a:off x="883939" y="1064503"/>
            <a:ext cx="1779325" cy="2003909"/>
          </a:xfrm>
          <a:prstGeom prst="rect">
            <a:avLst/>
          </a:prstGeom>
          <a:noFill/>
          <a:ln>
            <a:noFill/>
          </a:ln>
        </p:spPr>
      </p:pic>
      <p:pic>
        <p:nvPicPr>
          <p:cNvPr descr="First page of OMB Memo M-23-16, Update to M-22-18, Enhancing the Security of the Software Supply Chain through Secure Software Development Practices" id="576" name="Google Shape;576;p78"/>
          <p:cNvPicPr preferRelativeResize="0"/>
          <p:nvPr/>
        </p:nvPicPr>
        <p:blipFill rotWithShape="1">
          <a:blip r:embed="rId4">
            <a:alphaModFix/>
          </a:blip>
          <a:srcRect b="0" l="0" r="0" t="0"/>
          <a:stretch/>
        </p:blipFill>
        <p:spPr>
          <a:xfrm>
            <a:off x="2701180" y="1064488"/>
            <a:ext cx="1779326" cy="2268850"/>
          </a:xfrm>
          <a:prstGeom prst="rect">
            <a:avLst/>
          </a:prstGeom>
          <a:noFill/>
          <a:ln cap="flat" cmpd="sng" w="9525">
            <a:solidFill>
              <a:schemeClr val="dk2"/>
            </a:solidFill>
            <a:prstDash val="solid"/>
            <a:round/>
            <a:headEnd len="sm" w="sm" type="none"/>
            <a:tailEnd len="sm" w="sm" type="none"/>
          </a:ln>
        </p:spPr>
      </p:pic>
      <p:pic>
        <p:nvPicPr>
          <p:cNvPr descr="First page of OMB Memo M-22-18, Enhancing the Security of the Software Supply Chain through Secure Software Development Practices" id="577" name="Google Shape;577;p78"/>
          <p:cNvPicPr preferRelativeResize="0"/>
          <p:nvPr/>
        </p:nvPicPr>
        <p:blipFill rotWithShape="1">
          <a:blip r:embed="rId5">
            <a:alphaModFix/>
          </a:blip>
          <a:srcRect b="0" l="0" r="0" t="0"/>
          <a:stretch/>
        </p:blipFill>
        <p:spPr>
          <a:xfrm>
            <a:off x="4517956" y="1058263"/>
            <a:ext cx="1779325" cy="2281300"/>
          </a:xfrm>
          <a:prstGeom prst="rect">
            <a:avLst/>
          </a:prstGeom>
          <a:noFill/>
          <a:ln cap="flat" cmpd="sng" w="9525">
            <a:solidFill>
              <a:schemeClr val="dk2"/>
            </a:solidFill>
            <a:prstDash val="solid"/>
            <a:round/>
            <a:headEnd len="sm" w="sm" type="none"/>
            <a:tailEnd len="sm" w="sm" type="none"/>
          </a:ln>
        </p:spPr>
      </p:pic>
      <p:pic>
        <p:nvPicPr>
          <p:cNvPr descr="Cover of the Federal Information Security Modernization Act of 2014 coverage document. Fiscal Year 2021 Annual Report to Congress" id="578" name="Google Shape;578;p78"/>
          <p:cNvPicPr preferRelativeResize="0"/>
          <p:nvPr/>
        </p:nvPicPr>
        <p:blipFill rotWithShape="1">
          <a:blip r:embed="rId6">
            <a:alphaModFix/>
          </a:blip>
          <a:srcRect b="-18631" l="0" r="0" t="-1186"/>
          <a:stretch/>
        </p:blipFill>
        <p:spPr>
          <a:xfrm>
            <a:off x="6334732" y="1064217"/>
            <a:ext cx="1779325" cy="2323251"/>
          </a:xfrm>
          <a:prstGeom prst="rect">
            <a:avLst/>
          </a:prstGeom>
          <a:noFill/>
          <a:ln cap="flat" cmpd="sng" w="9525">
            <a:solidFill>
              <a:schemeClr val="dk2"/>
            </a:solidFill>
            <a:prstDash val="solid"/>
            <a:round/>
            <a:headEnd len="sm" w="sm" type="none"/>
            <a:tailEnd len="sm" w="sm" type="none"/>
          </a:ln>
        </p:spPr>
      </p:pic>
      <p:pic>
        <p:nvPicPr>
          <p:cNvPr descr="Cover of NIST Special Publication 800-161r, Cybersecurity Supply Chain Risk Management Practices for Systems and Organizations" id="579" name="Google Shape;579;p78"/>
          <p:cNvPicPr preferRelativeResize="0"/>
          <p:nvPr/>
        </p:nvPicPr>
        <p:blipFill rotWithShape="1">
          <a:blip r:embed="rId7">
            <a:alphaModFix/>
          </a:blip>
          <a:srcRect b="0" l="0" r="0" t="0"/>
          <a:stretch/>
        </p:blipFill>
        <p:spPr>
          <a:xfrm>
            <a:off x="1198092" y="2470655"/>
            <a:ext cx="1682479" cy="2323230"/>
          </a:xfrm>
          <a:prstGeom prst="rect">
            <a:avLst/>
          </a:prstGeom>
          <a:noFill/>
          <a:ln cap="flat" cmpd="sng" w="9525">
            <a:solidFill>
              <a:schemeClr val="dk2"/>
            </a:solidFill>
            <a:prstDash val="solid"/>
            <a:round/>
            <a:headEnd len="sm" w="sm" type="none"/>
            <a:tailEnd len="sm" w="sm" type="none"/>
          </a:ln>
        </p:spPr>
      </p:pic>
      <p:pic>
        <p:nvPicPr>
          <p:cNvPr descr="Cover of NIST Special Publication 800-53 rev 5, Security and Privacy Controls for Information Systems and Organizations" id="580" name="Google Shape;580;p78"/>
          <p:cNvPicPr preferRelativeResize="0"/>
          <p:nvPr/>
        </p:nvPicPr>
        <p:blipFill rotWithShape="1">
          <a:blip r:embed="rId8">
            <a:alphaModFix/>
          </a:blip>
          <a:srcRect b="0" l="0" r="0" t="0"/>
          <a:stretch/>
        </p:blipFill>
        <p:spPr>
          <a:xfrm>
            <a:off x="2924982" y="2470655"/>
            <a:ext cx="1682478" cy="2304430"/>
          </a:xfrm>
          <a:prstGeom prst="rect">
            <a:avLst/>
          </a:prstGeom>
          <a:noFill/>
          <a:ln cap="flat" cmpd="sng" w="9525">
            <a:solidFill>
              <a:schemeClr val="dk2"/>
            </a:solidFill>
            <a:prstDash val="solid"/>
            <a:round/>
            <a:headEnd len="sm" w="sm" type="none"/>
            <a:tailEnd len="sm" w="sm" type="none"/>
          </a:ln>
        </p:spPr>
      </p:pic>
      <p:pic>
        <p:nvPicPr>
          <p:cNvPr descr="Cover of of the Committee on National Security Systems Supply Chain Risk Management" id="581" name="Google Shape;581;p78"/>
          <p:cNvPicPr preferRelativeResize="0"/>
          <p:nvPr/>
        </p:nvPicPr>
        <p:blipFill rotWithShape="1">
          <a:blip r:embed="rId9">
            <a:alphaModFix/>
          </a:blip>
          <a:srcRect b="0" l="0" r="0" t="0"/>
          <a:stretch/>
        </p:blipFill>
        <p:spPr>
          <a:xfrm>
            <a:off x="4661711" y="2470655"/>
            <a:ext cx="1847507" cy="2323259"/>
          </a:xfrm>
          <a:prstGeom prst="rect">
            <a:avLst/>
          </a:prstGeom>
          <a:noFill/>
          <a:ln cap="flat" cmpd="sng" w="9525">
            <a:solidFill>
              <a:schemeClr val="dk2"/>
            </a:solidFill>
            <a:prstDash val="solid"/>
            <a:round/>
            <a:headEnd len="sm" w="sm" type="none"/>
            <a:tailEnd len="sm" w="sm" type="none"/>
          </a:ln>
        </p:spPr>
      </p:pic>
      <p:pic>
        <p:nvPicPr>
          <p:cNvPr descr="Cover of NIST's Protecting Controlled Unclassified Information in Nonfederal Systems and Organizations" id="582" name="Google Shape;582;p78"/>
          <p:cNvPicPr preferRelativeResize="0"/>
          <p:nvPr/>
        </p:nvPicPr>
        <p:blipFill rotWithShape="1">
          <a:blip r:embed="rId10">
            <a:alphaModFix/>
          </a:blip>
          <a:srcRect b="0" l="6776" r="0" t="0"/>
          <a:stretch/>
        </p:blipFill>
        <p:spPr>
          <a:xfrm>
            <a:off x="6556069" y="2470662"/>
            <a:ext cx="1779325" cy="23232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9"/>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C-SCRM Drivers |</a:t>
            </a:r>
            <a:r>
              <a:rPr b="0" i="0" lang="en-US" sz="2500" u="none" cap="none" strike="noStrike">
                <a:solidFill>
                  <a:srgbClr val="002060"/>
                </a:solidFill>
                <a:latin typeface="Proxima Nova"/>
                <a:ea typeface="Proxima Nova"/>
                <a:cs typeface="Proxima Nova"/>
                <a:sym typeface="Proxima Nova"/>
              </a:rPr>
              <a:t> IG FISMA Metrics</a:t>
            </a:r>
            <a:endParaRPr/>
          </a:p>
        </p:txBody>
      </p:sp>
      <p:sp>
        <p:nvSpPr>
          <p:cNvPr id="588" name="Google Shape;588;p79"/>
          <p:cNvSpPr txBox="1"/>
          <p:nvPr/>
        </p:nvSpPr>
        <p:spPr>
          <a:xfrm>
            <a:off x="561650" y="1105325"/>
            <a:ext cx="7921500" cy="18609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latin typeface="Proxima Nova"/>
                <a:ea typeface="Proxima Nova"/>
                <a:cs typeface="Proxima Nova"/>
                <a:sym typeface="Proxima Nova"/>
              </a:rPr>
              <a:t>The Inspector General (IG) Federal Information Security Modernization Act (FISMA) reporting metrics assess agencies’ C-SCRM performance and maturity based on four measurements. Two of these four measurements explicitly focus on an agency’s C-SCRM capabilities.</a:t>
            </a:r>
            <a:r>
              <a:rPr b="1" i="0" lang="en-US" sz="1900" u="none" cap="none" strike="noStrike">
                <a:solidFill>
                  <a:srgbClr val="000000"/>
                </a:solidFill>
                <a:latin typeface="Proxima Nova"/>
                <a:ea typeface="Proxima Nova"/>
                <a:cs typeface="Proxima Nova"/>
                <a:sym typeface="Proxima Nova"/>
              </a:rPr>
              <a:t> </a:t>
            </a:r>
            <a:endParaRPr b="1" i="0" sz="19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Proxima Nova"/>
                <a:ea typeface="Proxima Nova"/>
                <a:cs typeface="Proxima Nova"/>
                <a:sym typeface="Proxima Nova"/>
              </a:rPr>
              <a:t>These measurements evaluate whether the following is true:</a:t>
            </a:r>
            <a:endParaRPr b="1" i="0" sz="1900" u="none" cap="none" strike="noStrike">
              <a:solidFill>
                <a:schemeClr val="dk1"/>
              </a:solidFill>
              <a:latin typeface="Proxima Nova"/>
              <a:ea typeface="Proxima Nova"/>
              <a:cs typeface="Proxima Nova"/>
              <a:sym typeface="Proxima Nova"/>
            </a:endParaRPr>
          </a:p>
        </p:txBody>
      </p:sp>
      <p:sp>
        <p:nvSpPr>
          <p:cNvPr id="589" name="Google Shape;589;p79"/>
          <p:cNvSpPr/>
          <p:nvPr/>
        </p:nvSpPr>
        <p:spPr>
          <a:xfrm>
            <a:off x="561550" y="3003225"/>
            <a:ext cx="7921500" cy="1860900"/>
          </a:xfrm>
          <a:prstGeom prst="roundRect">
            <a:avLst>
              <a:gd fmla="val 16667" name="adj"/>
            </a:avLst>
          </a:prstGeom>
          <a:solidFill>
            <a:srgbClr val="D4E1F5"/>
          </a:solidFill>
          <a:ln cap="flat" cmpd="sng" w="12700">
            <a:solidFill>
              <a:srgbClr val="9CAFD2"/>
            </a:solidFill>
            <a:prstDash val="solid"/>
            <a:miter lim="800000"/>
            <a:headEnd len="sm" w="sm" type="none"/>
            <a:tailEnd len="sm" w="sm" type="none"/>
          </a:ln>
        </p:spPr>
        <p:txBody>
          <a:bodyPr anchorCtr="0" anchor="t" bIns="34275" lIns="68575" spcFirstLastPara="1" rIns="68575" wrap="square" tIns="34275">
            <a:noAutofit/>
          </a:bodyPr>
          <a:lstStyle/>
          <a:p>
            <a:pPr indent="-292100" lvl="0" marL="342900" marR="0" rtl="0" algn="l">
              <a:lnSpc>
                <a:spcPct val="115000"/>
              </a:lnSpc>
              <a:spcBef>
                <a:spcPts val="0"/>
              </a:spcBef>
              <a:spcAft>
                <a:spcPts val="0"/>
              </a:spcAft>
              <a:buClr>
                <a:schemeClr val="dk1"/>
              </a:buClr>
              <a:buSzPts val="1900"/>
              <a:buFont typeface="Proxima Nova"/>
              <a:buAutoNum type="arabicPeriod"/>
            </a:pPr>
            <a:r>
              <a:rPr b="0" i="0" lang="en-US" sz="1900" u="none" cap="none" strike="noStrike">
                <a:solidFill>
                  <a:schemeClr val="dk1"/>
                </a:solidFill>
                <a:latin typeface="Proxima Nova"/>
                <a:ea typeface="Proxima Nova"/>
                <a:cs typeface="Proxima Nova"/>
                <a:sym typeface="Proxima Nova"/>
              </a:rPr>
              <a:t>Products, system components, systems, and services of external providers are consistent with the agency’s cybersecurity and supply chain requirements.</a:t>
            </a:r>
            <a:endParaRPr b="0" i="0" sz="1900" u="none" cap="none" strike="noStrike">
              <a:solidFill>
                <a:schemeClr val="dk1"/>
              </a:solidFill>
              <a:latin typeface="Proxima Nova"/>
              <a:ea typeface="Proxima Nova"/>
              <a:cs typeface="Proxima Nova"/>
              <a:sym typeface="Proxima Nova"/>
            </a:endParaRPr>
          </a:p>
          <a:p>
            <a:pPr indent="-292100" lvl="0" marL="342900" marR="0" rtl="0" algn="l">
              <a:lnSpc>
                <a:spcPct val="115000"/>
              </a:lnSpc>
              <a:spcBef>
                <a:spcPts val="400"/>
              </a:spcBef>
              <a:spcAft>
                <a:spcPts val="400"/>
              </a:spcAft>
              <a:buClr>
                <a:srgbClr val="000000"/>
              </a:buClr>
              <a:buSzPts val="1900"/>
              <a:buFont typeface="Proxima Nova"/>
              <a:buAutoNum type="arabicPeriod"/>
            </a:pPr>
            <a:r>
              <a:rPr b="0" i="0" lang="en-US" sz="1900" u="none" cap="none" strike="noStrike">
                <a:solidFill>
                  <a:srgbClr val="000000"/>
                </a:solidFill>
                <a:latin typeface="Proxima Nova"/>
                <a:ea typeface="Proxima Nova"/>
                <a:cs typeface="Proxima Nova"/>
                <a:sym typeface="Proxima Nova"/>
              </a:rPr>
              <a:t>Counterfeit components are detected and prevented from entering the agency’s systems.</a:t>
            </a:r>
            <a:endParaRPr b="0" i="0" sz="19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0"/>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ICT/OT supply chains are exposed to threats.</a:t>
            </a:r>
            <a:endParaRPr/>
          </a:p>
        </p:txBody>
      </p:sp>
      <p:sp>
        <p:nvSpPr>
          <p:cNvPr id="595" name="Google Shape;595;p80"/>
          <p:cNvSpPr txBox="1"/>
          <p:nvPr/>
        </p:nvSpPr>
        <p:spPr>
          <a:xfrm>
            <a:off x="561650" y="1217050"/>
            <a:ext cx="80877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Concerns about threats and vulnerabilities associated with acquiring Information and Communications Technology (ICT)/Operational Technology (OT) products and services include the following:</a:t>
            </a:r>
            <a:endParaRPr b="1" i="0" sz="2000" u="none" cap="none" strike="noStrike">
              <a:solidFill>
                <a:srgbClr val="000000"/>
              </a:solidFill>
              <a:latin typeface="Proxima Nova"/>
              <a:ea typeface="Proxima Nova"/>
              <a:cs typeface="Proxima Nova"/>
              <a:sym typeface="Proxima Nova"/>
            </a:endParaRPr>
          </a:p>
        </p:txBody>
      </p:sp>
      <p:sp>
        <p:nvSpPr>
          <p:cNvPr id="596" name="Google Shape;596;p80"/>
          <p:cNvSpPr/>
          <p:nvPr/>
        </p:nvSpPr>
        <p:spPr>
          <a:xfrm>
            <a:off x="519300" y="2548675"/>
            <a:ext cx="2643600" cy="2225100"/>
          </a:xfrm>
          <a:prstGeom prst="rect">
            <a:avLst/>
          </a:prstGeom>
          <a:solidFill>
            <a:srgbClr val="EFEFEF"/>
          </a:solidFill>
          <a:ln cap="flat" cmpd="sng" w="12700">
            <a:solidFill>
              <a:srgbClr val="F3F3F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Malicious functionality</a:t>
            </a:r>
            <a:endParaRPr b="1" i="0" sz="2000" u="none" cap="none" strike="noStrike">
              <a:solidFill>
                <a:srgbClr val="000000"/>
              </a:solidFill>
              <a:latin typeface="Proxima Nova"/>
              <a:ea typeface="Proxima Nova"/>
              <a:cs typeface="Proxima Nova"/>
              <a:sym typeface="Proxima Nova"/>
            </a:endParaRPr>
          </a:p>
        </p:txBody>
      </p:sp>
      <p:pic>
        <p:nvPicPr>
          <p:cNvPr descr="Warning triangle icon." id="597" name="Google Shape;597;p80"/>
          <p:cNvPicPr preferRelativeResize="0"/>
          <p:nvPr/>
        </p:nvPicPr>
        <p:blipFill rotWithShape="1">
          <a:blip r:embed="rId3">
            <a:alphaModFix/>
          </a:blip>
          <a:srcRect b="0" l="0" r="0" t="0"/>
          <a:stretch/>
        </p:blipFill>
        <p:spPr>
          <a:xfrm>
            <a:off x="1383607" y="2605587"/>
            <a:ext cx="915038" cy="889688"/>
          </a:xfrm>
          <a:prstGeom prst="rect">
            <a:avLst/>
          </a:prstGeom>
          <a:noFill/>
          <a:ln>
            <a:noFill/>
          </a:ln>
        </p:spPr>
      </p:pic>
      <p:sp>
        <p:nvSpPr>
          <p:cNvPr id="598" name="Google Shape;598;p80"/>
          <p:cNvSpPr/>
          <p:nvPr/>
        </p:nvSpPr>
        <p:spPr>
          <a:xfrm>
            <a:off x="3169629" y="2548675"/>
            <a:ext cx="2643600" cy="2225100"/>
          </a:xfrm>
          <a:prstGeom prst="rect">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Counterfeit systems or components</a:t>
            </a:r>
            <a:endParaRPr b="1" i="0" sz="2000" u="none" cap="none" strike="noStrike">
              <a:solidFill>
                <a:srgbClr val="000000"/>
              </a:solidFill>
              <a:latin typeface="Proxima Nova"/>
              <a:ea typeface="Proxima Nova"/>
              <a:cs typeface="Proxima Nova"/>
              <a:sym typeface="Proxima Nova"/>
            </a:endParaRPr>
          </a:p>
        </p:txBody>
      </p:sp>
      <p:pic>
        <p:nvPicPr>
          <p:cNvPr descr="Three people and a magnifying glass icon." id="599" name="Google Shape;599;p80"/>
          <p:cNvPicPr preferRelativeResize="0"/>
          <p:nvPr/>
        </p:nvPicPr>
        <p:blipFill rotWithShape="1">
          <a:blip r:embed="rId4">
            <a:alphaModFix/>
          </a:blip>
          <a:srcRect b="0" l="0" r="0" t="0"/>
          <a:stretch/>
        </p:blipFill>
        <p:spPr>
          <a:xfrm>
            <a:off x="4033935" y="2605564"/>
            <a:ext cx="915038" cy="889688"/>
          </a:xfrm>
          <a:prstGeom prst="rect">
            <a:avLst/>
          </a:prstGeom>
          <a:noFill/>
          <a:ln>
            <a:noFill/>
          </a:ln>
        </p:spPr>
      </p:pic>
      <p:sp>
        <p:nvSpPr>
          <p:cNvPr id="600" name="Google Shape;600;p80"/>
          <p:cNvSpPr/>
          <p:nvPr/>
        </p:nvSpPr>
        <p:spPr>
          <a:xfrm>
            <a:off x="5819958" y="2548675"/>
            <a:ext cx="2643600" cy="2225100"/>
          </a:xfrm>
          <a:prstGeom prst="rect">
            <a:avLst/>
          </a:prstGeom>
          <a:solidFill>
            <a:srgbClr val="1C45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Proxima Nova"/>
                <a:ea typeface="Proxima Nova"/>
                <a:cs typeface="Proxima Nova"/>
                <a:sym typeface="Proxima Nova"/>
              </a:rPr>
              <a:t>Vulnerabilities due to poor manufacturing and development practices</a:t>
            </a:r>
            <a:endParaRPr b="1" i="0" sz="2000" u="none" cap="none" strike="noStrike">
              <a:solidFill>
                <a:schemeClr val="lt1"/>
              </a:solidFill>
              <a:latin typeface="Proxima Nova"/>
              <a:ea typeface="Proxima Nova"/>
              <a:cs typeface="Proxima Nova"/>
              <a:sym typeface="Proxima Nova"/>
            </a:endParaRPr>
          </a:p>
        </p:txBody>
      </p:sp>
      <p:pic>
        <p:nvPicPr>
          <p:cNvPr descr="Four shapes connected with arrows icon." id="601" name="Google Shape;601;p80"/>
          <p:cNvPicPr preferRelativeResize="0"/>
          <p:nvPr/>
        </p:nvPicPr>
        <p:blipFill rotWithShape="1">
          <a:blip r:embed="rId5">
            <a:alphaModFix/>
          </a:blip>
          <a:srcRect b="0" l="0" r="0" t="0"/>
          <a:stretch/>
        </p:blipFill>
        <p:spPr>
          <a:xfrm>
            <a:off x="6728185" y="2648281"/>
            <a:ext cx="827167" cy="8042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1"/>
          <p:cNvSpPr txBox="1"/>
          <p:nvPr>
            <p:ph idx="4294967295" type="title"/>
          </p:nvPr>
        </p:nvSpPr>
        <p:spPr>
          <a:xfrm>
            <a:off x="561650" y="421225"/>
            <a:ext cx="7887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Supply chains are extensive and globally distributed.</a:t>
            </a:r>
            <a:endParaRPr/>
          </a:p>
        </p:txBody>
      </p:sp>
      <p:sp>
        <p:nvSpPr>
          <p:cNvPr id="607" name="Google Shape;607;p81"/>
          <p:cNvSpPr txBox="1"/>
          <p:nvPr/>
        </p:nvSpPr>
        <p:spPr>
          <a:xfrm>
            <a:off x="561647" y="1289468"/>
            <a:ext cx="3971700" cy="3086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ICT/OT supply chains consist of the following:</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6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Geographically diverse routes</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6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Constantly changing technology and business environments</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600"/>
              </a:spcBef>
              <a:spcAft>
                <a:spcPts val="60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Multiple levels of outsourcing and offshoring </a:t>
            </a:r>
            <a:endParaRPr b="0" i="0" sz="2000" u="none" cap="none" strike="noStrike">
              <a:solidFill>
                <a:srgbClr val="000000"/>
              </a:solidFill>
              <a:latin typeface="Proxima Nova"/>
              <a:ea typeface="Proxima Nova"/>
              <a:cs typeface="Proxima Nova"/>
              <a:sym typeface="Proxima Nova"/>
            </a:endParaRPr>
          </a:p>
        </p:txBody>
      </p:sp>
      <p:sp>
        <p:nvSpPr>
          <p:cNvPr descr="Earth view from space with connecting light beams to various locations across the world." id="608" name="Google Shape;608;p81"/>
          <p:cNvSpPr/>
          <p:nvPr/>
        </p:nvSpPr>
        <p:spPr>
          <a:xfrm>
            <a:off x="4719488" y="1143306"/>
            <a:ext cx="3729600" cy="3748200"/>
          </a:xfrm>
          <a:prstGeom prst="rect">
            <a:avLst/>
          </a:prstGeom>
          <a:solidFill>
            <a:srgbClr val="9CAF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Globe with glowing travel lines depicting supply chain routes." id="609" name="Google Shape;609;p81"/>
          <p:cNvPicPr preferRelativeResize="0"/>
          <p:nvPr/>
        </p:nvPicPr>
        <p:blipFill rotWithShape="1">
          <a:blip r:embed="rId3">
            <a:alphaModFix amt="50000"/>
          </a:blip>
          <a:srcRect b="0" l="0" r="0" t="0"/>
          <a:stretch/>
        </p:blipFill>
        <p:spPr>
          <a:xfrm>
            <a:off x="4772039" y="1205054"/>
            <a:ext cx="3624483" cy="362448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2"/>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Challenges Posed by Extensive Supply Chains</a:t>
            </a:r>
            <a:endParaRPr/>
          </a:p>
        </p:txBody>
      </p:sp>
      <p:sp>
        <p:nvSpPr>
          <p:cNvPr id="615" name="Google Shape;615;p82"/>
          <p:cNvSpPr txBox="1"/>
          <p:nvPr/>
        </p:nvSpPr>
        <p:spPr>
          <a:xfrm>
            <a:off x="454675" y="1134275"/>
            <a:ext cx="2546700" cy="39024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An organization’s visibility into the supply chain decreases as the tiers of suppliers increase.</a:t>
            </a:r>
            <a:endParaRPr b="0" i="0" sz="18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400"/>
              </a:spcBef>
              <a:spcAft>
                <a:spcPts val="40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As visibility decreases, so does understanding and control of how ICT/OT products and services are handled at all stages of the system’s life cycle. </a:t>
            </a:r>
            <a:endParaRPr b="0" i="0" sz="1800" u="none" cap="none" strike="noStrike">
              <a:solidFill>
                <a:schemeClr val="dk1"/>
              </a:solidFill>
              <a:latin typeface="Proxima Nova"/>
              <a:ea typeface="Proxima Nova"/>
              <a:cs typeface="Proxima Nova"/>
              <a:sym typeface="Proxima Nova"/>
            </a:endParaRPr>
          </a:p>
        </p:txBody>
      </p:sp>
      <p:pic>
        <p:nvPicPr>
          <p:cNvPr descr="An eye on left representing the acquiring enterprise and three columns of information to the right of the eye illustrating how the further into the supply chain an enterprise goes, the less visibility, understanding, and control the enterprise has over how ICT/OT products and services are handled." id="616" name="Google Shape;616;p82"/>
          <p:cNvPicPr preferRelativeResize="0"/>
          <p:nvPr/>
        </p:nvPicPr>
        <p:blipFill rotWithShape="1">
          <a:blip r:embed="rId3">
            <a:alphaModFix/>
          </a:blip>
          <a:srcRect b="0" l="0" r="0" t="0"/>
          <a:stretch/>
        </p:blipFill>
        <p:spPr>
          <a:xfrm>
            <a:off x="3048375" y="1171263"/>
            <a:ext cx="5387451" cy="3487924"/>
          </a:xfrm>
          <a:prstGeom prst="rect">
            <a:avLst/>
          </a:prstGeom>
          <a:noFill/>
          <a:ln cap="flat" cmpd="sng" w="9525">
            <a:solidFill>
              <a:schemeClr val="dk1"/>
            </a:solidFill>
            <a:prstDash val="solid"/>
            <a:round/>
            <a:headEnd len="sm" w="sm" type="none"/>
            <a:tailEnd len="sm" w="sm" type="none"/>
          </a:ln>
        </p:spPr>
      </p:pic>
      <p:sp>
        <p:nvSpPr>
          <p:cNvPr id="617" name="Google Shape;617;p82"/>
          <p:cNvSpPr txBox="1"/>
          <p:nvPr/>
        </p:nvSpPr>
        <p:spPr>
          <a:xfrm>
            <a:off x="2972177" y="4650103"/>
            <a:ext cx="5515800" cy="315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Proxima Nova"/>
                <a:ea typeface="Proxima Nova"/>
                <a:cs typeface="Proxima Nova"/>
                <a:sym typeface="Proxima Nova"/>
              </a:rPr>
              <a:t>Figure adapted from NIST SP 800-161r1</a:t>
            </a:r>
            <a:endParaRPr b="0" i="0" sz="16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3"/>
          <p:cNvSpPr txBox="1"/>
          <p:nvPr>
            <p:ph type="ctrTitle"/>
          </p:nvPr>
        </p:nvSpPr>
        <p:spPr>
          <a:xfrm>
            <a:off x="516375" y="0"/>
            <a:ext cx="7958100" cy="981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500">
                <a:solidFill>
                  <a:srgbClr val="002060"/>
                </a:solidFill>
                <a:latin typeface="Proxima Nova"/>
                <a:ea typeface="Proxima Nova"/>
                <a:cs typeface="Proxima Nova"/>
                <a:sym typeface="Proxima Nova"/>
              </a:rPr>
              <a:t>A Holistic Approach to C-SCRM</a:t>
            </a:r>
            <a:endParaRPr b="0" sz="2500">
              <a:solidFill>
                <a:srgbClr val="002060"/>
              </a:solidFill>
              <a:latin typeface="Proxima Nova"/>
              <a:ea typeface="Proxima Nova"/>
              <a:cs typeface="Proxima Nova"/>
              <a:sym typeface="Proxima Nova"/>
            </a:endParaRPr>
          </a:p>
        </p:txBody>
      </p:sp>
      <p:pic>
        <p:nvPicPr>
          <p:cNvPr descr="Three levels of a pyramid depicting a holistic approach to C-SCRM. The bottom level is Operational for C-SCRM Plans. The middle level is Mission and Business Process for mid-level C-SCRM strategies, policies, and implementation plans. The top level is Enterprise for high-level C-SCRM strategies, policies, and implementation plans." id="623" name="Google Shape;623;p83"/>
          <p:cNvPicPr preferRelativeResize="0"/>
          <p:nvPr/>
        </p:nvPicPr>
        <p:blipFill rotWithShape="1">
          <a:blip r:embed="rId3">
            <a:alphaModFix/>
          </a:blip>
          <a:srcRect b="0" l="3566" r="0" t="0"/>
          <a:stretch/>
        </p:blipFill>
        <p:spPr>
          <a:xfrm>
            <a:off x="63500" y="1251025"/>
            <a:ext cx="5674525" cy="3540125"/>
          </a:xfrm>
          <a:prstGeom prst="rect">
            <a:avLst/>
          </a:prstGeom>
          <a:noFill/>
          <a:ln>
            <a:noFill/>
          </a:ln>
        </p:spPr>
      </p:pic>
      <p:pic>
        <p:nvPicPr>
          <p:cNvPr descr="A circle depicting the System Life Cycle which includes eight items situated around the circle. Starting at the 12 o'clock position and going clockwise, they are: Design, Develop, Manufacture, Distribute, Deploy, Acquire, Maintain, and Dispose." id="624" name="Google Shape;624;p83"/>
          <p:cNvPicPr preferRelativeResize="0"/>
          <p:nvPr/>
        </p:nvPicPr>
        <p:blipFill rotWithShape="1">
          <a:blip r:embed="rId4">
            <a:alphaModFix/>
          </a:blip>
          <a:srcRect b="0" l="3041" r="4219" t="0"/>
          <a:stretch/>
        </p:blipFill>
        <p:spPr>
          <a:xfrm>
            <a:off x="5718350" y="1441525"/>
            <a:ext cx="3425649" cy="3009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4"/>
          <p:cNvSpPr txBox="1"/>
          <p:nvPr>
            <p:ph type="ctrTitle"/>
          </p:nvPr>
        </p:nvSpPr>
        <p:spPr>
          <a:xfrm>
            <a:off x="546400" y="442275"/>
            <a:ext cx="7942200" cy="53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C-SCRM at ITC | </a:t>
            </a:r>
            <a:r>
              <a:rPr b="0" lang="en-US" sz="2500">
                <a:solidFill>
                  <a:srgbClr val="002060"/>
                </a:solidFill>
                <a:latin typeface="Proxima Nova"/>
                <a:ea typeface="Proxima Nova"/>
                <a:cs typeface="Proxima Nova"/>
                <a:sym typeface="Proxima Nova"/>
              </a:rPr>
              <a:t>Strategy and Oversight</a:t>
            </a:r>
            <a:endParaRPr b="0" sz="2500">
              <a:solidFill>
                <a:srgbClr val="002060"/>
              </a:solidFill>
              <a:latin typeface="Proxima Nova"/>
              <a:ea typeface="Proxima Nova"/>
              <a:cs typeface="Proxima Nova"/>
              <a:sym typeface="Proxima Nova"/>
            </a:endParaRPr>
          </a:p>
        </p:txBody>
      </p:sp>
      <p:sp>
        <p:nvSpPr>
          <p:cNvPr id="630" name="Google Shape;630;p84"/>
          <p:cNvSpPr txBox="1"/>
          <p:nvPr/>
        </p:nvSpPr>
        <p:spPr>
          <a:xfrm>
            <a:off x="546450" y="1014550"/>
            <a:ext cx="79422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60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ITC incorporates C-SCRM practices in every phase of the acquisition lifecycle.</a:t>
            </a:r>
            <a:endParaRPr b="1" i="0" sz="2000" u="none" cap="none" strike="noStrike">
              <a:solidFill>
                <a:schemeClr val="dk1"/>
              </a:solidFill>
              <a:latin typeface="Proxima Nova"/>
              <a:ea typeface="Proxima Nova"/>
              <a:cs typeface="Proxima Nova"/>
              <a:sym typeface="Proxima Nova"/>
            </a:endParaRPr>
          </a:p>
        </p:txBody>
      </p:sp>
      <p:pic>
        <p:nvPicPr>
          <p:cNvPr descr="Image of NIST's Multilevel Enterprise-Wide Risk Management process. A triangle with three levels. The top level is Level 1 Enterprise. The middle level is Level 2 is Mission/Business Processes. The bottom level is Level 3 is Operational." id="631" name="Google Shape;631;p84" title="Image of NIST's Multilevel Enterprise-Wide Risk Management process. A triangle with three levels. The top level is &quot;Level 1 Enterprise&quot;. The middle level is &quot;Level 2: Mission/Business Processes&quot;. The bottom level is &quot;Level 3: Operational&quot;."/>
          <p:cNvPicPr preferRelativeResize="0"/>
          <p:nvPr/>
        </p:nvPicPr>
        <p:blipFill rotWithShape="1">
          <a:blip r:embed="rId3">
            <a:alphaModFix/>
          </a:blip>
          <a:srcRect b="0" l="0" r="0" t="0"/>
          <a:stretch/>
        </p:blipFill>
        <p:spPr>
          <a:xfrm>
            <a:off x="580350" y="1752124"/>
            <a:ext cx="5466551" cy="3006294"/>
          </a:xfrm>
          <a:prstGeom prst="rect">
            <a:avLst/>
          </a:prstGeom>
          <a:noFill/>
          <a:ln>
            <a:noFill/>
          </a:ln>
        </p:spPr>
      </p:pic>
      <p:sp>
        <p:nvSpPr>
          <p:cNvPr descr="Blue arrow pointing right." id="632" name="Google Shape;632;p84" title="Blue arrow pointing right."/>
          <p:cNvSpPr/>
          <p:nvPr/>
        </p:nvSpPr>
        <p:spPr>
          <a:xfrm>
            <a:off x="6146425" y="3067900"/>
            <a:ext cx="623400" cy="383700"/>
          </a:xfrm>
          <a:prstGeom prst="rightArrow">
            <a:avLst>
              <a:gd fmla="val 50000" name="adj1"/>
              <a:gd fmla="val 50000" name="adj2"/>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84"/>
          <p:cNvSpPr txBox="1"/>
          <p:nvPr/>
        </p:nvSpPr>
        <p:spPr>
          <a:xfrm>
            <a:off x="442675" y="4682261"/>
            <a:ext cx="5935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Proxima Nova"/>
                <a:ea typeface="Proxima Nova"/>
                <a:cs typeface="Proxima Nova"/>
                <a:sym typeface="Proxima Nova"/>
              </a:rPr>
              <a:t>NIST SP 800-161r1: Multilevel Enterprise-Wide Risk Management</a:t>
            </a:r>
            <a:endParaRPr b="0" i="1" sz="1600" u="none" cap="none" strike="noStrike">
              <a:solidFill>
                <a:srgbClr val="000000"/>
              </a:solidFill>
              <a:latin typeface="Proxima Nova"/>
              <a:ea typeface="Proxima Nova"/>
              <a:cs typeface="Proxima Nova"/>
              <a:sym typeface="Proxima Nova"/>
            </a:endParaRPr>
          </a:p>
        </p:txBody>
      </p:sp>
      <p:pic>
        <p:nvPicPr>
          <p:cNvPr descr="A blue circle icon with a folder with a lock on it. Labeled ITC C-SCRM Strategy." id="634" name="Google Shape;634;p84"/>
          <p:cNvPicPr preferRelativeResize="0"/>
          <p:nvPr/>
        </p:nvPicPr>
        <p:blipFill rotWithShape="1">
          <a:blip r:embed="rId4">
            <a:alphaModFix/>
          </a:blip>
          <a:srcRect b="8421" l="0" r="0" t="7367"/>
          <a:stretch/>
        </p:blipFill>
        <p:spPr>
          <a:xfrm>
            <a:off x="6793150" y="2270538"/>
            <a:ext cx="1771650" cy="2285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0"/>
          <p:cNvSpPr txBox="1"/>
          <p:nvPr>
            <p:ph type="title"/>
          </p:nvPr>
        </p:nvSpPr>
        <p:spPr>
          <a:xfrm>
            <a:off x="609100" y="476250"/>
            <a:ext cx="8154000" cy="49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None/>
            </a:pPr>
            <a:r>
              <a:rPr lang="en-US" sz="2500">
                <a:solidFill>
                  <a:srgbClr val="002060"/>
                </a:solidFill>
                <a:latin typeface="Proxima Nova"/>
                <a:ea typeface="Proxima Nova"/>
                <a:cs typeface="Proxima Nova"/>
                <a:sym typeface="Proxima Nova"/>
              </a:rPr>
              <a:t>Part 1: Agenda</a:t>
            </a:r>
            <a:endParaRPr sz="2500">
              <a:solidFill>
                <a:srgbClr val="002060"/>
              </a:solidFill>
              <a:latin typeface="Proxima Nova"/>
              <a:ea typeface="Proxima Nova"/>
              <a:cs typeface="Proxima Nova"/>
              <a:sym typeface="Proxima Nova"/>
            </a:endParaRPr>
          </a:p>
        </p:txBody>
      </p:sp>
      <p:sp>
        <p:nvSpPr>
          <p:cNvPr id="210" name="Google Shape;210;p40"/>
          <p:cNvSpPr txBox="1"/>
          <p:nvPr>
            <p:ph idx="2" type="body"/>
          </p:nvPr>
        </p:nvSpPr>
        <p:spPr>
          <a:xfrm>
            <a:off x="532900" y="1186300"/>
            <a:ext cx="8154000" cy="2725800"/>
          </a:xfrm>
          <a:prstGeom prst="rect">
            <a:avLst/>
          </a:prstGeom>
          <a:noFill/>
          <a:ln>
            <a:noFill/>
          </a:ln>
        </p:spPr>
        <p:txBody>
          <a:bodyPr anchorCtr="0" anchor="t" bIns="91425" lIns="91425" spcFirstLastPara="1" rIns="91425" wrap="square" tIns="91425">
            <a:noAutofit/>
          </a:bodyPr>
          <a:lstStyle/>
          <a:p>
            <a:pPr indent="-355600" lvl="0" marL="457200" rtl="0" algn="l">
              <a:lnSpc>
                <a:spcPct val="120000"/>
              </a:lnSpc>
              <a:spcBef>
                <a:spcPts val="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About the IT Security Division (ITSD)</a:t>
            </a:r>
            <a:endParaRPr b="0" sz="2000">
              <a:solidFill>
                <a:schemeClr val="dk1"/>
              </a:solidFill>
              <a:latin typeface="Proxima Nova"/>
              <a:ea typeface="Proxima Nova"/>
              <a:cs typeface="Proxima Nova"/>
              <a:sym typeface="Proxima Nova"/>
            </a:endParaRPr>
          </a:p>
          <a:p>
            <a:pPr indent="-355600" lvl="0" marL="457200" rtl="0" algn="l">
              <a:lnSpc>
                <a:spcPct val="120000"/>
              </a:lnSpc>
              <a:spcBef>
                <a:spcPts val="6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Interactive Poll</a:t>
            </a:r>
            <a:endParaRPr b="0" sz="2000">
              <a:solidFill>
                <a:schemeClr val="dk1"/>
              </a:solidFill>
              <a:latin typeface="Proxima Nova"/>
              <a:ea typeface="Proxima Nova"/>
              <a:cs typeface="Proxima Nova"/>
              <a:sym typeface="Proxima Nova"/>
            </a:endParaRPr>
          </a:p>
          <a:p>
            <a:pPr indent="-355600" lvl="0" marL="457200" rtl="0" algn="l">
              <a:lnSpc>
                <a:spcPct val="120000"/>
              </a:lnSpc>
              <a:spcBef>
                <a:spcPts val="6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Recent Cyber Incidents</a:t>
            </a:r>
            <a:endParaRPr b="0" sz="2000">
              <a:solidFill>
                <a:schemeClr val="dk1"/>
              </a:solidFill>
              <a:latin typeface="Proxima Nova"/>
              <a:ea typeface="Proxima Nova"/>
              <a:cs typeface="Proxima Nova"/>
              <a:sym typeface="Proxima Nova"/>
            </a:endParaRPr>
          </a:p>
          <a:p>
            <a:pPr indent="-355600" lvl="0" marL="457200" rtl="0" algn="l">
              <a:lnSpc>
                <a:spcPct val="120000"/>
              </a:lnSpc>
              <a:spcBef>
                <a:spcPts val="600"/>
              </a:spcBef>
              <a:spcAft>
                <a:spcPts val="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Emerging Technology</a:t>
            </a:r>
            <a:endParaRPr b="0" sz="2000">
              <a:solidFill>
                <a:schemeClr val="dk1"/>
              </a:solidFill>
              <a:latin typeface="Proxima Nova"/>
              <a:ea typeface="Proxima Nova"/>
              <a:cs typeface="Proxima Nova"/>
              <a:sym typeface="Proxima Nova"/>
            </a:endParaRPr>
          </a:p>
          <a:p>
            <a:pPr indent="-355600" lvl="0" marL="457200" rtl="0" algn="l">
              <a:lnSpc>
                <a:spcPct val="120000"/>
              </a:lnSpc>
              <a:spcBef>
                <a:spcPts val="600"/>
              </a:spcBef>
              <a:spcAft>
                <a:spcPts val="600"/>
              </a:spcAft>
              <a:buClr>
                <a:schemeClr val="dk1"/>
              </a:buClr>
              <a:buSzPts val="2000"/>
              <a:buFont typeface="Proxima Nova"/>
              <a:buChar char="●"/>
            </a:pPr>
            <a:r>
              <a:rPr b="0" lang="en-US" sz="2000">
                <a:solidFill>
                  <a:schemeClr val="dk1"/>
                </a:solidFill>
                <a:latin typeface="Proxima Nova"/>
                <a:ea typeface="Proxima Nova"/>
                <a:cs typeface="Proxima Nova"/>
                <a:sym typeface="Proxima Nova"/>
              </a:rPr>
              <a:t>Federal Requirements &amp; Guidance</a:t>
            </a:r>
            <a:endParaRPr b="0" sz="2000">
              <a:solidFill>
                <a:schemeClr val="dk1"/>
              </a:solidFill>
              <a:latin typeface="Proxima Nova"/>
              <a:ea typeface="Proxima Nova"/>
              <a:cs typeface="Proxima Nova"/>
              <a:sym typeface="Proxima Nov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5"/>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Supply Chain Risk Assessments (SCRAs)</a:t>
            </a:r>
            <a:endParaRPr/>
          </a:p>
        </p:txBody>
      </p:sp>
      <p:sp>
        <p:nvSpPr>
          <p:cNvPr id="640" name="Google Shape;640;p85"/>
          <p:cNvSpPr txBox="1"/>
          <p:nvPr/>
        </p:nvSpPr>
        <p:spPr>
          <a:xfrm>
            <a:off x="561650" y="1001250"/>
            <a:ext cx="7884300" cy="1085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Cybersecurity SCRAs are an important process in C-SCRM and are required by  Federal Acquisition Supply Chain Security Act and other regulatory and executive actions. </a:t>
            </a:r>
            <a:endParaRPr b="0" i="0" sz="2000" u="none" cap="none" strike="noStrike">
              <a:solidFill>
                <a:srgbClr val="000000"/>
              </a:solidFill>
              <a:latin typeface="Proxima Nova"/>
              <a:ea typeface="Proxima Nova"/>
              <a:cs typeface="Proxima Nova"/>
              <a:sym typeface="Proxima Nova"/>
            </a:endParaRPr>
          </a:p>
        </p:txBody>
      </p:sp>
      <p:sp>
        <p:nvSpPr>
          <p:cNvPr id="641" name="Google Shape;641;p85"/>
          <p:cNvSpPr txBox="1"/>
          <p:nvPr/>
        </p:nvSpPr>
        <p:spPr>
          <a:xfrm>
            <a:off x="341275" y="2160750"/>
            <a:ext cx="2306100" cy="361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900"/>
              <a:buFont typeface="Arial"/>
              <a:buNone/>
            </a:pPr>
            <a:r>
              <a:rPr b="1" i="1" lang="en-US" sz="1900" u="none" cap="none" strike="noStrike">
                <a:solidFill>
                  <a:schemeClr val="dk1"/>
                </a:solidFill>
                <a:latin typeface="Proxima Nova"/>
                <a:ea typeface="Proxima Nova"/>
                <a:cs typeface="Proxima Nova"/>
                <a:sym typeface="Proxima Nova"/>
              </a:rPr>
              <a:t>Conducting SCRAs</a:t>
            </a:r>
            <a:endParaRPr b="1" i="0" sz="1900" u="none" cap="none" strike="noStrike">
              <a:solidFill>
                <a:srgbClr val="000000"/>
              </a:solidFill>
              <a:latin typeface="Proxima Nova"/>
              <a:ea typeface="Proxima Nova"/>
              <a:cs typeface="Proxima Nova"/>
              <a:sym typeface="Proxima Nova"/>
            </a:endParaRPr>
          </a:p>
        </p:txBody>
      </p:sp>
      <p:sp>
        <p:nvSpPr>
          <p:cNvPr id="642" name="Google Shape;642;p85"/>
          <p:cNvSpPr/>
          <p:nvPr/>
        </p:nvSpPr>
        <p:spPr>
          <a:xfrm>
            <a:off x="349731" y="2510207"/>
            <a:ext cx="2346300" cy="2415300"/>
          </a:xfrm>
          <a:prstGeom prst="roundRect">
            <a:avLst>
              <a:gd fmla="val 16667" name="adj"/>
            </a:avLst>
          </a:prstGeom>
          <a:noFill/>
          <a:ln cap="flat" cmpd="sng" w="381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Proxima Nova"/>
                <a:ea typeface="Proxima Nova"/>
                <a:cs typeface="Proxima Nova"/>
                <a:sym typeface="Proxima Nova"/>
              </a:rPr>
              <a:t>Identify and evaluate the supply chain-related risks that arise from using ICT/OT products and services</a:t>
            </a:r>
            <a:endParaRPr b="0" i="0" sz="1800" u="none" cap="none" strike="noStrike">
              <a:solidFill>
                <a:schemeClr val="dk1"/>
              </a:solidFill>
              <a:latin typeface="Proxima Nova"/>
              <a:ea typeface="Proxima Nova"/>
              <a:cs typeface="Proxima Nova"/>
              <a:sym typeface="Proxima Nova"/>
            </a:endParaRPr>
          </a:p>
        </p:txBody>
      </p:sp>
      <p:sp>
        <p:nvSpPr>
          <p:cNvPr descr="Blue arrow pointing to the right." id="643" name="Google Shape;643;p85"/>
          <p:cNvSpPr/>
          <p:nvPr/>
        </p:nvSpPr>
        <p:spPr>
          <a:xfrm rot="5400000">
            <a:off x="2540332" y="3473050"/>
            <a:ext cx="526500" cy="263400"/>
          </a:xfrm>
          <a:prstGeom prst="triangle">
            <a:avLst>
              <a:gd fmla="val 50000" name="adj"/>
            </a:avLst>
          </a:prstGeom>
          <a:solidFill>
            <a:srgbClr val="9CAFD2"/>
          </a:solidFill>
          <a:ln cap="flat" cmpd="sng" w="127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644" name="Google Shape;644;p85"/>
          <p:cNvSpPr txBox="1"/>
          <p:nvPr/>
        </p:nvSpPr>
        <p:spPr>
          <a:xfrm>
            <a:off x="2841063" y="2160750"/>
            <a:ext cx="2524500" cy="361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900"/>
              <a:buFont typeface="Arial"/>
              <a:buNone/>
            </a:pPr>
            <a:r>
              <a:rPr b="1" i="1" lang="en-US" sz="1900" u="none" cap="none" strike="noStrike">
                <a:solidFill>
                  <a:schemeClr val="dk1"/>
                </a:solidFill>
                <a:latin typeface="Proxima Nova"/>
                <a:ea typeface="Proxima Nova"/>
                <a:cs typeface="Proxima Nova"/>
                <a:sym typeface="Proxima Nova"/>
              </a:rPr>
              <a:t>When to perform one</a:t>
            </a:r>
            <a:endParaRPr b="1" i="0" sz="1900" u="none" cap="none" strike="noStrike">
              <a:solidFill>
                <a:srgbClr val="000000"/>
              </a:solidFill>
              <a:latin typeface="Proxima Nova"/>
              <a:ea typeface="Proxima Nova"/>
              <a:cs typeface="Proxima Nova"/>
              <a:sym typeface="Proxima Nova"/>
            </a:endParaRPr>
          </a:p>
        </p:txBody>
      </p:sp>
      <p:sp>
        <p:nvSpPr>
          <p:cNvPr id="645" name="Google Shape;645;p85"/>
          <p:cNvSpPr/>
          <p:nvPr/>
        </p:nvSpPr>
        <p:spPr>
          <a:xfrm>
            <a:off x="2875081" y="2510200"/>
            <a:ext cx="2504100" cy="2415300"/>
          </a:xfrm>
          <a:prstGeom prst="roundRect">
            <a:avLst>
              <a:gd fmla="val 16667" name="adj"/>
            </a:avLst>
          </a:prstGeom>
          <a:noFill/>
          <a:ln cap="flat" cmpd="sng" w="381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Proxima Nova"/>
                <a:ea typeface="Proxima Nova"/>
                <a:cs typeface="Proxima Nova"/>
                <a:sym typeface="Proxima Nova"/>
              </a:rPr>
              <a:t>Prior to the acquisition or use of hardware, software, cloud services, and other technology- related services and periodically/regularly post-acquisition</a:t>
            </a:r>
            <a:endParaRPr b="0" i="0" sz="1800" u="none" cap="none" strike="noStrike">
              <a:solidFill>
                <a:schemeClr val="dk1"/>
              </a:solidFill>
              <a:latin typeface="Proxima Nova"/>
              <a:ea typeface="Proxima Nova"/>
              <a:cs typeface="Proxima Nova"/>
              <a:sym typeface="Proxima Nova"/>
            </a:endParaRPr>
          </a:p>
        </p:txBody>
      </p:sp>
      <p:sp>
        <p:nvSpPr>
          <p:cNvPr descr="Blue arrow pointing to the right." id="646" name="Google Shape;646;p85"/>
          <p:cNvSpPr/>
          <p:nvPr/>
        </p:nvSpPr>
        <p:spPr>
          <a:xfrm rot="5400000">
            <a:off x="5223532" y="3473050"/>
            <a:ext cx="526500" cy="263400"/>
          </a:xfrm>
          <a:prstGeom prst="triangle">
            <a:avLst>
              <a:gd fmla="val 50000" name="adj"/>
            </a:avLst>
          </a:prstGeom>
          <a:solidFill>
            <a:srgbClr val="9CAFD2"/>
          </a:solidFill>
          <a:ln cap="flat" cmpd="sng" w="127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647" name="Google Shape;647;p85"/>
          <p:cNvSpPr txBox="1"/>
          <p:nvPr/>
        </p:nvSpPr>
        <p:spPr>
          <a:xfrm>
            <a:off x="5714615" y="2160762"/>
            <a:ext cx="2815200" cy="361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900"/>
              <a:buFont typeface="Arial"/>
              <a:buNone/>
            </a:pPr>
            <a:r>
              <a:rPr b="1" i="1" lang="en-US" sz="1900" u="none" cap="none" strike="noStrike">
                <a:solidFill>
                  <a:schemeClr val="dk1"/>
                </a:solidFill>
                <a:latin typeface="Proxima Nova"/>
                <a:ea typeface="Proxima Nova"/>
                <a:cs typeface="Proxima Nova"/>
                <a:sym typeface="Proxima Nova"/>
              </a:rPr>
              <a:t>Why they are important</a:t>
            </a:r>
            <a:endParaRPr b="1" i="0" sz="1900" u="none" cap="none" strike="noStrike">
              <a:solidFill>
                <a:srgbClr val="000000"/>
              </a:solidFill>
              <a:latin typeface="Proxima Nova"/>
              <a:ea typeface="Proxima Nova"/>
              <a:cs typeface="Proxima Nova"/>
              <a:sym typeface="Proxima Nova"/>
            </a:endParaRPr>
          </a:p>
        </p:txBody>
      </p:sp>
      <p:sp>
        <p:nvSpPr>
          <p:cNvPr id="648" name="Google Shape;648;p85"/>
          <p:cNvSpPr/>
          <p:nvPr/>
        </p:nvSpPr>
        <p:spPr>
          <a:xfrm>
            <a:off x="5607806" y="2510200"/>
            <a:ext cx="3205800" cy="2415300"/>
          </a:xfrm>
          <a:prstGeom prst="roundRect">
            <a:avLst>
              <a:gd fmla="val 16667" name="adj"/>
            </a:avLst>
          </a:prstGeom>
          <a:noFill/>
          <a:ln cap="flat" cmpd="sng" w="381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Proxima Nova"/>
                <a:ea typeface="Proxima Nova"/>
                <a:cs typeface="Proxima Nova"/>
                <a:sym typeface="Proxima Nova"/>
              </a:rPr>
              <a:t>Addresses potential vulnerabilities that could be exploited by cyber attackers to compromise the confidentiality, integrity, and/or availability of agencies’ data, systems, and networks</a:t>
            </a:r>
            <a:endParaRPr b="0" i="0" sz="18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86"/>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Five Components of SCRAs According to NIST</a:t>
            </a:r>
            <a:endParaRPr/>
          </a:p>
        </p:txBody>
      </p:sp>
      <p:sp>
        <p:nvSpPr>
          <p:cNvPr id="654" name="Google Shape;654;p86"/>
          <p:cNvSpPr txBox="1"/>
          <p:nvPr/>
        </p:nvSpPr>
        <p:spPr>
          <a:xfrm>
            <a:off x="561650" y="1006325"/>
            <a:ext cx="7979700" cy="9834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According to NIST SP 800-161r1, “SCRAs are intended to fairly and consistently evaluate risks posed to an agency via third parties that hold the potential for harm or compromise as a result of cybersecurity risks.”</a:t>
            </a:r>
            <a:endParaRPr b="0" i="0" sz="1800" u="none" cap="none" strike="noStrike">
              <a:solidFill>
                <a:srgbClr val="000000"/>
              </a:solidFill>
              <a:latin typeface="Proxima Nova"/>
              <a:ea typeface="Proxima Nova"/>
              <a:cs typeface="Proxima Nova"/>
              <a:sym typeface="Proxima Nova"/>
            </a:endParaRPr>
          </a:p>
        </p:txBody>
      </p:sp>
      <p:pic>
        <p:nvPicPr>
          <p:cNvPr descr="The five components of SCRAs according to NIST.  Information gathering and scoping analysis, Threat Analysis, Vulnerability Analysis, Impact Analysis, and Risk Response Analysis." id="655" name="Google Shape;655;p86"/>
          <p:cNvPicPr preferRelativeResize="0"/>
          <p:nvPr/>
        </p:nvPicPr>
        <p:blipFill rotWithShape="1">
          <a:blip r:embed="rId3">
            <a:alphaModFix/>
          </a:blip>
          <a:srcRect b="2553" l="0" r="0" t="0"/>
          <a:stretch/>
        </p:blipFill>
        <p:spPr>
          <a:xfrm>
            <a:off x="689400" y="2059025"/>
            <a:ext cx="7612799" cy="1744300"/>
          </a:xfrm>
          <a:prstGeom prst="rect">
            <a:avLst/>
          </a:prstGeom>
          <a:noFill/>
          <a:ln>
            <a:noFill/>
          </a:ln>
        </p:spPr>
      </p:pic>
      <p:sp>
        <p:nvSpPr>
          <p:cNvPr id="656" name="Google Shape;656;p86"/>
          <p:cNvSpPr txBox="1"/>
          <p:nvPr/>
        </p:nvSpPr>
        <p:spPr>
          <a:xfrm>
            <a:off x="561650" y="3803325"/>
            <a:ext cx="7979700" cy="13023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NIST’s guidance describes five components of SCRAs to help organizations review cybersecurity risk in the supply chain, including exposures, threats, and vulnerabilities associated with ICT/OT supply chains, suppliers, and products and services.</a:t>
            </a:r>
            <a:endParaRPr b="0" i="0" sz="1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87"/>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Triggers for Conducting a Supplier Risk Assessment</a:t>
            </a:r>
            <a:endParaRPr/>
          </a:p>
        </p:txBody>
      </p:sp>
      <p:sp>
        <p:nvSpPr>
          <p:cNvPr id="662" name="Google Shape;662;p87"/>
          <p:cNvSpPr txBox="1"/>
          <p:nvPr/>
        </p:nvSpPr>
        <p:spPr>
          <a:xfrm>
            <a:off x="709897" y="1348568"/>
            <a:ext cx="4892400" cy="3417000"/>
          </a:xfrm>
          <a:prstGeom prst="rect">
            <a:avLst/>
          </a:prstGeom>
          <a:noFill/>
          <a:ln>
            <a:noFill/>
          </a:ln>
        </p:spPr>
        <p:txBody>
          <a:bodyPr anchorCtr="0" anchor="t" bIns="34275" lIns="68575" spcFirstLastPara="1" rIns="68575" wrap="square" tIns="34275">
            <a:spAutoFit/>
          </a:bodyPr>
          <a:lstStyle/>
          <a:p>
            <a:pPr indent="-254000" lvl="0" marL="254000" marR="0" rtl="0" algn="l">
              <a:lnSpc>
                <a:spcPct val="100000"/>
              </a:lnSpc>
              <a:spcBef>
                <a:spcPts val="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New supplier, product, or service</a:t>
            </a:r>
            <a:endParaRPr b="0" i="0" sz="2000" u="none" cap="none" strike="noStrike">
              <a:solidFill>
                <a:schemeClr val="dk1"/>
              </a:solidFill>
              <a:latin typeface="Proxima Nova"/>
              <a:ea typeface="Proxima Nova"/>
              <a:cs typeface="Proxima Nova"/>
              <a:sym typeface="Proxima Nova"/>
            </a:endParaRPr>
          </a:p>
          <a:p>
            <a:pPr indent="-254000" lvl="0" marL="254000" marR="0" rtl="0" algn="l">
              <a:lnSpc>
                <a:spcPct val="100000"/>
              </a:lnSpc>
              <a:spcBef>
                <a:spcPts val="9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Changes to market conditions</a:t>
            </a:r>
            <a:endParaRPr b="0" i="0" sz="2000" u="none" cap="none" strike="noStrike">
              <a:solidFill>
                <a:srgbClr val="000000"/>
              </a:solidFill>
              <a:latin typeface="Proxima Nova"/>
              <a:ea typeface="Proxima Nova"/>
              <a:cs typeface="Proxima Nova"/>
              <a:sym typeface="Proxima Nova"/>
            </a:endParaRPr>
          </a:p>
          <a:p>
            <a:pPr indent="-254000" lvl="0" marL="254000" marR="0" rtl="0" algn="l">
              <a:lnSpc>
                <a:spcPct val="100000"/>
              </a:lnSpc>
              <a:spcBef>
                <a:spcPts val="9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Technology changes or advances</a:t>
            </a:r>
            <a:endParaRPr b="0" i="0" sz="2000" u="none" cap="none" strike="noStrike">
              <a:solidFill>
                <a:srgbClr val="000000"/>
              </a:solidFill>
              <a:latin typeface="Proxima Nova"/>
              <a:ea typeface="Proxima Nova"/>
              <a:cs typeface="Proxima Nova"/>
              <a:sym typeface="Proxima Nova"/>
            </a:endParaRPr>
          </a:p>
          <a:p>
            <a:pPr indent="-254000" lvl="0" marL="254000" marR="0" rtl="0" algn="l">
              <a:lnSpc>
                <a:spcPct val="100000"/>
              </a:lnSpc>
              <a:spcBef>
                <a:spcPts val="9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Changes in regulatory requirements or compliance standards</a:t>
            </a:r>
            <a:endParaRPr b="0" i="0" sz="2000" u="none" cap="none" strike="noStrike">
              <a:solidFill>
                <a:srgbClr val="000000"/>
              </a:solidFill>
              <a:latin typeface="Proxima Nova"/>
              <a:ea typeface="Proxima Nova"/>
              <a:cs typeface="Proxima Nova"/>
              <a:sym typeface="Proxima Nova"/>
            </a:endParaRPr>
          </a:p>
          <a:p>
            <a:pPr indent="-254000" lvl="0" marL="254000" marR="0" rtl="0" algn="l">
              <a:lnSpc>
                <a:spcPct val="100000"/>
              </a:lnSpc>
              <a:spcBef>
                <a:spcPts val="9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Mergers, acquisitions, or divestitures</a:t>
            </a:r>
            <a:endParaRPr b="0" i="0" sz="2000" u="none" cap="none" strike="noStrike">
              <a:solidFill>
                <a:srgbClr val="000000"/>
              </a:solidFill>
              <a:latin typeface="Proxima Nova"/>
              <a:ea typeface="Proxima Nova"/>
              <a:cs typeface="Proxima Nova"/>
              <a:sym typeface="Proxima Nova"/>
            </a:endParaRPr>
          </a:p>
          <a:p>
            <a:pPr indent="-254000" lvl="0" marL="254000" marR="0" rtl="0" algn="l">
              <a:lnSpc>
                <a:spcPct val="100000"/>
              </a:lnSpc>
              <a:spcBef>
                <a:spcPts val="9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Disruption, incident, or cybersecurity breach involving the supplier or a similar supplier or competitor</a:t>
            </a:r>
            <a:endParaRPr b="0" i="0" sz="2000" u="none" cap="none" strike="noStrike">
              <a:solidFill>
                <a:srgbClr val="000000"/>
              </a:solidFill>
              <a:latin typeface="Proxima Nova"/>
              <a:ea typeface="Proxima Nova"/>
              <a:cs typeface="Proxima Nova"/>
              <a:sym typeface="Proxima Nova"/>
            </a:endParaRPr>
          </a:p>
        </p:txBody>
      </p:sp>
      <p:sp>
        <p:nvSpPr>
          <p:cNvPr descr="Warning Sign:  Exclamation Mark inside a triagle" id="663" name="Google Shape;663;p87"/>
          <p:cNvSpPr/>
          <p:nvPr/>
        </p:nvSpPr>
        <p:spPr>
          <a:xfrm>
            <a:off x="5834325" y="1790324"/>
            <a:ext cx="2679300" cy="2724600"/>
          </a:xfrm>
          <a:prstGeom prst="roundRect">
            <a:avLst>
              <a:gd fmla="val 16667" name="adj"/>
            </a:avLst>
          </a:prstGeom>
          <a:solidFill>
            <a:srgbClr val="1C45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Exclamation point in a triangle icon." id="664" name="Google Shape;664;p87"/>
          <p:cNvPicPr preferRelativeResize="0"/>
          <p:nvPr/>
        </p:nvPicPr>
        <p:blipFill rotWithShape="1">
          <a:blip r:embed="rId3">
            <a:alphaModFix/>
          </a:blip>
          <a:srcRect b="0" l="0" r="0" t="0"/>
          <a:stretch/>
        </p:blipFill>
        <p:spPr>
          <a:xfrm>
            <a:off x="5907223" y="1790331"/>
            <a:ext cx="2533505" cy="253350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8"/>
          <p:cNvSpPr txBox="1"/>
          <p:nvPr>
            <p:ph idx="4294967295" type="title"/>
          </p:nvPr>
        </p:nvSpPr>
        <p:spPr>
          <a:xfrm>
            <a:off x="561650" y="40167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SCRAs and Supplier Risk Assessments</a:t>
            </a:r>
            <a:endParaRPr b="0" i="0" sz="1300" u="none" cap="none" strike="noStrike">
              <a:solidFill>
                <a:srgbClr val="000000"/>
              </a:solidFill>
              <a:latin typeface="Tahoma"/>
              <a:ea typeface="Tahoma"/>
              <a:cs typeface="Tahoma"/>
              <a:sym typeface="Tahoma"/>
            </a:endParaRPr>
          </a:p>
        </p:txBody>
      </p:sp>
      <p:sp>
        <p:nvSpPr>
          <p:cNvPr id="670" name="Google Shape;670;p88"/>
          <p:cNvSpPr txBox="1"/>
          <p:nvPr/>
        </p:nvSpPr>
        <p:spPr>
          <a:xfrm>
            <a:off x="561650" y="1194125"/>
            <a:ext cx="3260700" cy="3763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To get a full understanding of an agency’s risk environment when conducting an SCRA, there needs to be an understanding of the suppliers within an agency’s supply chain.</a:t>
            </a:r>
            <a:endParaRPr b="0" i="0" sz="20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To do this, a supplier risk assessment can be performed. </a:t>
            </a:r>
            <a:endParaRPr b="0" i="0" sz="2000" u="none" cap="none" strike="noStrike">
              <a:solidFill>
                <a:srgbClr val="000000"/>
              </a:solidFill>
              <a:latin typeface="Proxima Nova"/>
              <a:ea typeface="Proxima Nova"/>
              <a:cs typeface="Proxima Nova"/>
              <a:sym typeface="Proxima Nova"/>
            </a:endParaRPr>
          </a:p>
        </p:txBody>
      </p:sp>
      <p:sp>
        <p:nvSpPr>
          <p:cNvPr id="671" name="Google Shape;671;p88"/>
          <p:cNvSpPr txBox="1"/>
          <p:nvPr/>
        </p:nvSpPr>
        <p:spPr>
          <a:xfrm>
            <a:off x="4848024" y="1208847"/>
            <a:ext cx="9690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C4587"/>
                </a:solidFill>
                <a:latin typeface="Proxima Nova"/>
                <a:ea typeface="Proxima Nova"/>
                <a:cs typeface="Proxima Nova"/>
                <a:sym typeface="Proxima Nova"/>
              </a:rPr>
              <a:t>SCRA</a:t>
            </a:r>
            <a:endParaRPr b="1" i="0" sz="1800" u="none" cap="none" strike="noStrike">
              <a:solidFill>
                <a:srgbClr val="1C4587"/>
              </a:solidFill>
              <a:latin typeface="Proxima Nova"/>
              <a:ea typeface="Proxima Nova"/>
              <a:cs typeface="Proxima Nova"/>
              <a:sym typeface="Proxima Nova"/>
            </a:endParaRPr>
          </a:p>
        </p:txBody>
      </p:sp>
      <p:sp>
        <p:nvSpPr>
          <p:cNvPr descr="A circle encompassing the SCRA components." id="672" name="Google Shape;672;p88"/>
          <p:cNvSpPr/>
          <p:nvPr/>
        </p:nvSpPr>
        <p:spPr>
          <a:xfrm>
            <a:off x="4131900" y="1603086"/>
            <a:ext cx="2584500" cy="2354700"/>
          </a:xfrm>
          <a:prstGeom prst="ellipse">
            <a:avLst/>
          </a:prstGeom>
          <a:no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114300" lvl="0" marL="114300" marR="0" rtl="0" algn="l">
              <a:lnSpc>
                <a:spcPct val="100000"/>
              </a:lnSpc>
              <a:spcBef>
                <a:spcPts val="0"/>
              </a:spcBef>
              <a:spcAft>
                <a:spcPts val="0"/>
              </a:spcAft>
              <a:buClr>
                <a:srgbClr val="1C4587"/>
              </a:buClr>
              <a:buSzPts val="1800"/>
              <a:buFont typeface="Proxima Nova"/>
              <a:buChar char="●"/>
            </a:pPr>
            <a:r>
              <a:rPr b="0" i="0" lang="en-US" sz="1800" u="none" cap="none" strike="noStrike">
                <a:solidFill>
                  <a:srgbClr val="1C4587"/>
                </a:solidFill>
                <a:latin typeface="Proxima Nova"/>
                <a:ea typeface="Proxima Nova"/>
                <a:cs typeface="Proxima Nova"/>
                <a:sym typeface="Proxima Nova"/>
              </a:rPr>
              <a:t>Broad</a:t>
            </a:r>
            <a:endParaRPr b="0" i="0" sz="1800" u="none" cap="none" strike="noStrike">
              <a:solidFill>
                <a:srgbClr val="1C4587"/>
              </a:solidFill>
              <a:latin typeface="Proxima Nova"/>
              <a:ea typeface="Proxima Nova"/>
              <a:cs typeface="Proxima Nova"/>
              <a:sym typeface="Proxima Nova"/>
            </a:endParaRPr>
          </a:p>
          <a:p>
            <a:pPr indent="-114300" lvl="0" marL="114300" marR="0" rtl="0" algn="l">
              <a:lnSpc>
                <a:spcPct val="100000"/>
              </a:lnSpc>
              <a:spcBef>
                <a:spcPts val="600"/>
              </a:spcBef>
              <a:spcAft>
                <a:spcPts val="0"/>
              </a:spcAft>
              <a:buClr>
                <a:srgbClr val="1C4587"/>
              </a:buClr>
              <a:buSzPts val="1800"/>
              <a:buFont typeface="Proxima Nova"/>
              <a:buChar char="●"/>
            </a:pPr>
            <a:r>
              <a:rPr b="0" i="0" lang="en-US" sz="1800" u="none" cap="none" strike="noStrike">
                <a:solidFill>
                  <a:srgbClr val="1C4587"/>
                </a:solidFill>
                <a:latin typeface="Proxima Nova"/>
                <a:ea typeface="Proxima Nova"/>
                <a:cs typeface="Proxima Nova"/>
                <a:sym typeface="Proxima Nova"/>
              </a:rPr>
              <a:t>Enterprise-wide</a:t>
            </a:r>
            <a:endParaRPr b="0" i="0" sz="1800" u="none" cap="none" strike="noStrike">
              <a:solidFill>
                <a:srgbClr val="1C4587"/>
              </a:solidFill>
              <a:latin typeface="Proxima Nova"/>
              <a:ea typeface="Proxima Nova"/>
              <a:cs typeface="Proxima Nova"/>
              <a:sym typeface="Proxima Nova"/>
            </a:endParaRPr>
          </a:p>
          <a:p>
            <a:pPr indent="-114300" lvl="0" marL="114300" marR="0" rtl="0" algn="l">
              <a:lnSpc>
                <a:spcPct val="100000"/>
              </a:lnSpc>
              <a:spcBef>
                <a:spcPts val="600"/>
              </a:spcBef>
              <a:spcAft>
                <a:spcPts val="600"/>
              </a:spcAft>
              <a:buClr>
                <a:srgbClr val="1C4587"/>
              </a:buClr>
              <a:buSzPts val="1800"/>
              <a:buFont typeface="Proxima Nova"/>
              <a:buChar char="●"/>
            </a:pPr>
            <a:r>
              <a:rPr b="0" i="0" lang="en-US" sz="1800" u="none" cap="none" strike="noStrike">
                <a:solidFill>
                  <a:srgbClr val="1C4587"/>
                </a:solidFill>
                <a:latin typeface="Proxima Nova"/>
                <a:ea typeface="Proxima Nova"/>
                <a:cs typeface="Proxima Nova"/>
                <a:sym typeface="Proxima Nova"/>
              </a:rPr>
              <a:t>Focuses more on strategies and policies</a:t>
            </a:r>
            <a:endParaRPr b="0" i="0" sz="1800" u="none" cap="none" strike="noStrike">
              <a:solidFill>
                <a:srgbClr val="1C4587"/>
              </a:solidFill>
              <a:latin typeface="Proxima Nova"/>
              <a:ea typeface="Proxima Nova"/>
              <a:cs typeface="Proxima Nova"/>
              <a:sym typeface="Proxima Nova"/>
            </a:endParaRPr>
          </a:p>
        </p:txBody>
      </p:sp>
      <p:sp>
        <p:nvSpPr>
          <p:cNvPr id="673" name="Google Shape;673;p88"/>
          <p:cNvSpPr txBox="1"/>
          <p:nvPr/>
        </p:nvSpPr>
        <p:spPr>
          <a:xfrm>
            <a:off x="6604897" y="1016647"/>
            <a:ext cx="19134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B1B1B"/>
                </a:solidFill>
                <a:latin typeface="Proxima Nova"/>
                <a:ea typeface="Proxima Nova"/>
                <a:cs typeface="Proxima Nova"/>
                <a:sym typeface="Proxima Nova"/>
              </a:rPr>
              <a:t>Supplier Risk </a:t>
            </a:r>
            <a:endParaRPr b="1" i="0" sz="1800" u="none" cap="none" strike="noStrike">
              <a:solidFill>
                <a:srgbClr val="1B1B1B"/>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1B1B1B"/>
                </a:solidFill>
                <a:latin typeface="Proxima Nova"/>
                <a:ea typeface="Proxima Nova"/>
                <a:cs typeface="Proxima Nova"/>
                <a:sym typeface="Proxima Nova"/>
              </a:rPr>
              <a:t>Assessment</a:t>
            </a:r>
            <a:endParaRPr b="1" i="0" sz="1800" u="none" cap="none" strike="noStrike">
              <a:solidFill>
                <a:srgbClr val="1B1B1B"/>
              </a:solidFill>
              <a:latin typeface="Proxima Nova"/>
              <a:ea typeface="Proxima Nova"/>
              <a:cs typeface="Proxima Nova"/>
              <a:sym typeface="Proxima Nova"/>
            </a:endParaRPr>
          </a:p>
        </p:txBody>
      </p:sp>
      <p:sp>
        <p:nvSpPr>
          <p:cNvPr descr="A circle encompassing the Supplier Risk Assessment components." id="674" name="Google Shape;674;p88"/>
          <p:cNvSpPr/>
          <p:nvPr/>
        </p:nvSpPr>
        <p:spPr>
          <a:xfrm>
            <a:off x="6269362" y="1577747"/>
            <a:ext cx="2584500" cy="2354700"/>
          </a:xfrm>
          <a:prstGeom prst="ellipse">
            <a:avLst/>
          </a:prstGeom>
          <a:noFill/>
          <a:ln cap="flat" cmpd="sng" w="1905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228600" lvl="0" marL="400050" marR="0" rtl="0" algn="l">
              <a:lnSpc>
                <a:spcPct val="100000"/>
              </a:lnSpc>
              <a:spcBef>
                <a:spcPts val="0"/>
              </a:spcBef>
              <a:spcAft>
                <a:spcPts val="0"/>
              </a:spcAft>
              <a:buClr>
                <a:srgbClr val="1B1B1B"/>
              </a:buClr>
              <a:buSzPts val="1800"/>
              <a:buFont typeface="Proxima Nova"/>
              <a:buChar char="●"/>
            </a:pPr>
            <a:r>
              <a:rPr b="0" i="0" lang="en-US" sz="1800" u="none" cap="none" strike="noStrike">
                <a:solidFill>
                  <a:srgbClr val="1B1B1B"/>
                </a:solidFill>
                <a:latin typeface="Proxima Nova"/>
                <a:ea typeface="Proxima Nova"/>
                <a:cs typeface="Proxima Nova"/>
                <a:sym typeface="Proxima Nova"/>
              </a:rPr>
              <a:t>Specific</a:t>
            </a:r>
            <a:endParaRPr b="0" i="0" sz="1800" u="none" cap="none" strike="noStrike">
              <a:solidFill>
                <a:srgbClr val="1B1B1B"/>
              </a:solidFill>
              <a:latin typeface="Proxima Nova"/>
              <a:ea typeface="Proxima Nova"/>
              <a:cs typeface="Proxima Nova"/>
              <a:sym typeface="Proxima Nova"/>
            </a:endParaRPr>
          </a:p>
          <a:p>
            <a:pPr indent="-228600" lvl="0" marL="400050" marR="0" rtl="0" algn="l">
              <a:lnSpc>
                <a:spcPct val="100000"/>
              </a:lnSpc>
              <a:spcBef>
                <a:spcPts val="600"/>
              </a:spcBef>
              <a:spcAft>
                <a:spcPts val="0"/>
              </a:spcAft>
              <a:buClr>
                <a:srgbClr val="1B1B1B"/>
              </a:buClr>
              <a:buSzPts val="1800"/>
              <a:buFont typeface="Proxima Nova"/>
              <a:buChar char="●"/>
            </a:pPr>
            <a:r>
              <a:rPr b="0" i="0" lang="en-US" sz="1800" u="none" cap="none" strike="noStrike">
                <a:solidFill>
                  <a:srgbClr val="1B1B1B"/>
                </a:solidFill>
                <a:latin typeface="Proxima Nova"/>
                <a:ea typeface="Proxima Nova"/>
                <a:cs typeface="Proxima Nova"/>
                <a:sym typeface="Proxima Nova"/>
              </a:rPr>
              <a:t>Provides insight into suppliers</a:t>
            </a:r>
            <a:endParaRPr b="0" i="0" sz="1800" u="none" cap="none" strike="noStrike">
              <a:solidFill>
                <a:srgbClr val="1B1B1B"/>
              </a:solidFill>
              <a:latin typeface="Proxima Nova"/>
              <a:ea typeface="Proxima Nova"/>
              <a:cs typeface="Proxima Nova"/>
              <a:sym typeface="Proxima Nova"/>
            </a:endParaRPr>
          </a:p>
          <a:p>
            <a:pPr indent="-228600" lvl="0" marL="400050" marR="0" rtl="0" algn="l">
              <a:lnSpc>
                <a:spcPct val="100000"/>
              </a:lnSpc>
              <a:spcBef>
                <a:spcPts val="600"/>
              </a:spcBef>
              <a:spcAft>
                <a:spcPts val="600"/>
              </a:spcAft>
              <a:buClr>
                <a:srgbClr val="1B1B1B"/>
              </a:buClr>
              <a:buSzPts val="1800"/>
              <a:buFont typeface="Proxima Nova"/>
              <a:buChar char="●"/>
            </a:pPr>
            <a:r>
              <a:rPr b="0" i="0" lang="en-US" sz="1800" u="none" cap="none" strike="noStrike">
                <a:solidFill>
                  <a:srgbClr val="1B1B1B"/>
                </a:solidFill>
                <a:latin typeface="Proxima Nova"/>
                <a:ea typeface="Proxima Nova"/>
                <a:cs typeface="Proxima Nova"/>
                <a:sym typeface="Proxima Nova"/>
              </a:rPr>
              <a:t>Can help inform SCRAs</a:t>
            </a:r>
            <a:endParaRPr b="0" i="0" sz="1800" u="none" cap="none" strike="noStrike">
              <a:solidFill>
                <a:srgbClr val="1B1B1B"/>
              </a:solidFill>
              <a:latin typeface="Proxima Nova"/>
              <a:ea typeface="Proxima Nova"/>
              <a:cs typeface="Proxima Nova"/>
              <a:sym typeface="Proxima Nova"/>
            </a:endParaRPr>
          </a:p>
        </p:txBody>
      </p:sp>
      <p:cxnSp>
        <p:nvCxnSpPr>
          <p:cNvPr descr="A black arrow pointing up to where the SCRA and Suplier Risk Assessments circles overlap." id="675" name="Google Shape;675;p88"/>
          <p:cNvCxnSpPr/>
          <p:nvPr/>
        </p:nvCxnSpPr>
        <p:spPr>
          <a:xfrm rot="10800000">
            <a:off x="6475161" y="2827095"/>
            <a:ext cx="24900" cy="1206900"/>
          </a:xfrm>
          <a:prstGeom prst="straightConnector1">
            <a:avLst/>
          </a:prstGeom>
          <a:noFill/>
          <a:ln cap="flat" cmpd="sng" w="28575">
            <a:solidFill>
              <a:schemeClr val="dk1"/>
            </a:solidFill>
            <a:prstDash val="solid"/>
            <a:miter lim="800000"/>
            <a:headEnd len="sm" w="sm" type="none"/>
            <a:tailEnd len="med" w="med" type="triangle"/>
          </a:ln>
        </p:spPr>
      </p:cxnSp>
      <p:sp>
        <p:nvSpPr>
          <p:cNvPr id="676" name="Google Shape;676;p88"/>
          <p:cNvSpPr txBox="1"/>
          <p:nvPr/>
        </p:nvSpPr>
        <p:spPr>
          <a:xfrm>
            <a:off x="3720575" y="4021975"/>
            <a:ext cx="5423400" cy="1054200"/>
          </a:xfrm>
          <a:prstGeom prst="rect">
            <a:avLst/>
          </a:prstGeom>
          <a:no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Proxima Nova"/>
                <a:ea typeface="Proxima Nova"/>
                <a:cs typeface="Proxima Nova"/>
                <a:sym typeface="Proxima Nova"/>
              </a:rPr>
              <a:t>There is some overlap between SCRAs and supplier risk assessments. A supplier risk assessment can be used to inform an SCRA, but it can also be conducted independent of an SCRA.</a:t>
            </a:r>
            <a:endParaRPr b="0" i="0" sz="16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9"/>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Baseline Risk Indicators for Data Comparison</a:t>
            </a:r>
            <a:endParaRPr/>
          </a:p>
        </p:txBody>
      </p:sp>
      <p:sp>
        <p:nvSpPr>
          <p:cNvPr id="682" name="Google Shape;682;p89"/>
          <p:cNvSpPr txBox="1"/>
          <p:nvPr/>
        </p:nvSpPr>
        <p:spPr>
          <a:xfrm>
            <a:off x="561650" y="1132450"/>
            <a:ext cx="7936500" cy="68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Here are examples of core baseline risk indicators against which agencies can compare the data collected during an SCRA.</a:t>
            </a:r>
            <a:endParaRPr b="1" i="0" sz="2000" u="none" cap="none" strike="noStrike">
              <a:solidFill>
                <a:srgbClr val="000000"/>
              </a:solidFill>
              <a:latin typeface="Proxima Nova"/>
              <a:ea typeface="Proxima Nova"/>
              <a:cs typeface="Proxima Nova"/>
              <a:sym typeface="Proxima Nova"/>
            </a:endParaRPr>
          </a:p>
        </p:txBody>
      </p:sp>
      <p:pic>
        <p:nvPicPr>
          <p:cNvPr descr="Image showing baseline risk indicators outlined in Table E-1 in NIST SP 800-161r1. The baseline risk indicators are broken up into two categories. The first category is use-case or context which are classified as inherent risks. The second category is vulnerabilities or threats which are classified as inherited risks. The baseline risk indicators listed under inherent risks are: purpose, criticality, information and data, reliance on the covered article or source, user/operational environment in which the covered article is used or installed, or service performed, and external agency interdependencies. The baseline risk indicators listed under inherited risks are: functionality, features, and components of the covered article, company information, quality/past performance, personnel, geopolitical, foreign ownership, control, or influence (FOCI), compliance/legal, fraud, corruption, sanctions, and alignment with government interests, cyber security, counterfeit and non-conforming products, and supply chain relationships, visibility, and controls." id="683" name="Google Shape;683;p89"/>
          <p:cNvPicPr preferRelativeResize="0"/>
          <p:nvPr/>
        </p:nvPicPr>
        <p:blipFill rotWithShape="1">
          <a:blip r:embed="rId3">
            <a:alphaModFix/>
          </a:blip>
          <a:srcRect b="0" l="0" r="0" t="0"/>
          <a:stretch/>
        </p:blipFill>
        <p:spPr>
          <a:xfrm>
            <a:off x="834281" y="1897681"/>
            <a:ext cx="7349341" cy="3055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0"/>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Role of C-SCRM in the Acquisition Life Cycle</a:t>
            </a:r>
            <a:endParaRPr/>
          </a:p>
        </p:txBody>
      </p:sp>
      <p:sp>
        <p:nvSpPr>
          <p:cNvPr id="689" name="Google Shape;689;p90"/>
          <p:cNvSpPr txBox="1"/>
          <p:nvPr/>
        </p:nvSpPr>
        <p:spPr>
          <a:xfrm>
            <a:off x="649250" y="1055250"/>
            <a:ext cx="8008800" cy="25566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latin typeface="Proxima Nova"/>
                <a:ea typeface="Proxima Nova"/>
                <a:cs typeface="Proxima Nova"/>
                <a:sym typeface="Proxima Nova"/>
              </a:rPr>
              <a:t>Each supplier's enterprise, products, and services, as well as their suppliers and supply chains may introduce cybersecurity risks in the supply chain. This is why performing supplier risk assessments is important.</a:t>
            </a:r>
            <a:endParaRPr b="1" i="0" sz="19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latin typeface="Proxima Nova"/>
                <a:ea typeface="Proxima Nova"/>
                <a:cs typeface="Proxima Nova"/>
                <a:sym typeface="Proxima Nova"/>
              </a:rPr>
              <a:t>In order to help manage those supply chain risks, the customer should incorporate considerations into the procurement process. C-SCRM related acquisition activities that occur during a supplier risk assessment include:</a:t>
            </a:r>
            <a:endParaRPr b="0" i="0" sz="1900" u="none" cap="none" strike="noStrike">
              <a:solidFill>
                <a:srgbClr val="000000"/>
              </a:solidFill>
              <a:latin typeface="Proxima Nova"/>
              <a:ea typeface="Proxima Nova"/>
              <a:cs typeface="Proxima Nova"/>
              <a:sym typeface="Proxima Nova"/>
            </a:endParaRPr>
          </a:p>
        </p:txBody>
      </p:sp>
      <p:sp>
        <p:nvSpPr>
          <p:cNvPr id="690" name="Google Shape;690;p90"/>
          <p:cNvSpPr/>
          <p:nvPr/>
        </p:nvSpPr>
        <p:spPr>
          <a:xfrm>
            <a:off x="661300" y="3611856"/>
            <a:ext cx="1864200" cy="1451700"/>
          </a:xfrm>
          <a:prstGeom prst="rect">
            <a:avLst/>
          </a:prstGeom>
          <a:solidFill>
            <a:srgbClr val="EFEFE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Performing market analyses</a:t>
            </a:r>
            <a:endParaRPr b="1" i="0" sz="1800" u="none" cap="none" strike="noStrike">
              <a:solidFill>
                <a:srgbClr val="000000"/>
              </a:solidFill>
              <a:latin typeface="Proxima Nova"/>
              <a:ea typeface="Proxima Nova"/>
              <a:cs typeface="Proxima Nova"/>
              <a:sym typeface="Proxima Nova"/>
            </a:endParaRPr>
          </a:p>
        </p:txBody>
      </p:sp>
      <p:pic>
        <p:nvPicPr>
          <p:cNvPr descr="Magnifying glass with a data line icon" id="691" name="Google Shape;691;p90"/>
          <p:cNvPicPr preferRelativeResize="0"/>
          <p:nvPr/>
        </p:nvPicPr>
        <p:blipFill rotWithShape="1">
          <a:blip r:embed="rId3">
            <a:alphaModFix/>
          </a:blip>
          <a:srcRect b="0" l="0" r="0" t="0"/>
          <a:stretch/>
        </p:blipFill>
        <p:spPr>
          <a:xfrm>
            <a:off x="1350480" y="3805694"/>
            <a:ext cx="381443" cy="381443"/>
          </a:xfrm>
          <a:prstGeom prst="rect">
            <a:avLst/>
          </a:prstGeom>
          <a:noFill/>
          <a:ln>
            <a:noFill/>
          </a:ln>
        </p:spPr>
      </p:pic>
      <p:sp>
        <p:nvSpPr>
          <p:cNvPr id="692" name="Google Shape;692;p90"/>
          <p:cNvSpPr/>
          <p:nvPr/>
        </p:nvSpPr>
        <p:spPr>
          <a:xfrm>
            <a:off x="2525542" y="3611856"/>
            <a:ext cx="1864200" cy="1451700"/>
          </a:xfrm>
          <a:prstGeom prst="rect">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Conducting due diligence</a:t>
            </a:r>
            <a:endParaRPr b="1" i="0" sz="1800" u="none" cap="none" strike="noStrike">
              <a:solidFill>
                <a:srgbClr val="000000"/>
              </a:solidFill>
              <a:latin typeface="Proxima Nova"/>
              <a:ea typeface="Proxima Nova"/>
              <a:cs typeface="Proxima Nova"/>
              <a:sym typeface="Proxima Nova"/>
            </a:endParaRPr>
          </a:p>
        </p:txBody>
      </p:sp>
      <p:pic>
        <p:nvPicPr>
          <p:cNvPr descr="Eye icon." id="693" name="Google Shape;693;p90"/>
          <p:cNvPicPr preferRelativeResize="0"/>
          <p:nvPr/>
        </p:nvPicPr>
        <p:blipFill rotWithShape="1">
          <a:blip r:embed="rId4">
            <a:alphaModFix/>
          </a:blip>
          <a:srcRect b="0" l="0" r="0" t="0"/>
          <a:stretch/>
        </p:blipFill>
        <p:spPr>
          <a:xfrm>
            <a:off x="3223798" y="3766816"/>
            <a:ext cx="459196" cy="459196"/>
          </a:xfrm>
          <a:prstGeom prst="rect">
            <a:avLst/>
          </a:prstGeom>
          <a:noFill/>
          <a:ln>
            <a:noFill/>
          </a:ln>
        </p:spPr>
      </p:pic>
      <p:sp>
        <p:nvSpPr>
          <p:cNvPr id="694" name="Google Shape;694;p90"/>
          <p:cNvSpPr/>
          <p:nvPr/>
        </p:nvSpPr>
        <p:spPr>
          <a:xfrm>
            <a:off x="4389808" y="3611856"/>
            <a:ext cx="1864200" cy="1451700"/>
          </a:xfrm>
          <a:prstGeom prst="rect">
            <a:avLst/>
          </a:prstGeom>
          <a:solidFill>
            <a:srgbClr val="36609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Evaluating and selecting bidders </a:t>
            </a:r>
            <a:endParaRPr b="1" i="0" sz="1800" u="none" cap="none" strike="noStrike">
              <a:solidFill>
                <a:schemeClr val="lt1"/>
              </a:solidFill>
              <a:latin typeface="Proxima Nova"/>
              <a:ea typeface="Proxima Nova"/>
              <a:cs typeface="Proxima Nova"/>
              <a:sym typeface="Proxima Nova"/>
            </a:endParaRPr>
          </a:p>
        </p:txBody>
      </p:sp>
      <p:pic>
        <p:nvPicPr>
          <p:cNvPr descr="Clipboard with pencil icon." id="695" name="Google Shape;695;p90"/>
          <p:cNvPicPr preferRelativeResize="0"/>
          <p:nvPr/>
        </p:nvPicPr>
        <p:blipFill rotWithShape="1">
          <a:blip r:embed="rId5">
            <a:alphaModFix/>
          </a:blip>
          <a:srcRect b="0" l="0" r="0" t="0"/>
          <a:stretch/>
        </p:blipFill>
        <p:spPr>
          <a:xfrm>
            <a:off x="5098663" y="3787749"/>
            <a:ext cx="417328" cy="417328"/>
          </a:xfrm>
          <a:prstGeom prst="rect">
            <a:avLst/>
          </a:prstGeom>
          <a:noFill/>
          <a:ln>
            <a:noFill/>
          </a:ln>
        </p:spPr>
      </p:pic>
      <p:sp>
        <p:nvSpPr>
          <p:cNvPr id="696" name="Google Shape;696;p90"/>
          <p:cNvSpPr/>
          <p:nvPr/>
        </p:nvSpPr>
        <p:spPr>
          <a:xfrm>
            <a:off x="6254075" y="3611850"/>
            <a:ext cx="1864200" cy="1451700"/>
          </a:xfrm>
          <a:prstGeom prst="rect">
            <a:avLst/>
          </a:prstGeom>
          <a:solidFill>
            <a:srgbClr val="07376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Monitoring</a:t>
            </a:r>
            <a:endParaRPr b="1" i="0" sz="1800" u="none" cap="none" strike="noStrike">
              <a:solidFill>
                <a:schemeClr val="lt1"/>
              </a:solidFill>
              <a:latin typeface="Proxima Nova"/>
              <a:ea typeface="Proxima Nova"/>
              <a:cs typeface="Proxima Nova"/>
              <a:sym typeface="Proxima Nova"/>
            </a:endParaRPr>
          </a:p>
        </p:txBody>
      </p:sp>
      <p:pic>
        <p:nvPicPr>
          <p:cNvPr descr="Arrows in a continuous circle icon." id="697" name="Google Shape;697;p90"/>
          <p:cNvPicPr preferRelativeResize="0"/>
          <p:nvPr/>
        </p:nvPicPr>
        <p:blipFill rotWithShape="1">
          <a:blip r:embed="rId6">
            <a:alphaModFix/>
          </a:blip>
          <a:srcRect b="0" l="0" r="0" t="0"/>
          <a:stretch/>
        </p:blipFill>
        <p:spPr>
          <a:xfrm>
            <a:off x="6972008" y="3761213"/>
            <a:ext cx="470400" cy="470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1"/>
          <p:cNvSpPr txBox="1"/>
          <p:nvPr>
            <p:ph type="ctrTitle"/>
          </p:nvPr>
        </p:nvSpPr>
        <p:spPr>
          <a:xfrm>
            <a:off x="568900" y="519025"/>
            <a:ext cx="7919700" cy="462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latin typeface="Proxima Nova"/>
                <a:ea typeface="Proxima Nova"/>
                <a:cs typeface="Proxima Nova"/>
                <a:sym typeface="Proxima Nova"/>
              </a:rPr>
              <a:t>C-SCRM at ITC | </a:t>
            </a:r>
            <a:r>
              <a:rPr b="0" lang="en-US" sz="2500">
                <a:solidFill>
                  <a:srgbClr val="002060"/>
                </a:solidFill>
                <a:latin typeface="Proxima Nova"/>
                <a:ea typeface="Proxima Nova"/>
                <a:cs typeface="Proxima Nova"/>
                <a:sym typeface="Proxima Nova"/>
              </a:rPr>
              <a:t>Vendor Assessments</a:t>
            </a:r>
            <a:endParaRPr b="0" sz="2500">
              <a:solidFill>
                <a:srgbClr val="002060"/>
              </a:solidFill>
              <a:latin typeface="Proxima Nova"/>
              <a:ea typeface="Proxima Nova"/>
              <a:cs typeface="Proxima Nova"/>
              <a:sym typeface="Proxima Nova"/>
            </a:endParaRPr>
          </a:p>
        </p:txBody>
      </p:sp>
      <p:sp>
        <p:nvSpPr>
          <p:cNvPr id="703" name="Google Shape;703;p91"/>
          <p:cNvSpPr txBox="1"/>
          <p:nvPr/>
        </p:nvSpPr>
        <p:spPr>
          <a:xfrm>
            <a:off x="415975" y="1040250"/>
            <a:ext cx="82227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20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GSA uses Vendor Risk Assessments (VRAs) throughout the acquisition lifecycle to identify potential risks in the the supply chain.</a:t>
            </a:r>
            <a:endParaRPr b="0" i="0" sz="2000" u="none" cap="none" strike="noStrike">
              <a:solidFill>
                <a:schemeClr val="dk1"/>
              </a:solidFill>
              <a:latin typeface="Proxima Nova"/>
              <a:ea typeface="Proxima Nova"/>
              <a:cs typeface="Proxima Nova"/>
              <a:sym typeface="Proxima Nova"/>
            </a:endParaRPr>
          </a:p>
        </p:txBody>
      </p:sp>
      <p:sp>
        <p:nvSpPr>
          <p:cNvPr descr="Blue circle" id="704" name="Google Shape;704;p91"/>
          <p:cNvSpPr/>
          <p:nvPr/>
        </p:nvSpPr>
        <p:spPr>
          <a:xfrm>
            <a:off x="871150" y="2050050"/>
            <a:ext cx="1558500" cy="1348200"/>
          </a:xfrm>
          <a:prstGeom prst="ellipse">
            <a:avLst/>
          </a:prstGeom>
          <a:noFill/>
          <a:ln cap="flat" cmpd="sng" w="38100">
            <a:solidFill>
              <a:srgbClr val="003C71"/>
            </a:solidFill>
            <a:prstDash val="solid"/>
            <a:round/>
            <a:headEnd len="sm" w="sm" type="none"/>
            <a:tailEnd len="sm" w="sm" type="none"/>
          </a:ln>
          <a:effectLst>
            <a:outerShdw blurRad="57150" rotWithShape="0" algn="bl" dir="13800000" dist="95250">
              <a:schemeClr val="accent3">
                <a:alpha val="49803"/>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705" name="Google Shape;705;p91"/>
          <p:cNvSpPr txBox="1"/>
          <p:nvPr/>
        </p:nvSpPr>
        <p:spPr>
          <a:xfrm>
            <a:off x="893731" y="2202450"/>
            <a:ext cx="1488900" cy="104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Pre-Award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VRA</a:t>
            </a:r>
            <a:endParaRPr b="0" i="0" sz="2000" u="none" cap="none" strike="noStrike">
              <a:solidFill>
                <a:schemeClr val="dk1"/>
              </a:solidFill>
              <a:latin typeface="Proxima Nova"/>
              <a:ea typeface="Proxima Nova"/>
              <a:cs typeface="Proxima Nova"/>
              <a:sym typeface="Proxima Nova"/>
            </a:endParaRPr>
          </a:p>
        </p:txBody>
      </p:sp>
      <p:sp>
        <p:nvSpPr>
          <p:cNvPr id="706" name="Google Shape;706;p91"/>
          <p:cNvSpPr/>
          <p:nvPr/>
        </p:nvSpPr>
        <p:spPr>
          <a:xfrm>
            <a:off x="2689226" y="2702109"/>
            <a:ext cx="783600" cy="44100"/>
          </a:xfrm>
          <a:prstGeom prst="roundRect">
            <a:avLst>
              <a:gd fmla="val 50000" name="adj"/>
            </a:avLst>
          </a:prstGeom>
          <a:solidFill>
            <a:srgbClr val="0C57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SA Schedule Logo." id="707" name="Google Shape;707;p91"/>
          <p:cNvPicPr preferRelativeResize="0"/>
          <p:nvPr/>
        </p:nvPicPr>
        <p:blipFill rotWithShape="1">
          <a:blip r:embed="rId3">
            <a:alphaModFix/>
          </a:blip>
          <a:srcRect b="0" l="0" r="28581" t="0"/>
          <a:stretch/>
        </p:blipFill>
        <p:spPr>
          <a:xfrm>
            <a:off x="3687692" y="2430825"/>
            <a:ext cx="1776287" cy="586650"/>
          </a:xfrm>
          <a:prstGeom prst="rect">
            <a:avLst/>
          </a:prstGeom>
          <a:noFill/>
          <a:ln cap="flat" cmpd="sng" w="9525">
            <a:solidFill>
              <a:srgbClr val="0C57D3"/>
            </a:solidFill>
            <a:prstDash val="solid"/>
            <a:round/>
            <a:headEnd len="sm" w="sm" type="none"/>
            <a:tailEnd len="sm" w="sm" type="none"/>
          </a:ln>
        </p:spPr>
      </p:pic>
      <p:sp>
        <p:nvSpPr>
          <p:cNvPr id="708" name="Google Shape;708;p91"/>
          <p:cNvSpPr/>
          <p:nvPr/>
        </p:nvSpPr>
        <p:spPr>
          <a:xfrm>
            <a:off x="5603714" y="2702109"/>
            <a:ext cx="783600" cy="44100"/>
          </a:xfrm>
          <a:prstGeom prst="roundRect">
            <a:avLst>
              <a:gd fmla="val 50000" name="adj"/>
            </a:avLst>
          </a:prstGeom>
          <a:solidFill>
            <a:srgbClr val="85858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Blue circle." id="709" name="Google Shape;709;p91"/>
          <p:cNvSpPr/>
          <p:nvPr/>
        </p:nvSpPr>
        <p:spPr>
          <a:xfrm>
            <a:off x="6627852" y="2050050"/>
            <a:ext cx="1558500" cy="1348200"/>
          </a:xfrm>
          <a:prstGeom prst="ellipse">
            <a:avLst/>
          </a:prstGeom>
          <a:noFill/>
          <a:ln cap="flat" cmpd="sng" w="38100">
            <a:solidFill>
              <a:srgbClr val="003C71"/>
            </a:solidFill>
            <a:prstDash val="solid"/>
            <a:round/>
            <a:headEnd len="sm" w="sm" type="none"/>
            <a:tailEnd len="sm" w="sm" type="none"/>
          </a:ln>
          <a:effectLst>
            <a:outerShdw blurRad="57150" rotWithShape="0" algn="bl" dir="13800000" dist="95250">
              <a:schemeClr val="accent3">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710" name="Google Shape;710;p91"/>
          <p:cNvSpPr txBox="1"/>
          <p:nvPr/>
        </p:nvSpPr>
        <p:spPr>
          <a:xfrm>
            <a:off x="6510724" y="2202450"/>
            <a:ext cx="1664400" cy="104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Post-Award </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VRA</a:t>
            </a:r>
            <a:endParaRPr b="0" i="0" sz="2000" u="none" cap="none" strike="noStrike">
              <a:solidFill>
                <a:schemeClr val="dk1"/>
              </a:solidFill>
              <a:latin typeface="Proxima Nova"/>
              <a:ea typeface="Proxima Nova"/>
              <a:cs typeface="Proxima Nova"/>
              <a:sym typeface="Proxima Nova"/>
            </a:endParaRPr>
          </a:p>
        </p:txBody>
      </p:sp>
      <p:sp>
        <p:nvSpPr>
          <p:cNvPr id="711" name="Google Shape;711;p91"/>
          <p:cNvSpPr/>
          <p:nvPr/>
        </p:nvSpPr>
        <p:spPr>
          <a:xfrm>
            <a:off x="188850" y="3474050"/>
            <a:ext cx="8717100" cy="1219500"/>
          </a:xfrm>
          <a:prstGeom prst="leftRightArrow">
            <a:avLst>
              <a:gd fmla="val 50000" name="adj1"/>
              <a:gd fmla="val 50000" name="adj2"/>
            </a:avLst>
          </a:prstGeom>
          <a:solidFill>
            <a:srgbClr val="0B5394"/>
          </a:solidFill>
          <a:ln cap="flat" cmpd="sng" w="9525">
            <a:solidFill>
              <a:srgbClr val="0B5394"/>
            </a:solidFill>
            <a:prstDash val="solid"/>
            <a:round/>
            <a:headEnd len="sm" w="sm" type="none"/>
            <a:tailEnd len="sm" w="sm" type="none"/>
          </a:ln>
          <a:effectLst>
            <a:outerShdw blurRad="57150" rotWithShape="0" algn="bl" dir="6300000" dist="104775">
              <a:srgbClr val="9FC5E8">
                <a:alpha val="49803"/>
              </a:srgbClr>
            </a:outerShdw>
          </a:effectLst>
        </p:spPr>
        <p:txBody>
          <a:bodyPr anchorCtr="0" anchor="ctr" bIns="91425" lIns="45700" spcFirstLastPara="1" rIns="45700"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Proxima Nova"/>
                <a:ea typeface="Proxima Nova"/>
                <a:cs typeface="Proxima Nova"/>
                <a:sym typeface="Proxima Nova"/>
              </a:rPr>
              <a:t>Foreign ownership, control, or influence | Financial stability</a:t>
            </a:r>
            <a:endParaRPr b="0" i="0" sz="2000" u="none" cap="none" strike="noStrike">
              <a:solidFill>
                <a:schemeClr val="lt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Proxima Nova"/>
                <a:ea typeface="Proxima Nova"/>
                <a:cs typeface="Proxima Nova"/>
                <a:sym typeface="Proxima Nova"/>
              </a:rPr>
              <a:t> Cybersecurity hygiene | Prohibited products</a:t>
            </a:r>
            <a:endParaRPr b="0" i="0" sz="20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92"/>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C-SCRM Tools and Advisory Services</a:t>
            </a:r>
            <a:endParaRPr/>
          </a:p>
        </p:txBody>
      </p:sp>
      <p:sp>
        <p:nvSpPr>
          <p:cNvPr id="717" name="Google Shape;717;p92"/>
          <p:cNvSpPr txBox="1"/>
          <p:nvPr/>
        </p:nvSpPr>
        <p:spPr>
          <a:xfrm>
            <a:off x="613864" y="1329842"/>
            <a:ext cx="7350000" cy="731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Businesses can provide some valuable products and services that address agency C-SCRM requirements.</a:t>
            </a:r>
            <a:endParaRPr b="1" i="0" sz="2000" u="none" cap="none" strike="noStrike">
              <a:solidFill>
                <a:srgbClr val="000000"/>
              </a:solidFill>
              <a:latin typeface="Proxima Nova"/>
              <a:ea typeface="Proxima Nova"/>
              <a:cs typeface="Proxima Nova"/>
              <a:sym typeface="Proxima Nova"/>
            </a:endParaRPr>
          </a:p>
        </p:txBody>
      </p:sp>
      <p:sp>
        <p:nvSpPr>
          <p:cNvPr id="718" name="Google Shape;718;p92"/>
          <p:cNvSpPr/>
          <p:nvPr/>
        </p:nvSpPr>
        <p:spPr>
          <a:xfrm>
            <a:off x="561650" y="2414849"/>
            <a:ext cx="2617500" cy="17802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Supply chain </a:t>
            </a:r>
            <a:endParaRPr b="1" i="0" sz="18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illumination tools</a:t>
            </a:r>
            <a:endParaRPr b="1" i="0" sz="1800" u="none" cap="none" strike="noStrike">
              <a:solidFill>
                <a:srgbClr val="000000"/>
              </a:solidFill>
              <a:latin typeface="Proxima Nova"/>
              <a:ea typeface="Proxima Nova"/>
              <a:cs typeface="Proxima Nova"/>
              <a:sym typeface="Proxima Nova"/>
            </a:endParaRPr>
          </a:p>
        </p:txBody>
      </p:sp>
      <p:pic>
        <p:nvPicPr>
          <p:cNvPr descr="Flashlight icon." id="719" name="Google Shape;719;p92"/>
          <p:cNvPicPr preferRelativeResize="0"/>
          <p:nvPr/>
        </p:nvPicPr>
        <p:blipFill rotWithShape="1">
          <a:blip r:embed="rId3">
            <a:alphaModFix/>
          </a:blip>
          <a:srcRect b="0" l="0" r="0" t="0"/>
          <a:stretch/>
        </p:blipFill>
        <p:spPr>
          <a:xfrm>
            <a:off x="1488162" y="2491059"/>
            <a:ext cx="764491" cy="831109"/>
          </a:xfrm>
          <a:prstGeom prst="rect">
            <a:avLst/>
          </a:prstGeom>
          <a:noFill/>
          <a:ln>
            <a:noFill/>
          </a:ln>
        </p:spPr>
      </p:pic>
      <p:sp>
        <p:nvSpPr>
          <p:cNvPr id="720" name="Google Shape;720;p92"/>
          <p:cNvSpPr/>
          <p:nvPr/>
        </p:nvSpPr>
        <p:spPr>
          <a:xfrm>
            <a:off x="3179167" y="2414848"/>
            <a:ext cx="2617500" cy="1780200"/>
          </a:xfrm>
          <a:prstGeom prst="rect">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Proxima Nova"/>
                <a:ea typeface="Proxima Nova"/>
                <a:cs typeface="Proxima Nova"/>
                <a:sym typeface="Proxima Nova"/>
              </a:rPr>
              <a:t>Supplier risk assessment capabilities</a:t>
            </a:r>
            <a:endParaRPr b="1" i="0" sz="1800" u="none" cap="none" strike="noStrike">
              <a:solidFill>
                <a:schemeClr val="dk1"/>
              </a:solidFill>
              <a:latin typeface="Proxima Nova"/>
              <a:ea typeface="Proxima Nova"/>
              <a:cs typeface="Proxima Nova"/>
              <a:sym typeface="Proxima Nova"/>
            </a:endParaRPr>
          </a:p>
        </p:txBody>
      </p:sp>
      <p:pic>
        <p:nvPicPr>
          <p:cNvPr descr="Three people with a magnifying glass centered on one icon." id="721" name="Google Shape;721;p92"/>
          <p:cNvPicPr preferRelativeResize="0"/>
          <p:nvPr/>
        </p:nvPicPr>
        <p:blipFill rotWithShape="1">
          <a:blip r:embed="rId4">
            <a:alphaModFix/>
          </a:blip>
          <a:srcRect b="0" l="0" r="0" t="0"/>
          <a:stretch/>
        </p:blipFill>
        <p:spPr>
          <a:xfrm>
            <a:off x="3997133" y="2401425"/>
            <a:ext cx="846968" cy="920750"/>
          </a:xfrm>
          <a:prstGeom prst="rect">
            <a:avLst/>
          </a:prstGeom>
          <a:noFill/>
          <a:ln>
            <a:noFill/>
          </a:ln>
        </p:spPr>
      </p:pic>
      <p:sp>
        <p:nvSpPr>
          <p:cNvPr id="722" name="Google Shape;722;p92"/>
          <p:cNvSpPr/>
          <p:nvPr/>
        </p:nvSpPr>
        <p:spPr>
          <a:xfrm>
            <a:off x="5796684" y="2414847"/>
            <a:ext cx="2617500" cy="1780200"/>
          </a:xfrm>
          <a:prstGeom prst="rect">
            <a:avLst/>
          </a:prstGeom>
          <a:solidFill>
            <a:srgbClr val="1C45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Proxima Nova"/>
                <a:ea typeface="Proxima Nova"/>
                <a:cs typeface="Proxima Nova"/>
                <a:sym typeface="Proxima Nova"/>
              </a:rPr>
              <a:t>Products and services risk assessment capabilities</a:t>
            </a:r>
            <a:endParaRPr b="1" i="0" sz="1800" u="none" cap="none" strike="noStrike">
              <a:solidFill>
                <a:schemeClr val="lt1"/>
              </a:solidFill>
              <a:latin typeface="Proxima Nova"/>
              <a:ea typeface="Proxima Nova"/>
              <a:cs typeface="Proxima Nova"/>
              <a:sym typeface="Proxima Nova"/>
            </a:endParaRPr>
          </a:p>
        </p:txBody>
      </p:sp>
      <p:pic>
        <p:nvPicPr>
          <p:cNvPr descr="Boxes stacked in a pyramid with a magnifying glass icon." id="723" name="Google Shape;723;p92"/>
          <p:cNvPicPr preferRelativeResize="0"/>
          <p:nvPr/>
        </p:nvPicPr>
        <p:blipFill rotWithShape="1">
          <a:blip r:embed="rId5">
            <a:alphaModFix/>
          </a:blip>
          <a:srcRect b="0" l="0" r="0" t="0"/>
          <a:stretch/>
        </p:blipFill>
        <p:spPr>
          <a:xfrm>
            <a:off x="6752323" y="2414851"/>
            <a:ext cx="764500" cy="8311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93"/>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Supply Chain Illumination Tools - Connections</a:t>
            </a:r>
            <a:endParaRPr/>
          </a:p>
        </p:txBody>
      </p:sp>
      <p:sp>
        <p:nvSpPr>
          <p:cNvPr id="729" name="Google Shape;729;p93"/>
          <p:cNvSpPr txBox="1"/>
          <p:nvPr/>
        </p:nvSpPr>
        <p:spPr>
          <a:xfrm>
            <a:off x="561650" y="1305500"/>
            <a:ext cx="5953500" cy="30093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Illumination tools identify potential or confirmed supply chain connections. Connections may be:</a:t>
            </a:r>
            <a:endParaRPr b="1" i="0" sz="2000" u="none" cap="none" strike="noStrike">
              <a:solidFill>
                <a:srgbClr val="000000"/>
              </a:solidFill>
              <a:latin typeface="Proxima Nova"/>
              <a:ea typeface="Proxima Nova"/>
              <a:cs typeface="Proxima Nova"/>
              <a:sym typeface="Proxima Nova"/>
            </a:endParaRPr>
          </a:p>
          <a:p>
            <a:pPr indent="-355600" lvl="0" marL="457200" marR="0" rtl="0" algn="l">
              <a:lnSpc>
                <a:spcPct val="115000"/>
              </a:lnSpc>
              <a:spcBef>
                <a:spcPts val="400"/>
              </a:spcBef>
              <a:spcAft>
                <a:spcPts val="0"/>
              </a:spcAft>
              <a:buClr>
                <a:schemeClr val="dk1"/>
              </a:buClr>
              <a:buSzPts val="2000"/>
              <a:buFont typeface="Proxima Nova"/>
              <a:buAutoNum type="arabicPeriod"/>
            </a:pPr>
            <a:r>
              <a:rPr b="0" i="0" lang="en-US" sz="2000" u="none" cap="none" strike="noStrike">
                <a:solidFill>
                  <a:schemeClr val="dk1"/>
                </a:solidFill>
                <a:latin typeface="Proxima Nova"/>
                <a:ea typeface="Proxima Nova"/>
                <a:cs typeface="Proxima Nova"/>
                <a:sym typeface="Proxima Nova"/>
              </a:rPr>
              <a:t>Supplier-customer relationships directly related to the product or service being provided</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400"/>
              </a:spcBef>
              <a:spcAft>
                <a:spcPts val="0"/>
              </a:spcAft>
              <a:buClr>
                <a:schemeClr val="dk1"/>
              </a:buClr>
              <a:buSzPts val="2000"/>
              <a:buFont typeface="Proxima Nova"/>
              <a:buAutoNum type="arabicPeriod"/>
            </a:pPr>
            <a:r>
              <a:rPr b="0" i="0" lang="en-US" sz="2000" u="none" cap="none" strike="noStrike">
                <a:solidFill>
                  <a:schemeClr val="dk1"/>
                </a:solidFill>
                <a:latin typeface="Proxima Nova"/>
                <a:ea typeface="Proxima Nova"/>
                <a:cs typeface="Proxima Nova"/>
                <a:sym typeface="Proxima Nova"/>
              </a:rPr>
              <a:t>Related to other products or services provided by the supplier</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400"/>
              </a:spcBef>
              <a:spcAft>
                <a:spcPts val="400"/>
              </a:spcAft>
              <a:buClr>
                <a:schemeClr val="dk1"/>
              </a:buClr>
              <a:buSzPts val="2000"/>
              <a:buFont typeface="Proxima Nova"/>
              <a:buAutoNum type="arabicPeriod"/>
            </a:pPr>
            <a:r>
              <a:rPr b="0" i="0" lang="en-US" sz="2000" u="none" cap="none" strike="noStrike">
                <a:solidFill>
                  <a:schemeClr val="dk1"/>
                </a:solidFill>
                <a:latin typeface="Proxima Nova"/>
                <a:ea typeface="Proxima Nova"/>
                <a:cs typeface="Proxima Nova"/>
                <a:sym typeface="Proxima Nova"/>
              </a:rPr>
              <a:t>An indirect relationship like providing office furniture or supplies</a:t>
            </a:r>
            <a:endParaRPr b="0" i="0" sz="2000" u="none" cap="none" strike="noStrike">
              <a:solidFill>
                <a:srgbClr val="000000"/>
              </a:solidFill>
              <a:latin typeface="Proxima Nova"/>
              <a:ea typeface="Proxima Nova"/>
              <a:cs typeface="Proxima Nova"/>
              <a:sym typeface="Proxima Nova"/>
            </a:endParaRPr>
          </a:p>
        </p:txBody>
      </p:sp>
      <p:sp>
        <p:nvSpPr>
          <p:cNvPr id="730" name="Google Shape;730;p93"/>
          <p:cNvSpPr/>
          <p:nvPr/>
        </p:nvSpPr>
        <p:spPr>
          <a:xfrm>
            <a:off x="6515175" y="1461000"/>
            <a:ext cx="2123400" cy="2221500"/>
          </a:xfrm>
          <a:prstGeom prst="roundRect">
            <a:avLst>
              <a:gd fmla="val 16667" name="adj"/>
            </a:avLst>
          </a:prstGeom>
          <a:solidFill>
            <a:srgbClr val="1C4587"/>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Interconnected people icon." id="731" name="Google Shape;731;p93"/>
          <p:cNvPicPr preferRelativeResize="0"/>
          <p:nvPr/>
        </p:nvPicPr>
        <p:blipFill rotWithShape="1">
          <a:blip r:embed="rId3">
            <a:alphaModFix/>
          </a:blip>
          <a:srcRect b="0" l="0" r="0" t="0"/>
          <a:stretch/>
        </p:blipFill>
        <p:spPr>
          <a:xfrm>
            <a:off x="6637517" y="1649053"/>
            <a:ext cx="1878812" cy="184546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4"/>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Supply Chain Illumination Tools - Mapping</a:t>
            </a:r>
            <a:endParaRPr/>
          </a:p>
        </p:txBody>
      </p:sp>
      <p:sp>
        <p:nvSpPr>
          <p:cNvPr id="737" name="Google Shape;737;p94"/>
          <p:cNvSpPr txBox="1"/>
          <p:nvPr/>
        </p:nvSpPr>
        <p:spPr>
          <a:xfrm>
            <a:off x="561646" y="1088805"/>
            <a:ext cx="8234700" cy="1085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Ideally supply chain illumination tools should help map a supplier’s supply chain throughout each stage of the system development life cycle (SDLC).</a:t>
            </a:r>
            <a:endParaRPr b="1" i="0" sz="2000" u="none" cap="none" strike="noStrike">
              <a:solidFill>
                <a:srgbClr val="000000"/>
              </a:solidFill>
              <a:latin typeface="Proxima Nova"/>
              <a:ea typeface="Proxima Nova"/>
              <a:cs typeface="Proxima Nova"/>
              <a:sym typeface="Proxima Nova"/>
            </a:endParaRPr>
          </a:p>
        </p:txBody>
      </p:sp>
      <p:grpSp>
        <p:nvGrpSpPr>
          <p:cNvPr descr="Graphic showing system development life cycle. The cycle contains the following steps: design and development, manufacturing, delivery and deployment, systems integration, sustaining and maintenance, and end of life disposal." id="738" name="Google Shape;738;p94"/>
          <p:cNvGrpSpPr/>
          <p:nvPr/>
        </p:nvGrpSpPr>
        <p:grpSpPr>
          <a:xfrm>
            <a:off x="1392623" y="2162277"/>
            <a:ext cx="6103581" cy="2522827"/>
            <a:chOff x="2561715" y="2825088"/>
            <a:chExt cx="7087298" cy="3363770"/>
          </a:xfrm>
        </p:grpSpPr>
        <p:sp>
          <p:nvSpPr>
            <p:cNvPr id="739" name="Google Shape;739;p94"/>
            <p:cNvSpPr/>
            <p:nvPr/>
          </p:nvSpPr>
          <p:spPr>
            <a:xfrm>
              <a:off x="3399334" y="3106168"/>
              <a:ext cx="5123400" cy="2875800"/>
            </a:xfrm>
            <a:prstGeom prst="donut">
              <a:avLst>
                <a:gd fmla="val 5709" name="adj"/>
              </a:avLst>
            </a:prstGeom>
            <a:solidFill>
              <a:srgbClr val="153870"/>
            </a:solidFill>
            <a:ln cap="flat" cmpd="sng" w="127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roxima Nova"/>
                <a:ea typeface="Proxima Nova"/>
                <a:cs typeface="Proxima Nova"/>
                <a:sym typeface="Proxima Nova"/>
              </a:endParaRPr>
            </a:p>
          </p:txBody>
        </p:sp>
        <p:sp>
          <p:nvSpPr>
            <p:cNvPr id="740" name="Google Shape;740;p94"/>
            <p:cNvSpPr/>
            <p:nvPr/>
          </p:nvSpPr>
          <p:spPr>
            <a:xfrm>
              <a:off x="5198469" y="2825088"/>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Design and development</a:t>
              </a:r>
              <a:endParaRPr b="1" i="0" sz="1800" u="none" cap="none" strike="noStrike">
                <a:solidFill>
                  <a:srgbClr val="000000"/>
                </a:solidFill>
                <a:latin typeface="Proxima Nova"/>
                <a:ea typeface="Proxima Nova"/>
                <a:cs typeface="Proxima Nova"/>
                <a:sym typeface="Proxima Nova"/>
              </a:endParaRPr>
            </a:p>
          </p:txBody>
        </p:sp>
        <p:sp>
          <p:nvSpPr>
            <p:cNvPr id="741" name="Google Shape;741;p94"/>
            <p:cNvSpPr/>
            <p:nvPr/>
          </p:nvSpPr>
          <p:spPr>
            <a:xfrm>
              <a:off x="7628213" y="3275226"/>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Manufacturing</a:t>
              </a:r>
              <a:endParaRPr b="1" i="0" sz="1800" u="none" cap="none" strike="noStrike">
                <a:solidFill>
                  <a:srgbClr val="000000"/>
                </a:solidFill>
                <a:latin typeface="Proxima Nova"/>
                <a:ea typeface="Proxima Nova"/>
                <a:cs typeface="Proxima Nova"/>
                <a:sym typeface="Proxima Nova"/>
              </a:endParaRPr>
            </a:p>
          </p:txBody>
        </p:sp>
        <p:sp>
          <p:nvSpPr>
            <p:cNvPr id="742" name="Google Shape;742;p94"/>
            <p:cNvSpPr/>
            <p:nvPr/>
          </p:nvSpPr>
          <p:spPr>
            <a:xfrm>
              <a:off x="7628213" y="4704326"/>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Delivery and deployment</a:t>
              </a:r>
              <a:endParaRPr b="1" i="0" sz="1800" u="none" cap="none" strike="noStrike">
                <a:solidFill>
                  <a:srgbClr val="000000"/>
                </a:solidFill>
                <a:latin typeface="Proxima Nova"/>
                <a:ea typeface="Proxima Nova"/>
                <a:cs typeface="Proxima Nova"/>
                <a:sym typeface="Proxima Nova"/>
              </a:endParaRPr>
            </a:p>
          </p:txBody>
        </p:sp>
        <p:sp>
          <p:nvSpPr>
            <p:cNvPr id="743" name="Google Shape;743;p94"/>
            <p:cNvSpPr/>
            <p:nvPr/>
          </p:nvSpPr>
          <p:spPr>
            <a:xfrm>
              <a:off x="5198468" y="5386058"/>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Systems integration</a:t>
              </a:r>
              <a:endParaRPr b="1" i="0" sz="1800" u="none" cap="none" strike="noStrike">
                <a:solidFill>
                  <a:srgbClr val="000000"/>
                </a:solidFill>
                <a:latin typeface="Proxima Nova"/>
                <a:ea typeface="Proxima Nova"/>
                <a:cs typeface="Proxima Nova"/>
                <a:sym typeface="Proxima Nova"/>
              </a:endParaRPr>
            </a:p>
          </p:txBody>
        </p:sp>
        <p:sp>
          <p:nvSpPr>
            <p:cNvPr id="744" name="Google Shape;744;p94"/>
            <p:cNvSpPr/>
            <p:nvPr/>
          </p:nvSpPr>
          <p:spPr>
            <a:xfrm>
              <a:off x="2561715" y="4704326"/>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Sustaining and maintenance</a:t>
              </a:r>
              <a:endParaRPr b="1" i="0" sz="1800" u="none" cap="none" strike="noStrike">
                <a:solidFill>
                  <a:srgbClr val="000000"/>
                </a:solidFill>
                <a:latin typeface="Proxima Nova"/>
                <a:ea typeface="Proxima Nova"/>
                <a:cs typeface="Proxima Nova"/>
                <a:sym typeface="Proxima Nova"/>
              </a:endParaRPr>
            </a:p>
          </p:txBody>
        </p:sp>
        <p:sp>
          <p:nvSpPr>
            <p:cNvPr id="745" name="Google Shape;745;p94"/>
            <p:cNvSpPr/>
            <p:nvPr/>
          </p:nvSpPr>
          <p:spPr>
            <a:xfrm>
              <a:off x="2561715" y="3275226"/>
              <a:ext cx="2020800" cy="802800"/>
            </a:xfrm>
            <a:prstGeom prst="roundRect">
              <a:avLst>
                <a:gd fmla="val 16667" name="adj"/>
              </a:avLst>
            </a:prstGeom>
            <a:solidFill>
              <a:srgbClr val="D4E1F5"/>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Proxima Nova"/>
                  <a:ea typeface="Proxima Nova"/>
                  <a:cs typeface="Proxima Nova"/>
                  <a:sym typeface="Proxima Nova"/>
                </a:rPr>
                <a:t>End of life disposal</a:t>
              </a:r>
              <a:endParaRPr b="1" i="0" sz="1800" u="none" cap="none" strike="noStrike">
                <a:solidFill>
                  <a:srgbClr val="000000"/>
                </a:solidFill>
                <a:latin typeface="Proxima Nova"/>
                <a:ea typeface="Proxima Nova"/>
                <a:cs typeface="Proxima Nova"/>
                <a:sym typeface="Proxima Nova"/>
              </a:endParaRPr>
            </a:p>
          </p:txBody>
        </p:sp>
        <p:sp>
          <p:nvSpPr>
            <p:cNvPr id="746" name="Google Shape;746;p94"/>
            <p:cNvSpPr/>
            <p:nvPr/>
          </p:nvSpPr>
          <p:spPr>
            <a:xfrm rot="-864144">
              <a:off x="4820133" y="3101635"/>
              <a:ext cx="569291" cy="318117"/>
            </a:xfrm>
            <a:prstGeom prst="rightArrow">
              <a:avLst>
                <a:gd fmla="val 50000" name="adj1"/>
                <a:gd fmla="val 92045" name="adj2"/>
              </a:avLst>
            </a:prstGeom>
            <a:solidFill>
              <a:srgbClr val="153870"/>
            </a:solidFill>
            <a:ln cap="flat" cmpd="sng" w="12700">
              <a:solidFill>
                <a:srgbClr val="15387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1"/>
          <p:cNvSpPr txBox="1"/>
          <p:nvPr>
            <p:ph type="title"/>
          </p:nvPr>
        </p:nvSpPr>
        <p:spPr>
          <a:xfrm>
            <a:off x="217075" y="0"/>
            <a:ext cx="8469600" cy="620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1400"/>
              <a:buNone/>
            </a:pPr>
            <a:r>
              <a:rPr b="1" lang="en-US" sz="2300">
                <a:solidFill>
                  <a:schemeClr val="lt1"/>
                </a:solidFill>
                <a:latin typeface="Proxima Nova"/>
                <a:ea typeface="Proxima Nova"/>
                <a:cs typeface="Proxima Nova"/>
                <a:sym typeface="Proxima Nova"/>
              </a:rPr>
              <a:t>ITSD is a key player and partner for agency IT modernization.</a:t>
            </a:r>
            <a:endParaRPr b="1" sz="2300">
              <a:solidFill>
                <a:schemeClr val="lt1"/>
              </a:solidFill>
              <a:latin typeface="Proxima Nova"/>
              <a:ea typeface="Proxima Nova"/>
              <a:cs typeface="Proxima Nova"/>
              <a:sym typeface="Proxima Nova"/>
            </a:endParaRPr>
          </a:p>
        </p:txBody>
      </p:sp>
      <p:pic>
        <p:nvPicPr>
          <p:cNvPr descr="Gear Icon." id="216" name="Google Shape;216;p41"/>
          <p:cNvPicPr preferRelativeResize="0"/>
          <p:nvPr/>
        </p:nvPicPr>
        <p:blipFill rotWithShape="1">
          <a:blip r:embed="rId3">
            <a:alphaModFix/>
          </a:blip>
          <a:srcRect b="0" l="0" r="0" t="0"/>
          <a:stretch/>
        </p:blipFill>
        <p:spPr>
          <a:xfrm>
            <a:off x="1638851" y="888750"/>
            <a:ext cx="733425" cy="647700"/>
          </a:xfrm>
          <a:prstGeom prst="rect">
            <a:avLst/>
          </a:prstGeom>
          <a:noFill/>
          <a:ln>
            <a:noFill/>
          </a:ln>
        </p:spPr>
      </p:pic>
      <p:sp>
        <p:nvSpPr>
          <p:cNvPr id="217" name="Google Shape;217;p41"/>
          <p:cNvSpPr txBox="1"/>
          <p:nvPr/>
        </p:nvSpPr>
        <p:spPr>
          <a:xfrm>
            <a:off x="1457597" y="1690500"/>
            <a:ext cx="1053600" cy="3387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Manage</a:t>
            </a:r>
            <a:endParaRPr b="1" i="0" sz="2200" u="none" cap="none" strike="noStrike">
              <a:solidFill>
                <a:srgbClr val="073763"/>
              </a:solidFill>
              <a:latin typeface="Proxima Nova"/>
              <a:ea typeface="Proxima Nova"/>
              <a:cs typeface="Proxima Nova"/>
              <a:sym typeface="Proxima Nova"/>
            </a:endParaRPr>
          </a:p>
        </p:txBody>
      </p:sp>
      <p:sp>
        <p:nvSpPr>
          <p:cNvPr id="218" name="Google Shape;218;p41"/>
          <p:cNvSpPr txBox="1"/>
          <p:nvPr/>
        </p:nvSpPr>
        <p:spPr>
          <a:xfrm>
            <a:off x="750450" y="2274150"/>
            <a:ext cx="2560200" cy="243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600"/>
              </a:spcBef>
              <a:spcAft>
                <a:spcPts val="1000"/>
              </a:spcAft>
              <a:buClr>
                <a:srgbClr val="000000"/>
              </a:buClr>
              <a:buSzPts val="2000"/>
              <a:buFont typeface="Arial"/>
              <a:buNone/>
            </a:pPr>
            <a:r>
              <a:rPr b="0" i="0" lang="en-US" sz="2000" u="none" cap="none" strike="noStrike">
                <a:solidFill>
                  <a:srgbClr val="073763"/>
                </a:solidFill>
                <a:latin typeface="Proxima Nova"/>
                <a:ea typeface="Proxima Nova"/>
                <a:cs typeface="Proxima Nova"/>
                <a:sym typeface="Proxima Nova"/>
              </a:rPr>
              <a:t>Manage the Highly Adaptive Cybersecurity Services (HACS) Special Item Number (SIN) on the Multiple Award Schedule (MAS)</a:t>
            </a:r>
            <a:endParaRPr b="0" i="0" sz="2000" u="none" cap="none" strike="noStrike">
              <a:solidFill>
                <a:srgbClr val="073763"/>
              </a:solidFill>
              <a:latin typeface="Proxima Nova"/>
              <a:ea typeface="Proxima Nova"/>
              <a:cs typeface="Proxima Nova"/>
              <a:sym typeface="Proxima Nova"/>
            </a:endParaRPr>
          </a:p>
        </p:txBody>
      </p:sp>
      <p:cxnSp>
        <p:nvCxnSpPr>
          <p:cNvPr id="219" name="Google Shape;219;p41"/>
          <p:cNvCxnSpPr/>
          <p:nvPr/>
        </p:nvCxnSpPr>
        <p:spPr>
          <a:xfrm>
            <a:off x="3534675" y="1385700"/>
            <a:ext cx="0" cy="3194400"/>
          </a:xfrm>
          <a:prstGeom prst="straightConnector1">
            <a:avLst/>
          </a:prstGeom>
          <a:noFill/>
          <a:ln cap="flat" cmpd="sng" w="9525">
            <a:solidFill>
              <a:schemeClr val="dk2"/>
            </a:solidFill>
            <a:prstDash val="solid"/>
            <a:round/>
            <a:headEnd len="sm" w="sm" type="none"/>
            <a:tailEnd len="sm" w="sm" type="none"/>
          </a:ln>
        </p:spPr>
      </p:cxnSp>
      <p:pic>
        <p:nvPicPr>
          <p:cNvPr descr="Star Icon." id="220" name="Google Shape;220;p41"/>
          <p:cNvPicPr preferRelativeResize="0"/>
          <p:nvPr/>
        </p:nvPicPr>
        <p:blipFill rotWithShape="1">
          <a:blip r:embed="rId4">
            <a:alphaModFix/>
          </a:blip>
          <a:srcRect b="0" l="0" r="0" t="0"/>
          <a:stretch/>
        </p:blipFill>
        <p:spPr>
          <a:xfrm>
            <a:off x="4367200" y="793500"/>
            <a:ext cx="714375" cy="685800"/>
          </a:xfrm>
          <a:prstGeom prst="rect">
            <a:avLst/>
          </a:prstGeom>
          <a:noFill/>
          <a:ln>
            <a:noFill/>
          </a:ln>
        </p:spPr>
      </p:pic>
      <p:sp>
        <p:nvSpPr>
          <p:cNvPr id="221" name="Google Shape;221;p41"/>
          <p:cNvSpPr txBox="1"/>
          <p:nvPr/>
        </p:nvSpPr>
        <p:spPr>
          <a:xfrm>
            <a:off x="3830159" y="1679491"/>
            <a:ext cx="1788600" cy="3387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Provide</a:t>
            </a:r>
            <a:endParaRPr b="1" i="0" sz="2200" u="none" cap="none" strike="noStrike">
              <a:solidFill>
                <a:srgbClr val="073763"/>
              </a:solidFill>
              <a:latin typeface="Proxima Nova"/>
              <a:ea typeface="Proxima Nova"/>
              <a:cs typeface="Proxima Nova"/>
              <a:sym typeface="Proxima Nova"/>
            </a:endParaRPr>
          </a:p>
        </p:txBody>
      </p:sp>
      <p:sp>
        <p:nvSpPr>
          <p:cNvPr id="222" name="Google Shape;222;p41"/>
          <p:cNvSpPr txBox="1"/>
          <p:nvPr/>
        </p:nvSpPr>
        <p:spPr>
          <a:xfrm>
            <a:off x="3758600" y="2268525"/>
            <a:ext cx="2001300" cy="243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600"/>
              </a:spcBef>
              <a:spcAft>
                <a:spcPts val="1000"/>
              </a:spcAft>
              <a:buClr>
                <a:srgbClr val="000000"/>
              </a:buClr>
              <a:buSzPts val="2000"/>
              <a:buFont typeface="Arial"/>
              <a:buNone/>
            </a:pPr>
            <a:r>
              <a:rPr b="0" i="0" lang="en-US" sz="2000" u="none" cap="none" strike="noStrike">
                <a:solidFill>
                  <a:srgbClr val="073763"/>
                </a:solidFill>
                <a:latin typeface="Proxima Nova"/>
                <a:ea typeface="Proxima Nova"/>
                <a:cs typeface="Proxima Nova"/>
                <a:sym typeface="Proxima Nova"/>
              </a:rPr>
              <a:t>Provide buyer’s guides and other resources to help our IT customers understand emerging technologies</a:t>
            </a:r>
            <a:endParaRPr b="0" i="0" sz="2000" u="none" cap="none" strike="noStrike">
              <a:solidFill>
                <a:srgbClr val="073763"/>
              </a:solidFill>
              <a:latin typeface="Proxima Nova"/>
              <a:ea typeface="Proxima Nova"/>
              <a:cs typeface="Proxima Nova"/>
              <a:sym typeface="Proxima Nova"/>
            </a:endParaRPr>
          </a:p>
        </p:txBody>
      </p:sp>
      <p:cxnSp>
        <p:nvCxnSpPr>
          <p:cNvPr id="223" name="Google Shape;223;p41"/>
          <p:cNvCxnSpPr/>
          <p:nvPr/>
        </p:nvCxnSpPr>
        <p:spPr>
          <a:xfrm>
            <a:off x="5914092" y="1385700"/>
            <a:ext cx="0" cy="3194400"/>
          </a:xfrm>
          <a:prstGeom prst="straightConnector1">
            <a:avLst/>
          </a:prstGeom>
          <a:noFill/>
          <a:ln cap="flat" cmpd="sng" w="9525">
            <a:solidFill>
              <a:schemeClr val="dk2"/>
            </a:solidFill>
            <a:prstDash val="solid"/>
            <a:round/>
            <a:headEnd len="sm" w="sm" type="none"/>
            <a:tailEnd len="sm" w="sm" type="none"/>
          </a:ln>
        </p:spPr>
      </p:cxnSp>
      <p:pic>
        <p:nvPicPr>
          <p:cNvPr descr="Person Icon." id="224" name="Google Shape;224;p41"/>
          <p:cNvPicPr preferRelativeResize="0"/>
          <p:nvPr/>
        </p:nvPicPr>
        <p:blipFill rotWithShape="1">
          <a:blip r:embed="rId5">
            <a:alphaModFix/>
          </a:blip>
          <a:srcRect b="0" l="0" r="0" t="0"/>
          <a:stretch/>
        </p:blipFill>
        <p:spPr>
          <a:xfrm>
            <a:off x="6827675" y="812550"/>
            <a:ext cx="704850" cy="685800"/>
          </a:xfrm>
          <a:prstGeom prst="rect">
            <a:avLst/>
          </a:prstGeom>
          <a:noFill/>
          <a:ln>
            <a:noFill/>
          </a:ln>
        </p:spPr>
      </p:pic>
      <p:sp>
        <p:nvSpPr>
          <p:cNvPr id="225" name="Google Shape;225;p41"/>
          <p:cNvSpPr txBox="1"/>
          <p:nvPr/>
        </p:nvSpPr>
        <p:spPr>
          <a:xfrm>
            <a:off x="6285801" y="1674902"/>
            <a:ext cx="1788600" cy="338700"/>
          </a:xfrm>
          <a:prstGeom prst="rect">
            <a:avLst/>
          </a:prstGeom>
          <a:noFill/>
          <a:ln>
            <a:noFill/>
          </a:ln>
        </p:spPr>
        <p:txBody>
          <a:bodyPr anchorCtr="0" anchor="b" bIns="0" lIns="0" spcFirstLastPara="1" rIns="0" wrap="square" tIns="0">
            <a:spAutoFit/>
          </a:bodyPr>
          <a:lstStyle/>
          <a:p>
            <a:pPr indent="0" lvl="0" marL="0" marR="0" rtl="0" algn="ctr">
              <a:lnSpc>
                <a:spcPct val="100000"/>
              </a:lnSpc>
              <a:spcBef>
                <a:spcPts val="600"/>
              </a:spcBef>
              <a:spcAft>
                <a:spcPts val="1000"/>
              </a:spcAft>
              <a:buClr>
                <a:srgbClr val="000000"/>
              </a:buClr>
              <a:buSzPts val="2200"/>
              <a:buFont typeface="Arial"/>
              <a:buNone/>
            </a:pPr>
            <a:r>
              <a:rPr b="1" i="0" lang="en-US" sz="2200" u="none" cap="none" strike="noStrike">
                <a:solidFill>
                  <a:srgbClr val="073763"/>
                </a:solidFill>
                <a:latin typeface="Proxima Nova"/>
                <a:ea typeface="Proxima Nova"/>
                <a:cs typeface="Proxima Nova"/>
                <a:sym typeface="Proxima Nova"/>
              </a:rPr>
              <a:t>Assist</a:t>
            </a:r>
            <a:endParaRPr b="1" i="0" sz="2200" u="none" cap="none" strike="noStrike">
              <a:solidFill>
                <a:srgbClr val="073763"/>
              </a:solidFill>
              <a:latin typeface="Proxima Nova"/>
              <a:ea typeface="Proxima Nova"/>
              <a:cs typeface="Proxima Nova"/>
              <a:sym typeface="Proxima Nova"/>
            </a:endParaRPr>
          </a:p>
        </p:txBody>
      </p:sp>
      <p:sp>
        <p:nvSpPr>
          <p:cNvPr id="226" name="Google Shape;226;p41"/>
          <p:cNvSpPr txBox="1"/>
          <p:nvPr/>
        </p:nvSpPr>
        <p:spPr>
          <a:xfrm>
            <a:off x="6176075" y="2259325"/>
            <a:ext cx="2080200" cy="243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600"/>
              </a:spcBef>
              <a:spcAft>
                <a:spcPts val="1000"/>
              </a:spcAft>
              <a:buClr>
                <a:srgbClr val="000000"/>
              </a:buClr>
              <a:buSzPts val="2000"/>
              <a:buFont typeface="Arial"/>
              <a:buNone/>
            </a:pPr>
            <a:r>
              <a:rPr b="0" i="0" lang="en-US" sz="2000" u="none" cap="none" strike="noStrike">
                <a:solidFill>
                  <a:srgbClr val="073763"/>
                </a:solidFill>
                <a:latin typeface="Proxima Nova"/>
                <a:ea typeface="Proxima Nova"/>
                <a:cs typeface="Proxima Nova"/>
                <a:sym typeface="Proxima Nova"/>
              </a:rPr>
              <a:t>Offer assistance and guidance to agencies navigating the complexities of  their cybersecurity </a:t>
            </a:r>
            <a:r>
              <a:rPr b="0" i="0" lang="en-US" sz="2000" u="none" cap="none" strike="noStrike">
                <a:solidFill>
                  <a:schemeClr val="dk1"/>
                </a:solidFill>
                <a:latin typeface="Proxima Nova"/>
                <a:ea typeface="Proxima Nova"/>
                <a:cs typeface="Proxima Nova"/>
                <a:sym typeface="Proxima Nova"/>
              </a:rPr>
              <a:t>acquisitions</a:t>
            </a:r>
            <a:endParaRPr b="0" i="0" sz="2000" u="none" cap="none" strike="noStrike">
              <a:solidFill>
                <a:srgbClr val="073763"/>
              </a:solidFill>
              <a:latin typeface="Proxima Nova"/>
              <a:ea typeface="Proxima Nova"/>
              <a:cs typeface="Proxima Nova"/>
              <a:sym typeface="Proxima Nov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5"/>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500" u="none" cap="none" strike="noStrike">
                <a:solidFill>
                  <a:srgbClr val="002060"/>
                </a:solidFill>
                <a:latin typeface="Proxima Nova"/>
                <a:ea typeface="Proxima Nova"/>
                <a:cs typeface="Proxima Nova"/>
                <a:sym typeface="Proxima Nova"/>
              </a:rPr>
              <a:t>Supplier Risk Assessment Capabilities</a:t>
            </a:r>
            <a:endParaRPr/>
          </a:p>
        </p:txBody>
      </p:sp>
      <p:sp>
        <p:nvSpPr>
          <p:cNvPr id="752" name="Google Shape;752;p95"/>
          <p:cNvSpPr txBox="1"/>
          <p:nvPr/>
        </p:nvSpPr>
        <p:spPr>
          <a:xfrm>
            <a:off x="467475" y="1081450"/>
            <a:ext cx="7806600" cy="68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Some C-SCRM tools offer services to identify and assess supplier risks related to:</a:t>
            </a:r>
            <a:endParaRPr b="1" i="0" sz="2000" u="none" cap="none" strike="noStrike">
              <a:solidFill>
                <a:srgbClr val="000000"/>
              </a:solidFill>
              <a:latin typeface="Proxima Nova"/>
              <a:ea typeface="Proxima Nova"/>
              <a:cs typeface="Proxima Nova"/>
              <a:sym typeface="Proxima Nova"/>
            </a:endParaRPr>
          </a:p>
        </p:txBody>
      </p:sp>
      <p:pic>
        <p:nvPicPr>
          <p:cNvPr descr="Clipboard with an award icon." id="753" name="Google Shape;753;p95"/>
          <p:cNvPicPr preferRelativeResize="0"/>
          <p:nvPr/>
        </p:nvPicPr>
        <p:blipFill rotWithShape="1">
          <a:blip r:embed="rId3">
            <a:alphaModFix/>
          </a:blip>
          <a:srcRect b="0" l="0" r="0" t="0"/>
          <a:stretch/>
        </p:blipFill>
        <p:spPr>
          <a:xfrm>
            <a:off x="1504847" y="1738166"/>
            <a:ext cx="589492" cy="589492"/>
          </a:xfrm>
          <a:prstGeom prst="rect">
            <a:avLst/>
          </a:prstGeom>
          <a:noFill/>
          <a:ln>
            <a:noFill/>
          </a:ln>
        </p:spPr>
      </p:pic>
      <p:cxnSp>
        <p:nvCxnSpPr>
          <p:cNvPr id="754" name="Google Shape;754;p95"/>
          <p:cNvCxnSpPr/>
          <p:nvPr/>
        </p:nvCxnSpPr>
        <p:spPr>
          <a:xfrm>
            <a:off x="1264782" y="2345847"/>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55" name="Google Shape;755;p95"/>
          <p:cNvSpPr txBox="1"/>
          <p:nvPr/>
        </p:nvSpPr>
        <p:spPr>
          <a:xfrm>
            <a:off x="714049" y="2345850"/>
            <a:ext cx="23079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Quality of products and processes &amp; resilience practices</a:t>
            </a:r>
            <a:endParaRPr b="0" i="0" sz="1800" u="none" cap="none" strike="noStrike">
              <a:solidFill>
                <a:srgbClr val="000000"/>
              </a:solidFill>
              <a:latin typeface="Proxima Nova"/>
              <a:ea typeface="Proxima Nova"/>
              <a:cs typeface="Proxima Nova"/>
              <a:sym typeface="Proxima Nova"/>
            </a:endParaRPr>
          </a:p>
        </p:txBody>
      </p:sp>
      <p:pic>
        <p:nvPicPr>
          <p:cNvPr descr="Shield with a check mark icon." id="756" name="Google Shape;756;p95"/>
          <p:cNvPicPr preferRelativeResize="0"/>
          <p:nvPr/>
        </p:nvPicPr>
        <p:blipFill rotWithShape="1">
          <a:blip r:embed="rId4">
            <a:alphaModFix/>
          </a:blip>
          <a:srcRect b="0" l="0" r="0" t="0"/>
          <a:stretch/>
        </p:blipFill>
        <p:spPr>
          <a:xfrm>
            <a:off x="4298819" y="1747066"/>
            <a:ext cx="571687" cy="571687"/>
          </a:xfrm>
          <a:prstGeom prst="rect">
            <a:avLst/>
          </a:prstGeom>
          <a:noFill/>
          <a:ln>
            <a:noFill/>
          </a:ln>
        </p:spPr>
      </p:pic>
      <p:cxnSp>
        <p:nvCxnSpPr>
          <p:cNvPr id="757" name="Google Shape;757;p95"/>
          <p:cNvCxnSpPr/>
          <p:nvPr/>
        </p:nvCxnSpPr>
        <p:spPr>
          <a:xfrm>
            <a:off x="3993002" y="2345838"/>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58" name="Google Shape;758;p95"/>
          <p:cNvSpPr txBox="1"/>
          <p:nvPr/>
        </p:nvSpPr>
        <p:spPr>
          <a:xfrm>
            <a:off x="3512978" y="2372943"/>
            <a:ext cx="21351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Internal security &amp; integrity practices</a:t>
            </a:r>
            <a:endParaRPr b="0" i="0" sz="1800" u="none" cap="none" strike="noStrike">
              <a:solidFill>
                <a:srgbClr val="000000"/>
              </a:solidFill>
              <a:latin typeface="Proxima Nova"/>
              <a:ea typeface="Proxima Nova"/>
              <a:cs typeface="Proxima Nova"/>
              <a:sym typeface="Proxima Nova"/>
            </a:endParaRPr>
          </a:p>
        </p:txBody>
      </p:sp>
      <p:pic>
        <p:nvPicPr>
          <p:cNvPr descr="US Dollar sign icon." id="759" name="Google Shape;759;p95"/>
          <p:cNvPicPr preferRelativeResize="0"/>
          <p:nvPr/>
        </p:nvPicPr>
        <p:blipFill rotWithShape="1">
          <a:blip r:embed="rId5">
            <a:alphaModFix/>
          </a:blip>
          <a:srcRect b="0" l="0" r="0" t="0"/>
          <a:stretch/>
        </p:blipFill>
        <p:spPr>
          <a:xfrm>
            <a:off x="6974458" y="1804015"/>
            <a:ext cx="485725" cy="485725"/>
          </a:xfrm>
          <a:prstGeom prst="rect">
            <a:avLst/>
          </a:prstGeom>
          <a:noFill/>
          <a:ln>
            <a:noFill/>
          </a:ln>
        </p:spPr>
      </p:pic>
      <p:cxnSp>
        <p:nvCxnSpPr>
          <p:cNvPr id="760" name="Google Shape;760;p95"/>
          <p:cNvCxnSpPr/>
          <p:nvPr/>
        </p:nvCxnSpPr>
        <p:spPr>
          <a:xfrm>
            <a:off x="6638322" y="2345855"/>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61" name="Google Shape;761;p95"/>
          <p:cNvSpPr txBox="1"/>
          <p:nvPr/>
        </p:nvSpPr>
        <p:spPr>
          <a:xfrm>
            <a:off x="6253684" y="2401960"/>
            <a:ext cx="21351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Financial stability</a:t>
            </a:r>
            <a:endParaRPr b="0" i="0" sz="1800" u="none" cap="none" strike="noStrike">
              <a:solidFill>
                <a:srgbClr val="000000"/>
              </a:solidFill>
              <a:latin typeface="Proxima Nova"/>
              <a:ea typeface="Proxima Nova"/>
              <a:cs typeface="Proxima Nova"/>
              <a:sym typeface="Proxima Nova"/>
            </a:endParaRPr>
          </a:p>
        </p:txBody>
      </p:sp>
      <p:pic>
        <p:nvPicPr>
          <p:cNvPr descr="Paper map icon." id="762" name="Google Shape;762;p95"/>
          <p:cNvPicPr preferRelativeResize="0"/>
          <p:nvPr/>
        </p:nvPicPr>
        <p:blipFill rotWithShape="1">
          <a:blip r:embed="rId6">
            <a:alphaModFix/>
          </a:blip>
          <a:srcRect b="0" l="0" r="0" t="0"/>
          <a:stretch/>
        </p:blipFill>
        <p:spPr>
          <a:xfrm>
            <a:off x="1504847" y="3399912"/>
            <a:ext cx="549238" cy="549238"/>
          </a:xfrm>
          <a:prstGeom prst="rect">
            <a:avLst/>
          </a:prstGeom>
          <a:noFill/>
          <a:ln>
            <a:noFill/>
          </a:ln>
        </p:spPr>
      </p:pic>
      <p:cxnSp>
        <p:nvCxnSpPr>
          <p:cNvPr id="763" name="Google Shape;763;p95"/>
          <p:cNvCxnSpPr/>
          <p:nvPr/>
        </p:nvCxnSpPr>
        <p:spPr>
          <a:xfrm>
            <a:off x="1220609" y="3949150"/>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64" name="Google Shape;764;p95"/>
          <p:cNvSpPr txBox="1"/>
          <p:nvPr/>
        </p:nvSpPr>
        <p:spPr>
          <a:xfrm>
            <a:off x="696075" y="3967360"/>
            <a:ext cx="21351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Location of supplier’s facilities &amp; operations</a:t>
            </a:r>
            <a:endParaRPr b="0" i="0" sz="1800" u="none" cap="none" strike="noStrike">
              <a:solidFill>
                <a:srgbClr val="000000"/>
              </a:solidFill>
              <a:latin typeface="Proxima Nova"/>
              <a:ea typeface="Proxima Nova"/>
              <a:cs typeface="Proxima Nova"/>
              <a:sym typeface="Proxima Nova"/>
            </a:endParaRPr>
          </a:p>
        </p:txBody>
      </p:sp>
      <p:pic>
        <p:nvPicPr>
          <p:cNvPr descr="Two map points connected with a line icon." id="765" name="Google Shape;765;p95"/>
          <p:cNvPicPr preferRelativeResize="0"/>
          <p:nvPr/>
        </p:nvPicPr>
        <p:blipFill rotWithShape="1">
          <a:blip r:embed="rId7">
            <a:alphaModFix/>
          </a:blip>
          <a:srcRect b="0" l="0" r="0" t="0"/>
          <a:stretch/>
        </p:blipFill>
        <p:spPr>
          <a:xfrm>
            <a:off x="4302734" y="3385287"/>
            <a:ext cx="563868" cy="563868"/>
          </a:xfrm>
          <a:prstGeom prst="rect">
            <a:avLst/>
          </a:prstGeom>
          <a:noFill/>
          <a:ln>
            <a:noFill/>
          </a:ln>
        </p:spPr>
      </p:pic>
      <p:cxnSp>
        <p:nvCxnSpPr>
          <p:cNvPr id="766" name="Google Shape;766;p95"/>
          <p:cNvCxnSpPr/>
          <p:nvPr/>
        </p:nvCxnSpPr>
        <p:spPr>
          <a:xfrm>
            <a:off x="3993009" y="3949150"/>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67" name="Google Shape;767;p95"/>
          <p:cNvSpPr txBox="1"/>
          <p:nvPr/>
        </p:nvSpPr>
        <p:spPr>
          <a:xfrm>
            <a:off x="3284376" y="3949150"/>
            <a:ext cx="24285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Logistical routes used to move components &amp; products</a:t>
            </a:r>
            <a:endParaRPr b="0" i="0" sz="1800" u="none" cap="none" strike="noStrike">
              <a:solidFill>
                <a:srgbClr val="000000"/>
              </a:solidFill>
              <a:latin typeface="Proxima Nova"/>
              <a:ea typeface="Proxima Nova"/>
              <a:cs typeface="Proxima Nova"/>
              <a:sym typeface="Proxima Nova"/>
            </a:endParaRPr>
          </a:p>
        </p:txBody>
      </p:sp>
      <p:pic>
        <p:nvPicPr>
          <p:cNvPr descr="Globe icon." id="768" name="Google Shape;768;p95"/>
          <p:cNvPicPr preferRelativeResize="0"/>
          <p:nvPr/>
        </p:nvPicPr>
        <p:blipFill rotWithShape="1">
          <a:blip r:embed="rId8">
            <a:alphaModFix/>
          </a:blip>
          <a:srcRect b="0" l="0" r="0" t="0"/>
          <a:stretch/>
        </p:blipFill>
        <p:spPr>
          <a:xfrm>
            <a:off x="6976527" y="3385268"/>
            <a:ext cx="520360" cy="520360"/>
          </a:xfrm>
          <a:prstGeom prst="rect">
            <a:avLst/>
          </a:prstGeom>
          <a:noFill/>
          <a:ln>
            <a:noFill/>
          </a:ln>
        </p:spPr>
      </p:pic>
      <p:cxnSp>
        <p:nvCxnSpPr>
          <p:cNvPr id="769" name="Google Shape;769;p95"/>
          <p:cNvCxnSpPr/>
          <p:nvPr/>
        </p:nvCxnSpPr>
        <p:spPr>
          <a:xfrm>
            <a:off x="6677334" y="3949150"/>
            <a:ext cx="1158000" cy="0"/>
          </a:xfrm>
          <a:prstGeom prst="straightConnector1">
            <a:avLst/>
          </a:prstGeom>
          <a:noFill/>
          <a:ln cap="flat" cmpd="sng" w="38100">
            <a:solidFill>
              <a:srgbClr val="153870"/>
            </a:solidFill>
            <a:prstDash val="solid"/>
            <a:miter lim="800000"/>
            <a:headEnd len="sm" w="sm" type="none"/>
            <a:tailEnd len="sm" w="sm" type="none"/>
          </a:ln>
        </p:spPr>
      </p:cxnSp>
      <p:sp>
        <p:nvSpPr>
          <p:cNvPr id="770" name="Google Shape;770;p95"/>
          <p:cNvSpPr txBox="1"/>
          <p:nvPr/>
        </p:nvSpPr>
        <p:spPr>
          <a:xfrm>
            <a:off x="5997991" y="3949151"/>
            <a:ext cx="24285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Proxima Nova"/>
                <a:ea typeface="Proxima Nova"/>
                <a:cs typeface="Proxima Nova"/>
                <a:sym typeface="Proxima Nova"/>
              </a:rPr>
              <a:t>Ownership, foreign control and influence, mergers &amp; acquisitions</a:t>
            </a:r>
            <a:endParaRPr b="0" i="0" sz="18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6"/>
          <p:cNvSpPr txBox="1"/>
          <p:nvPr>
            <p:ph type="ctrTitle"/>
          </p:nvPr>
        </p:nvSpPr>
        <p:spPr>
          <a:xfrm>
            <a:off x="553074" y="282830"/>
            <a:ext cx="7963475"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400"/>
              <a:t>Products and Services Risk Assessment Capabilities</a:t>
            </a:r>
            <a:endParaRPr/>
          </a:p>
        </p:txBody>
      </p:sp>
      <p:sp>
        <p:nvSpPr>
          <p:cNvPr id="776" name="Google Shape;776;p96"/>
          <p:cNvSpPr txBox="1"/>
          <p:nvPr/>
        </p:nvSpPr>
        <p:spPr>
          <a:xfrm>
            <a:off x="627450" y="1126875"/>
            <a:ext cx="7889100" cy="30093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Product testing/verification tools can:</a:t>
            </a:r>
            <a:endParaRPr b="1"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6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Determine whether the product or service being procured is developed with appropriate security controls to ensure </a:t>
            </a:r>
            <a:r>
              <a:rPr b="1" i="0" lang="en-US" sz="2000" u="none" cap="none" strike="noStrike">
                <a:solidFill>
                  <a:schemeClr val="dk1"/>
                </a:solidFill>
                <a:latin typeface="Proxima Nova"/>
                <a:ea typeface="Proxima Nova"/>
                <a:cs typeface="Proxima Nova"/>
                <a:sym typeface="Proxima Nova"/>
              </a:rPr>
              <a:t>confidentiality, integrity, and availability</a:t>
            </a:r>
            <a:r>
              <a:rPr b="0" i="0" lang="en-US" sz="2000" u="none" cap="none" strike="noStrike">
                <a:solidFill>
                  <a:schemeClr val="dk1"/>
                </a:solidFill>
                <a:latin typeface="Proxima Nova"/>
                <a:ea typeface="Proxima Nova"/>
                <a:cs typeface="Proxima Nova"/>
                <a:sym typeface="Proxima Nova"/>
              </a:rPr>
              <a:t> of information systems and data throughout the SDLC.</a:t>
            </a:r>
            <a:endParaRPr b="0" i="0" sz="2000" u="none" cap="none" strike="noStrike">
              <a:solidFill>
                <a:schemeClr val="dk1"/>
              </a:solidFill>
              <a:latin typeface="Proxima Nova"/>
              <a:ea typeface="Proxima Nova"/>
              <a:cs typeface="Proxima Nova"/>
              <a:sym typeface="Proxima Nova"/>
            </a:endParaRPr>
          </a:p>
          <a:p>
            <a:pPr indent="-355600" lvl="0" marL="457200" marR="0" rtl="0" algn="l">
              <a:lnSpc>
                <a:spcPct val="115000"/>
              </a:lnSpc>
              <a:spcBef>
                <a:spcPts val="600"/>
              </a:spcBef>
              <a:spcAft>
                <a:spcPts val="60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Assist with asset detection, inventory, and vulnerability management activities such as analyzing component inventories like </a:t>
            </a:r>
            <a:r>
              <a:rPr b="0" i="0" lang="en-US" sz="2000" u="sng" cap="none" strike="noStrike">
                <a:solidFill>
                  <a:schemeClr val="hlink"/>
                </a:solidFill>
                <a:latin typeface="Proxima Nova"/>
                <a:ea typeface="Proxima Nova"/>
                <a:cs typeface="Proxima Nova"/>
                <a:sym typeface="Proxima Nova"/>
                <a:hlinkClick r:id="rId3"/>
              </a:rPr>
              <a:t>Software Bills of Materials (SBOMs)</a:t>
            </a:r>
            <a:r>
              <a:rPr b="0" i="0" lang="en-US" sz="2000" u="none" cap="none" strike="noStrike">
                <a:solidFill>
                  <a:schemeClr val="dk1"/>
                </a:solidFill>
                <a:latin typeface="Proxima Nova"/>
                <a:ea typeface="Proxima Nova"/>
                <a:cs typeface="Proxima Nova"/>
                <a:sym typeface="Proxima Nova"/>
              </a:rPr>
              <a:t>.</a:t>
            </a:r>
            <a:endParaRPr b="0" i="0" sz="20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7"/>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700"/>
              <a:buFont typeface="Tahoma"/>
              <a:buNone/>
            </a:pPr>
            <a:r>
              <a:rPr b="1" i="0" lang="en-US" sz="2500" u="none" cap="none" strike="noStrike">
                <a:solidFill>
                  <a:srgbClr val="002060"/>
                </a:solidFill>
                <a:latin typeface="Proxima Nova"/>
                <a:ea typeface="Proxima Nova"/>
                <a:cs typeface="Proxima Nova"/>
                <a:sym typeface="Proxima Nova"/>
              </a:rPr>
              <a:t>Currently, no C-SCRM tool can provide everything.</a:t>
            </a:r>
            <a:endParaRPr/>
          </a:p>
        </p:txBody>
      </p:sp>
      <p:sp>
        <p:nvSpPr>
          <p:cNvPr id="782" name="Google Shape;782;p97"/>
          <p:cNvSpPr txBox="1"/>
          <p:nvPr/>
        </p:nvSpPr>
        <p:spPr>
          <a:xfrm>
            <a:off x="621275" y="1151150"/>
            <a:ext cx="7861800" cy="1793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The number of companies that offer supply chain risk management tools is increasing. Many companies offer this capability through their Software as a Service (SaaS) platforms using Machine Learning (ML) and Artificial Intelligence (AI) solutions to address C-SCRM needs.</a:t>
            </a:r>
            <a:endParaRPr b="1" i="0" sz="2000" u="none" cap="none" strike="noStrike">
              <a:solidFill>
                <a:srgbClr val="000000"/>
              </a:solidFill>
              <a:latin typeface="Proxima Nova"/>
              <a:ea typeface="Proxima Nova"/>
              <a:cs typeface="Proxima Nova"/>
              <a:sym typeface="Proxima Nova"/>
            </a:endParaRPr>
          </a:p>
        </p:txBody>
      </p:sp>
      <p:sp>
        <p:nvSpPr>
          <p:cNvPr descr="Exclamation Mark" id="783" name="Google Shape;783;p97"/>
          <p:cNvSpPr/>
          <p:nvPr/>
        </p:nvSpPr>
        <p:spPr>
          <a:xfrm>
            <a:off x="1305721" y="3028957"/>
            <a:ext cx="628650" cy="628650"/>
          </a:xfrm>
          <a:prstGeom prst="ellipse">
            <a:avLst/>
          </a:prstGeom>
          <a:solidFill>
            <a:srgbClr val="759CC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Exclamation mark with solid fill" id="784" name="Google Shape;784;p97"/>
          <p:cNvPicPr preferRelativeResize="0"/>
          <p:nvPr/>
        </p:nvPicPr>
        <p:blipFill rotWithShape="1">
          <a:blip r:embed="rId3">
            <a:alphaModFix/>
          </a:blip>
          <a:srcRect b="0" l="0" r="0" t="0"/>
          <a:stretch/>
        </p:blipFill>
        <p:spPr>
          <a:xfrm>
            <a:off x="1384758" y="3107994"/>
            <a:ext cx="470573" cy="470573"/>
          </a:xfrm>
          <a:prstGeom prst="rect">
            <a:avLst/>
          </a:prstGeom>
          <a:noFill/>
          <a:ln>
            <a:noFill/>
          </a:ln>
        </p:spPr>
      </p:pic>
      <p:sp>
        <p:nvSpPr>
          <p:cNvPr id="785" name="Google Shape;785;p97"/>
          <p:cNvSpPr txBox="1"/>
          <p:nvPr/>
        </p:nvSpPr>
        <p:spPr>
          <a:xfrm>
            <a:off x="1820649" y="3400100"/>
            <a:ext cx="6409800" cy="1541700"/>
          </a:xfrm>
          <a:prstGeom prst="rect">
            <a:avLst/>
          </a:prstGeom>
          <a:solidFill>
            <a:srgbClr val="D4E1F5"/>
          </a:solidFill>
          <a:ln cap="flat" cmpd="sng" w="9525">
            <a:solidFill>
              <a:srgbClr val="9CAFD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  Currently, no C-SCRM tool can do it all.</a:t>
            </a:r>
            <a:endParaRPr b="0" i="0" sz="2000" u="none" cap="none" strike="noStrike">
              <a:solidFill>
                <a:srgbClr val="000000"/>
              </a:solidFill>
              <a:latin typeface="Proxima Nova"/>
              <a:ea typeface="Proxima Nova"/>
              <a:cs typeface="Proxima Nova"/>
              <a:sym typeface="Proxima Nova"/>
            </a:endParaRPr>
          </a:p>
          <a:p>
            <a:pPr indent="-266700" lvl="1" marL="596900" marR="0" rtl="0" algn="l">
              <a:lnSpc>
                <a:spcPct val="115000"/>
              </a:lnSpc>
              <a:spcBef>
                <a:spcPts val="400"/>
              </a:spcBef>
              <a:spcAft>
                <a:spcPts val="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Each tool only addresses a subset of baseline risk indicators listed in Table E-1 for NIST SP 800-161r1.</a:t>
            </a:r>
            <a:endParaRPr b="0" i="0" sz="2000" u="none" cap="none" strike="noStrike">
              <a:solidFill>
                <a:srgbClr val="000000"/>
              </a:solidFill>
              <a:latin typeface="Proxima Nova"/>
              <a:ea typeface="Proxima Nova"/>
              <a:cs typeface="Proxima Nova"/>
              <a:sym typeface="Proxima Nova"/>
            </a:endParaRPr>
          </a:p>
          <a:p>
            <a:pPr indent="-266700" lvl="1" marL="596900" marR="0" rtl="0" algn="l">
              <a:lnSpc>
                <a:spcPct val="115000"/>
              </a:lnSpc>
              <a:spcBef>
                <a:spcPts val="400"/>
              </a:spcBef>
              <a:spcAft>
                <a:spcPts val="400"/>
              </a:spcAft>
              <a:buClr>
                <a:schemeClr val="dk1"/>
              </a:buClr>
              <a:buSzPts val="2000"/>
              <a:buFont typeface="Proxima Nova"/>
              <a:buChar char="•"/>
            </a:pPr>
            <a:r>
              <a:rPr b="0" i="0" lang="en-US" sz="2000" u="none" cap="none" strike="noStrike">
                <a:solidFill>
                  <a:schemeClr val="dk1"/>
                </a:solidFill>
                <a:latin typeface="Proxima Nova"/>
                <a:ea typeface="Proxima Nova"/>
                <a:cs typeface="Proxima Nova"/>
                <a:sym typeface="Proxima Nova"/>
              </a:rPr>
              <a:t>No tool can provide holistic C-SCRM capabilities .</a:t>
            </a:r>
            <a:endParaRPr b="0" i="0" sz="20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8"/>
          <p:cNvSpPr txBox="1"/>
          <p:nvPr>
            <p:ph type="ctrTitle"/>
          </p:nvPr>
        </p:nvSpPr>
        <p:spPr>
          <a:xfrm>
            <a:off x="553075" y="282830"/>
            <a:ext cx="796061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US" sz="2400"/>
              <a:t>MAS Categories Specific to Information Technology</a:t>
            </a:r>
            <a:endParaRPr/>
          </a:p>
        </p:txBody>
      </p:sp>
      <p:sp>
        <p:nvSpPr>
          <p:cNvPr id="791" name="Google Shape;791;p98"/>
          <p:cNvSpPr txBox="1"/>
          <p:nvPr/>
        </p:nvSpPr>
        <p:spPr>
          <a:xfrm>
            <a:off x="485450" y="1094100"/>
            <a:ext cx="3000300" cy="40200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There are multiple MAS categories related to IT.</a:t>
            </a:r>
            <a:endParaRPr b="1" i="0" sz="20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400"/>
              </a:spcBef>
              <a:spcAft>
                <a:spcPts val="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There is not a dedicated MAS category specific to C-SCRM. </a:t>
            </a:r>
            <a:endParaRPr b="0" i="0" sz="20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400"/>
              </a:spcBef>
              <a:spcAft>
                <a:spcPts val="400"/>
              </a:spcAft>
              <a:buClr>
                <a:srgbClr val="000000"/>
              </a:buClr>
              <a:buSzPts val="2000"/>
              <a:buFont typeface="Arial"/>
              <a:buNone/>
            </a:pPr>
            <a:r>
              <a:rPr b="0" i="0" lang="en-US" sz="2000" u="none" cap="none" strike="noStrike">
                <a:solidFill>
                  <a:schemeClr val="dk1"/>
                </a:solidFill>
                <a:latin typeface="Proxima Nova"/>
                <a:ea typeface="Proxima Nova"/>
                <a:cs typeface="Proxima Nova"/>
                <a:sym typeface="Proxima Nova"/>
              </a:rPr>
              <a:t>Instead, C-SCRM products, services, and solutions can be found in multiple IT categories, posing a challenge of accessibility.</a:t>
            </a:r>
            <a:endParaRPr b="0" i="0" sz="2000" u="none" cap="none" strike="noStrike">
              <a:solidFill>
                <a:srgbClr val="000000"/>
              </a:solidFill>
              <a:latin typeface="Proxima Nova"/>
              <a:ea typeface="Proxima Nova"/>
              <a:cs typeface="Proxima Nova"/>
              <a:sym typeface="Proxima Nova"/>
            </a:endParaRPr>
          </a:p>
        </p:txBody>
      </p:sp>
      <p:sp>
        <p:nvSpPr>
          <p:cNvPr id="792" name="Google Shape;792;p98"/>
          <p:cNvSpPr/>
          <p:nvPr/>
        </p:nvSpPr>
        <p:spPr>
          <a:xfrm>
            <a:off x="3357450" y="1094100"/>
            <a:ext cx="5680800" cy="3783300"/>
          </a:xfrm>
          <a:prstGeom prst="rect">
            <a:avLst/>
          </a:prstGeom>
          <a:solidFill>
            <a:srgbClr val="EFEFEF"/>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Proxima Nova"/>
                <a:ea typeface="Proxima Nova"/>
                <a:cs typeface="Proxima Nova"/>
                <a:sym typeface="Proxima Nova"/>
              </a:rPr>
              <a:t>Access the IT MAS categories using the links below. </a:t>
            </a:r>
            <a:endParaRPr b="1" i="0" sz="1700" u="none" cap="none" strike="noStrike">
              <a:solidFill>
                <a:schemeClr val="dk1"/>
              </a:solidFill>
              <a:latin typeface="Proxima Nova"/>
              <a:ea typeface="Proxima Nova"/>
              <a:cs typeface="Proxima Nova"/>
              <a:sym typeface="Proxima Nova"/>
            </a:endParaRPr>
          </a:p>
        </p:txBody>
      </p:sp>
      <p:sp>
        <p:nvSpPr>
          <p:cNvPr id="793" name="Google Shape;793;p98">
            <a:hlinkClick r:id="rId3"/>
          </p:cNvPr>
          <p:cNvSpPr/>
          <p:nvPr/>
        </p:nvSpPr>
        <p:spPr>
          <a:xfrm>
            <a:off x="3463229" y="1569200"/>
            <a:ext cx="2415000" cy="5589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4">
                  <a:extLst>
                    <a:ext uri="{A12FA001-AC4F-418D-AE19-62706E023703}">
                      <ahyp:hlinkClr val="tx"/>
                    </a:ext>
                  </a:extLst>
                </a:hlinkClick>
              </a:rPr>
              <a:t>Electronic Commerce </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5">
                  <a:extLst>
                    <a:ext uri="{A12FA001-AC4F-418D-AE19-62706E023703}">
                      <ahyp:hlinkClr val="tx"/>
                    </a:ext>
                  </a:extLst>
                </a:hlinkClick>
              </a:rPr>
              <a:t>(SIN 54151ECOM)</a:t>
            </a:r>
            <a:endParaRPr b="0" i="0" sz="1600" u="none" cap="none" strike="noStrike">
              <a:solidFill>
                <a:schemeClr val="dk1"/>
              </a:solidFill>
              <a:latin typeface="Proxima Nova"/>
              <a:ea typeface="Proxima Nova"/>
              <a:cs typeface="Proxima Nova"/>
              <a:sym typeface="Proxima Nova"/>
            </a:endParaRPr>
          </a:p>
        </p:txBody>
      </p:sp>
      <p:sp>
        <p:nvSpPr>
          <p:cNvPr id="794" name="Google Shape;794;p98">
            <a:hlinkClick r:id="rId6"/>
          </p:cNvPr>
          <p:cNvSpPr/>
          <p:nvPr/>
        </p:nvSpPr>
        <p:spPr>
          <a:xfrm>
            <a:off x="3463229" y="2284025"/>
            <a:ext cx="2415000" cy="5589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7">
                  <a:extLst>
                    <a:ext uri="{A12FA001-AC4F-418D-AE19-62706E023703}">
                      <ahyp:hlinkClr val="tx"/>
                    </a:ext>
                  </a:extLst>
                </a:hlinkClick>
              </a:rPr>
              <a:t>IT Training</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8">
                  <a:extLst>
                    <a:ext uri="{A12FA001-AC4F-418D-AE19-62706E023703}">
                      <ahyp:hlinkClr val="tx"/>
                    </a:ext>
                  </a:extLst>
                </a:hlinkClick>
              </a:rPr>
              <a:t>(SIN 611420)</a:t>
            </a:r>
            <a:endParaRPr b="0" i="0" sz="1600" u="none" cap="none" strike="noStrike">
              <a:solidFill>
                <a:schemeClr val="dk1"/>
              </a:solidFill>
              <a:latin typeface="Proxima Nova"/>
              <a:ea typeface="Proxima Nova"/>
              <a:cs typeface="Proxima Nova"/>
              <a:sym typeface="Proxima Nova"/>
            </a:endParaRPr>
          </a:p>
        </p:txBody>
      </p:sp>
      <p:sp>
        <p:nvSpPr>
          <p:cNvPr id="795" name="Google Shape;795;p98">
            <a:hlinkClick r:id="rId9"/>
          </p:cNvPr>
          <p:cNvSpPr/>
          <p:nvPr/>
        </p:nvSpPr>
        <p:spPr>
          <a:xfrm>
            <a:off x="3463229" y="3035813"/>
            <a:ext cx="2415000" cy="5589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10">
                  <a:extLst>
                    <a:ext uri="{A12FA001-AC4F-418D-AE19-62706E023703}">
                      <ahyp:hlinkClr val="tx"/>
                    </a:ext>
                  </a:extLst>
                </a:hlinkClick>
              </a:rPr>
              <a:t>Telecommunications</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11">
                  <a:extLst>
                    <a:ext uri="{A12FA001-AC4F-418D-AE19-62706E023703}">
                      <ahyp:hlinkClr val="tx"/>
                    </a:ext>
                  </a:extLst>
                </a:hlinkClick>
              </a:rPr>
              <a:t>(SINs 517312 &amp; 517410)</a:t>
            </a:r>
            <a:endParaRPr b="0" i="0" sz="1600" u="none" cap="none" strike="noStrike">
              <a:solidFill>
                <a:schemeClr val="dk1"/>
              </a:solidFill>
              <a:latin typeface="Proxima Nova"/>
              <a:ea typeface="Proxima Nova"/>
              <a:cs typeface="Proxima Nova"/>
              <a:sym typeface="Proxima Nova"/>
            </a:endParaRPr>
          </a:p>
        </p:txBody>
      </p:sp>
      <p:sp>
        <p:nvSpPr>
          <p:cNvPr id="796" name="Google Shape;796;p98">
            <a:hlinkClick r:id="rId12"/>
          </p:cNvPr>
          <p:cNvSpPr/>
          <p:nvPr/>
        </p:nvSpPr>
        <p:spPr>
          <a:xfrm>
            <a:off x="3463225" y="3721075"/>
            <a:ext cx="2415000" cy="5589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13">
                  <a:extLst>
                    <a:ext uri="{A12FA001-AC4F-418D-AE19-62706E023703}">
                      <ahyp:hlinkClr val="tx"/>
                    </a:ext>
                  </a:extLst>
                </a:hlinkClick>
              </a:rPr>
              <a:t>IT Software</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14">
                  <a:extLst>
                    <a:ext uri="{A12FA001-AC4F-418D-AE19-62706E023703}">
                      <ahyp:hlinkClr val="tx"/>
                    </a:ext>
                  </a:extLst>
                </a:hlinkClick>
              </a:rPr>
              <a:t>(SINs 511210 &amp; 54151)</a:t>
            </a:r>
            <a:endParaRPr b="0" i="0" sz="1600" u="none" cap="none" strike="noStrike">
              <a:solidFill>
                <a:schemeClr val="dk1"/>
              </a:solidFill>
              <a:latin typeface="Proxima Nova"/>
              <a:ea typeface="Proxima Nova"/>
              <a:cs typeface="Proxima Nova"/>
              <a:sym typeface="Proxima Nova"/>
            </a:endParaRPr>
          </a:p>
        </p:txBody>
      </p:sp>
      <p:sp>
        <p:nvSpPr>
          <p:cNvPr id="797" name="Google Shape;797;p98">
            <a:hlinkClick r:id="rId15"/>
          </p:cNvPr>
          <p:cNvSpPr/>
          <p:nvPr/>
        </p:nvSpPr>
        <p:spPr>
          <a:xfrm>
            <a:off x="5976002" y="1569200"/>
            <a:ext cx="3000300" cy="8031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16">
                  <a:extLst>
                    <a:ext uri="{A12FA001-AC4F-418D-AE19-62706E023703}">
                      <ahyp:hlinkClr val="tx"/>
                    </a:ext>
                  </a:extLst>
                </a:hlinkClick>
              </a:rPr>
              <a:t>IT Hardware </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17">
                  <a:extLst>
                    <a:ext uri="{A12FA001-AC4F-418D-AE19-62706E023703}">
                      <ahyp:hlinkClr val="tx"/>
                    </a:ext>
                  </a:extLst>
                </a:hlinkClick>
              </a:rPr>
              <a:t>(SINs 532420L, 33411, &amp; 811212)</a:t>
            </a:r>
            <a:endParaRPr b="0" i="0" sz="1600" u="none" cap="none" strike="noStrike">
              <a:solidFill>
                <a:schemeClr val="dk1"/>
              </a:solidFill>
              <a:latin typeface="Proxima Nova"/>
              <a:ea typeface="Proxima Nova"/>
              <a:cs typeface="Proxima Nova"/>
              <a:sym typeface="Proxima Nova"/>
            </a:endParaRPr>
          </a:p>
        </p:txBody>
      </p:sp>
      <p:sp>
        <p:nvSpPr>
          <p:cNvPr id="798" name="Google Shape;798;p98">
            <a:hlinkClick r:id="rId18"/>
          </p:cNvPr>
          <p:cNvSpPr/>
          <p:nvPr/>
        </p:nvSpPr>
        <p:spPr>
          <a:xfrm>
            <a:off x="5976001" y="2455049"/>
            <a:ext cx="3000300" cy="7935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19">
                  <a:extLst>
                    <a:ext uri="{A12FA001-AC4F-418D-AE19-62706E023703}">
                      <ahyp:hlinkClr val="tx"/>
                    </a:ext>
                  </a:extLst>
                </a:hlinkClick>
              </a:rPr>
              <a:t>IT Services</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20">
                  <a:extLst>
                    <a:ext uri="{A12FA001-AC4F-418D-AE19-62706E023703}">
                      <ahyp:hlinkClr val="tx"/>
                    </a:ext>
                  </a:extLst>
                </a:hlinkClick>
              </a:rPr>
              <a:t>(SINs 54151HACS, 54151HEAL, &amp; 54151S)</a:t>
            </a:r>
            <a:endParaRPr b="0" i="0" sz="1600" u="none" cap="none" strike="noStrike">
              <a:solidFill>
                <a:schemeClr val="dk1"/>
              </a:solidFill>
              <a:latin typeface="Proxima Nova"/>
              <a:ea typeface="Proxima Nova"/>
              <a:cs typeface="Proxima Nova"/>
              <a:sym typeface="Proxima Nova"/>
            </a:endParaRPr>
          </a:p>
        </p:txBody>
      </p:sp>
      <p:sp>
        <p:nvSpPr>
          <p:cNvPr id="799" name="Google Shape;799;p98">
            <a:hlinkClick r:id="rId21"/>
          </p:cNvPr>
          <p:cNvSpPr/>
          <p:nvPr/>
        </p:nvSpPr>
        <p:spPr>
          <a:xfrm>
            <a:off x="5976000" y="3331300"/>
            <a:ext cx="3000300" cy="1314900"/>
          </a:xfrm>
          <a:prstGeom prst="roundRect">
            <a:avLst>
              <a:gd fmla="val 16667" name="adj"/>
            </a:avLst>
          </a:prstGeom>
          <a:solidFill>
            <a:srgbClr val="DCE6EF"/>
          </a:solidFill>
          <a:ln cap="flat" cmpd="sng" w="12700">
            <a:solidFill>
              <a:srgbClr val="DCE6EF"/>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sng" cap="none" strike="noStrike">
                <a:solidFill>
                  <a:schemeClr val="dk1"/>
                </a:solidFill>
                <a:latin typeface="Proxima Nova"/>
                <a:ea typeface="Proxima Nova"/>
                <a:cs typeface="Proxima Nova"/>
                <a:sym typeface="Proxima Nova"/>
                <a:hlinkClick r:id="rId22">
                  <a:extLst>
                    <a:ext uri="{A12FA001-AC4F-418D-AE19-62706E023703}">
                      <ahyp:hlinkClr val="tx"/>
                    </a:ext>
                  </a:extLst>
                </a:hlinkClick>
              </a:rPr>
              <a:t>IT Solutions</a:t>
            </a:r>
            <a:endParaRPr b="0" i="0" sz="1600" u="none" cap="none" strike="noStrike">
              <a:solidFill>
                <a:schemeClr val="dk1"/>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Proxima Nova"/>
                <a:ea typeface="Proxima Nova"/>
                <a:cs typeface="Proxima Nova"/>
                <a:sym typeface="Proxima Nova"/>
                <a:hlinkClick r:id="rId23">
                  <a:extLst>
                    <a:ext uri="{A12FA001-AC4F-418D-AE19-62706E023703}">
                      <ahyp:hlinkClr val="tx"/>
                    </a:ext>
                  </a:extLst>
                </a:hlinkClick>
              </a:rPr>
              <a:t>(SINs 518210C, 518210FM, 541370GEO, 541519PIV, 541519ICAM, &amp; 541519PKI, 561422)</a:t>
            </a:r>
            <a:endParaRPr b="0" i="0" sz="16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99"/>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700"/>
              <a:buFont typeface="Tahoma"/>
              <a:buNone/>
            </a:pPr>
            <a:r>
              <a:rPr b="1" i="0" lang="en-US" sz="2500" u="none" cap="none" strike="noStrike">
                <a:solidFill>
                  <a:srgbClr val="002060"/>
                </a:solidFill>
                <a:latin typeface="Proxima Nova"/>
                <a:ea typeface="Proxima Nova"/>
                <a:cs typeface="Proxima Nova"/>
                <a:sym typeface="Proxima Nova"/>
              </a:rPr>
              <a:t>Government Buyers Seeking Commercial Capabilities</a:t>
            </a:r>
            <a:endParaRPr/>
          </a:p>
        </p:txBody>
      </p:sp>
      <p:sp>
        <p:nvSpPr>
          <p:cNvPr id="805" name="Google Shape;805;p99"/>
          <p:cNvSpPr txBox="1"/>
          <p:nvPr/>
        </p:nvSpPr>
        <p:spPr>
          <a:xfrm>
            <a:off x="561650" y="1174450"/>
            <a:ext cx="4189200" cy="28554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40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Due to the growing availability and effectiveness of commercial C-SCRM tools and advisory services, government buyers should seek these capabilities when appropriate to help</a:t>
            </a:r>
            <a:r>
              <a:rPr b="1" i="0" lang="en-US" sz="2000" u="none" cap="none" strike="noStrike">
                <a:solidFill>
                  <a:srgbClr val="000000"/>
                </a:solidFill>
                <a:latin typeface="Proxima Nova"/>
                <a:ea typeface="Proxima Nova"/>
                <a:cs typeface="Proxima Nova"/>
                <a:sym typeface="Proxima Nova"/>
              </a:rPr>
              <a:t> identify, assess, and respond to</a:t>
            </a:r>
            <a:r>
              <a:rPr b="0" i="0" lang="en-US" sz="2000" u="none" cap="none" strike="noStrike">
                <a:solidFill>
                  <a:srgbClr val="000000"/>
                </a:solidFill>
                <a:latin typeface="Proxima Nova"/>
                <a:ea typeface="Proxima Nova"/>
                <a:cs typeface="Proxima Nova"/>
                <a:sym typeface="Proxima Nova"/>
              </a:rPr>
              <a:t> baseline risk factors listed in NIST SP 800-161r1.</a:t>
            </a:r>
            <a:endParaRPr b="0" i="0" sz="2000" u="none" cap="none" strike="noStrike">
              <a:solidFill>
                <a:srgbClr val="000000"/>
              </a:solidFill>
              <a:latin typeface="Proxima Nova"/>
              <a:ea typeface="Proxima Nova"/>
              <a:cs typeface="Proxima Nova"/>
              <a:sym typeface="Proxima Nova"/>
            </a:endParaRPr>
          </a:p>
        </p:txBody>
      </p:sp>
      <p:sp>
        <p:nvSpPr>
          <p:cNvPr descr="Arrow pointing left." id="806" name="Google Shape;806;p99"/>
          <p:cNvSpPr/>
          <p:nvPr/>
        </p:nvSpPr>
        <p:spPr>
          <a:xfrm rot="-5400000">
            <a:off x="4862450" y="1790946"/>
            <a:ext cx="429900" cy="186600"/>
          </a:xfrm>
          <a:prstGeom prst="triangle">
            <a:avLst>
              <a:gd fmla="val 46810" name="adj"/>
            </a:avLst>
          </a:prstGeom>
          <a:solidFill>
            <a:srgbClr val="CDCDD1"/>
          </a:solidFill>
          <a:ln cap="flat" cmpd="sng" w="12700">
            <a:solidFill>
              <a:srgbClr val="CDCDD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807" name="Google Shape;807;p99"/>
          <p:cNvSpPr/>
          <p:nvPr/>
        </p:nvSpPr>
        <p:spPr>
          <a:xfrm>
            <a:off x="5170550" y="1259850"/>
            <a:ext cx="3351300" cy="2375100"/>
          </a:xfrm>
          <a:prstGeom prst="rect">
            <a:avLst/>
          </a:prstGeom>
          <a:solidFill>
            <a:srgbClr val="EFEFEF"/>
          </a:solidFill>
          <a:ln cap="flat" cmpd="sng" w="12700">
            <a:solidFill>
              <a:srgbClr val="CDCDD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Government buyers should develop C-SCRM requirements based on both their agency and mission:</a:t>
            </a:r>
            <a:endParaRPr b="1" i="0" sz="20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Proxima Nova"/>
              <a:ea typeface="Proxima Nova"/>
              <a:cs typeface="Proxima Nova"/>
              <a:sym typeface="Proxima Nova"/>
            </a:endParaRPr>
          </a:p>
          <a:p>
            <a:pPr indent="-241300" lvl="0" marL="457200" marR="0" rtl="0" algn="l">
              <a:lnSpc>
                <a:spcPct val="100000"/>
              </a:lnSpc>
              <a:spcBef>
                <a:spcPts val="0"/>
              </a:spcBef>
              <a:spcAft>
                <a:spcPts val="0"/>
              </a:spcAft>
              <a:buClr>
                <a:schemeClr val="dk1"/>
              </a:buClr>
              <a:buSzPts val="2000"/>
              <a:buFont typeface="Proxima Nova"/>
              <a:buChar char="•"/>
            </a:pPr>
            <a:r>
              <a:rPr b="1" i="0" lang="en-US" sz="2000" u="none" cap="none" strike="noStrike">
                <a:solidFill>
                  <a:schemeClr val="dk1"/>
                </a:solidFill>
                <a:latin typeface="Proxima Nova"/>
                <a:ea typeface="Proxima Nova"/>
                <a:cs typeface="Proxima Nova"/>
                <a:sym typeface="Proxima Nova"/>
              </a:rPr>
              <a:t>Risk appetite</a:t>
            </a:r>
            <a:endParaRPr b="1" i="0" sz="2000" u="none" cap="none" strike="noStrike">
              <a:solidFill>
                <a:schemeClr val="dk1"/>
              </a:solidFill>
              <a:latin typeface="Proxima Nova"/>
              <a:ea typeface="Proxima Nova"/>
              <a:cs typeface="Proxima Nova"/>
              <a:sym typeface="Proxima Nova"/>
            </a:endParaRPr>
          </a:p>
          <a:p>
            <a:pPr indent="-241300" lvl="0" marL="457200" marR="0" rtl="0" algn="l">
              <a:lnSpc>
                <a:spcPct val="100000"/>
              </a:lnSpc>
              <a:spcBef>
                <a:spcPts val="0"/>
              </a:spcBef>
              <a:spcAft>
                <a:spcPts val="0"/>
              </a:spcAft>
              <a:buClr>
                <a:schemeClr val="dk1"/>
              </a:buClr>
              <a:buSzPts val="2000"/>
              <a:buFont typeface="Proxima Nova"/>
              <a:buChar char="•"/>
            </a:pPr>
            <a:r>
              <a:rPr b="1" i="0" lang="en-US" sz="2000" u="none" cap="none" strike="noStrike">
                <a:solidFill>
                  <a:schemeClr val="dk1"/>
                </a:solidFill>
                <a:latin typeface="Proxima Nova"/>
                <a:ea typeface="Proxima Nova"/>
                <a:cs typeface="Proxima Nova"/>
                <a:sym typeface="Proxima Nova"/>
              </a:rPr>
              <a:t>Risk tolerance</a:t>
            </a:r>
            <a:endParaRPr b="1" i="0" sz="20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0"/>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700"/>
              <a:buFont typeface="Tahoma"/>
              <a:buNone/>
            </a:pPr>
            <a:r>
              <a:rPr b="1" i="0" lang="en-US" sz="2500" u="none" cap="none" strike="noStrike">
                <a:solidFill>
                  <a:srgbClr val="002060"/>
                </a:solidFill>
                <a:latin typeface="Proxima Nova"/>
                <a:ea typeface="Proxima Nova"/>
                <a:cs typeface="Proxima Nova"/>
                <a:sym typeface="Proxima Nova"/>
              </a:rPr>
              <a:t>Considerations for Contract-Related Documentation</a:t>
            </a:r>
            <a:endParaRPr/>
          </a:p>
        </p:txBody>
      </p:sp>
      <p:sp>
        <p:nvSpPr>
          <p:cNvPr id="813" name="Google Shape;813;p100"/>
          <p:cNvSpPr txBox="1"/>
          <p:nvPr/>
        </p:nvSpPr>
        <p:spPr>
          <a:xfrm>
            <a:off x="561650" y="1061650"/>
            <a:ext cx="4676700" cy="17070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latin typeface="Proxima Nova"/>
                <a:ea typeface="Proxima Nova"/>
                <a:cs typeface="Proxima Nova"/>
                <a:sym typeface="Proxima Nova"/>
              </a:rPr>
              <a:t>When writing contract-related documents (RFQ, SOW, etc.) for C-SCRM tools and services, agencies should develop requirements for each type of acquisition:</a:t>
            </a:r>
            <a:endParaRPr b="1" i="0" sz="1900" u="none" cap="none" strike="noStrike">
              <a:solidFill>
                <a:srgbClr val="000000"/>
              </a:solidFill>
              <a:latin typeface="Proxima Nova"/>
              <a:ea typeface="Proxima Nova"/>
              <a:cs typeface="Proxima Nova"/>
              <a:sym typeface="Proxima Nova"/>
            </a:endParaRPr>
          </a:p>
        </p:txBody>
      </p:sp>
      <p:pic>
        <p:nvPicPr>
          <p:cNvPr descr="Magnifying glass icon." id="814" name="Google Shape;814;p100"/>
          <p:cNvPicPr preferRelativeResize="0"/>
          <p:nvPr/>
        </p:nvPicPr>
        <p:blipFill rotWithShape="1">
          <a:blip r:embed="rId3">
            <a:alphaModFix/>
          </a:blip>
          <a:srcRect b="0" l="0" r="0" t="0"/>
          <a:stretch/>
        </p:blipFill>
        <p:spPr>
          <a:xfrm>
            <a:off x="648447" y="2756195"/>
            <a:ext cx="414515" cy="414515"/>
          </a:xfrm>
          <a:prstGeom prst="rect">
            <a:avLst/>
          </a:prstGeom>
          <a:noFill/>
          <a:ln>
            <a:noFill/>
          </a:ln>
        </p:spPr>
      </p:pic>
      <p:sp>
        <p:nvSpPr>
          <p:cNvPr id="815" name="Google Shape;815;p100"/>
          <p:cNvSpPr/>
          <p:nvPr/>
        </p:nvSpPr>
        <p:spPr>
          <a:xfrm>
            <a:off x="1065500" y="2724175"/>
            <a:ext cx="4133700" cy="22842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latin typeface="Proxima Nova"/>
                <a:ea typeface="Proxima Nova"/>
                <a:cs typeface="Proxima Nova"/>
                <a:sym typeface="Proxima Nova"/>
              </a:rPr>
              <a:t>C-SCRM tool capabilities (including both supply chain illumination and supplier risk assessment tools)</a:t>
            </a:r>
            <a:endParaRPr b="0" i="0" sz="19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800"/>
              </a:spcBef>
              <a:spcAft>
                <a:spcPts val="0"/>
              </a:spcAft>
              <a:buClr>
                <a:srgbClr val="000000"/>
              </a:buClr>
              <a:buSzPts val="1900"/>
              <a:buFont typeface="Arial"/>
              <a:buNone/>
            </a:pPr>
            <a:r>
              <a:rPr b="0" i="0" lang="en-US" sz="1900" u="none" cap="none" strike="noStrike">
                <a:solidFill>
                  <a:schemeClr val="dk1"/>
                </a:solidFill>
                <a:latin typeface="Proxima Nova"/>
                <a:ea typeface="Proxima Nova"/>
                <a:cs typeface="Proxima Nova"/>
                <a:sym typeface="Proxima Nova"/>
              </a:rPr>
              <a:t>System requirements for C-SCRM tools</a:t>
            </a:r>
            <a:endParaRPr b="0" i="0" sz="1900" u="none" cap="none" strike="noStrike">
              <a:solidFill>
                <a:schemeClr val="dk1"/>
              </a:solidFill>
              <a:latin typeface="Proxima Nova"/>
              <a:ea typeface="Proxima Nova"/>
              <a:cs typeface="Proxima Nova"/>
              <a:sym typeface="Proxima Nova"/>
            </a:endParaRPr>
          </a:p>
          <a:p>
            <a:pPr indent="0" lvl="0" marL="0" marR="0" rtl="0" algn="l">
              <a:lnSpc>
                <a:spcPct val="115000"/>
              </a:lnSpc>
              <a:spcBef>
                <a:spcPts val="800"/>
              </a:spcBef>
              <a:spcAft>
                <a:spcPts val="800"/>
              </a:spcAft>
              <a:buClr>
                <a:srgbClr val="000000"/>
              </a:buClr>
              <a:buSzPts val="1900"/>
              <a:buFont typeface="Arial"/>
              <a:buNone/>
            </a:pPr>
            <a:r>
              <a:rPr b="0" i="0" lang="en-US" sz="1900" u="none" cap="none" strike="noStrike">
                <a:solidFill>
                  <a:schemeClr val="dk1"/>
                </a:solidFill>
                <a:latin typeface="Proxima Nova"/>
                <a:ea typeface="Proxima Nova"/>
                <a:cs typeface="Proxima Nova"/>
                <a:sym typeface="Proxima Nova"/>
              </a:rPr>
              <a:t>Professional contractor services</a:t>
            </a:r>
            <a:endParaRPr b="0" i="0" sz="1900" u="none" cap="none" strike="noStrike">
              <a:solidFill>
                <a:schemeClr val="dk1"/>
              </a:solidFill>
              <a:latin typeface="Proxima Nova"/>
              <a:ea typeface="Proxima Nova"/>
              <a:cs typeface="Proxima Nova"/>
              <a:sym typeface="Proxima Nova"/>
            </a:endParaRPr>
          </a:p>
        </p:txBody>
      </p:sp>
      <p:pic>
        <p:nvPicPr>
          <p:cNvPr descr="Cloud with arrows icon." id="816" name="Google Shape;816;p100"/>
          <p:cNvPicPr preferRelativeResize="0"/>
          <p:nvPr/>
        </p:nvPicPr>
        <p:blipFill rotWithShape="1">
          <a:blip r:embed="rId4">
            <a:alphaModFix/>
          </a:blip>
          <a:srcRect b="0" l="0" r="0" t="0"/>
          <a:stretch/>
        </p:blipFill>
        <p:spPr>
          <a:xfrm>
            <a:off x="648447" y="3871335"/>
            <a:ext cx="414516" cy="414516"/>
          </a:xfrm>
          <a:prstGeom prst="rect">
            <a:avLst/>
          </a:prstGeom>
          <a:noFill/>
          <a:ln>
            <a:noFill/>
          </a:ln>
        </p:spPr>
      </p:pic>
      <p:pic>
        <p:nvPicPr>
          <p:cNvPr descr="One page document icon." id="817" name="Google Shape;817;p100"/>
          <p:cNvPicPr preferRelativeResize="0"/>
          <p:nvPr/>
        </p:nvPicPr>
        <p:blipFill rotWithShape="1">
          <a:blip r:embed="rId5">
            <a:alphaModFix/>
          </a:blip>
          <a:srcRect b="0" l="0" r="0" t="0"/>
          <a:stretch/>
        </p:blipFill>
        <p:spPr>
          <a:xfrm>
            <a:off x="648447" y="4605064"/>
            <a:ext cx="414516" cy="414516"/>
          </a:xfrm>
          <a:prstGeom prst="rect">
            <a:avLst/>
          </a:prstGeom>
          <a:noFill/>
          <a:ln>
            <a:noFill/>
          </a:ln>
        </p:spPr>
      </p:pic>
      <p:sp>
        <p:nvSpPr>
          <p:cNvPr id="818" name="Google Shape;818;p100"/>
          <p:cNvSpPr/>
          <p:nvPr/>
        </p:nvSpPr>
        <p:spPr>
          <a:xfrm>
            <a:off x="5238450" y="1143025"/>
            <a:ext cx="3799800" cy="3826200"/>
          </a:xfrm>
          <a:prstGeom prst="roundRect">
            <a:avLst>
              <a:gd fmla="val 16667" name="adj"/>
            </a:avLst>
          </a:prstGeom>
          <a:solidFill>
            <a:srgbClr val="D4E1F5"/>
          </a:solidFill>
          <a:ln>
            <a:noFill/>
          </a:ln>
        </p:spPr>
        <p:txBody>
          <a:bodyPr anchorCtr="0" anchor="ctr" bIns="34275" lIns="68575" spcFirstLastPara="1" rIns="68575" wrap="square" tIns="34275">
            <a:noAutofit/>
          </a:bodyPr>
          <a:lstStyle/>
          <a:p>
            <a:pPr indent="-114300" lvl="0" marL="114300" marR="0" rtl="0" algn="l">
              <a:lnSpc>
                <a:spcPct val="110000"/>
              </a:lnSpc>
              <a:spcBef>
                <a:spcPts val="0"/>
              </a:spcBef>
              <a:spcAft>
                <a:spcPts val="0"/>
              </a:spcAft>
              <a:buClr>
                <a:schemeClr val="dk1"/>
              </a:buClr>
              <a:buSzPts val="1900"/>
              <a:buFont typeface="Proxima Nova"/>
              <a:buChar char="●"/>
            </a:pPr>
            <a:r>
              <a:rPr b="0" i="0" lang="en-US" sz="1900" u="none" cap="none" strike="noStrike">
                <a:solidFill>
                  <a:schemeClr val="dk1"/>
                </a:solidFill>
                <a:latin typeface="Proxima Nova"/>
                <a:ea typeface="Proxima Nova"/>
                <a:cs typeface="Proxima Nova"/>
                <a:sym typeface="Proxima Nova"/>
              </a:rPr>
              <a:t>Every agency has a different risk appetite and risk tolerance. </a:t>
            </a:r>
            <a:endParaRPr b="0" i="0" sz="1900" u="none" cap="none" strike="noStrike">
              <a:solidFill>
                <a:schemeClr val="dk1"/>
              </a:solidFill>
              <a:latin typeface="Proxima Nova"/>
              <a:ea typeface="Proxima Nova"/>
              <a:cs typeface="Proxima Nova"/>
              <a:sym typeface="Proxima Nova"/>
            </a:endParaRPr>
          </a:p>
          <a:p>
            <a:pPr indent="-114300" lvl="0" marL="114300" marR="0" rtl="0" algn="l">
              <a:lnSpc>
                <a:spcPct val="110000"/>
              </a:lnSpc>
              <a:spcBef>
                <a:spcPts val="600"/>
              </a:spcBef>
              <a:spcAft>
                <a:spcPts val="0"/>
              </a:spcAft>
              <a:buClr>
                <a:schemeClr val="dk1"/>
              </a:buClr>
              <a:buSzPts val="1900"/>
              <a:buFont typeface="Proxima Nova"/>
              <a:buChar char="●"/>
            </a:pPr>
            <a:r>
              <a:rPr b="0" i="0" lang="en-US" sz="1900" u="none" cap="none" strike="noStrike">
                <a:solidFill>
                  <a:schemeClr val="dk1"/>
                </a:solidFill>
                <a:latin typeface="Proxima Nova"/>
                <a:ea typeface="Proxima Nova"/>
                <a:cs typeface="Proxima Nova"/>
                <a:sym typeface="Proxima Nova"/>
              </a:rPr>
              <a:t>Because of this, each agency will need to decide on the pertinent requirements to include in contract-related documents. </a:t>
            </a:r>
            <a:endParaRPr b="0" i="0" sz="1900" u="none" cap="none" strike="noStrike">
              <a:solidFill>
                <a:schemeClr val="dk1"/>
              </a:solidFill>
              <a:latin typeface="Proxima Nova"/>
              <a:ea typeface="Proxima Nova"/>
              <a:cs typeface="Proxima Nova"/>
              <a:sym typeface="Proxima Nova"/>
            </a:endParaRPr>
          </a:p>
          <a:p>
            <a:pPr indent="-114300" lvl="0" marL="114300" marR="0" rtl="0" algn="l">
              <a:lnSpc>
                <a:spcPct val="110000"/>
              </a:lnSpc>
              <a:spcBef>
                <a:spcPts val="600"/>
              </a:spcBef>
              <a:spcAft>
                <a:spcPts val="600"/>
              </a:spcAft>
              <a:buClr>
                <a:schemeClr val="dk1"/>
              </a:buClr>
              <a:buSzPts val="1900"/>
              <a:buFont typeface="Proxima Nova"/>
              <a:buChar char="●"/>
            </a:pPr>
            <a:r>
              <a:rPr b="0" i="0" lang="en-US" sz="1900" u="none" cap="none" strike="noStrike">
                <a:solidFill>
                  <a:schemeClr val="dk1"/>
                </a:solidFill>
                <a:latin typeface="Proxima Nova"/>
                <a:ea typeface="Proxima Nova"/>
                <a:cs typeface="Proxima Nova"/>
                <a:sym typeface="Proxima Nova"/>
              </a:rPr>
              <a:t>Different projects within an agency may also have different risk appetites and risk tolerances.</a:t>
            </a:r>
            <a:endParaRPr b="0" i="0" sz="19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01"/>
          <p:cNvSpPr txBox="1"/>
          <p:nvPr>
            <p:ph idx="4294967295" type="title"/>
          </p:nvPr>
        </p:nvSpPr>
        <p:spPr>
          <a:xfrm>
            <a:off x="561650" y="421225"/>
            <a:ext cx="847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700"/>
              <a:buFont typeface="Tahoma"/>
              <a:buNone/>
            </a:pPr>
            <a:r>
              <a:rPr b="1" i="0" lang="en-US" sz="2500" u="none" cap="none" strike="noStrike">
                <a:solidFill>
                  <a:srgbClr val="002060"/>
                </a:solidFill>
                <a:latin typeface="Proxima Nova"/>
                <a:ea typeface="Proxima Nova"/>
                <a:cs typeface="Proxima Nova"/>
                <a:sym typeface="Proxima Nova"/>
              </a:rPr>
              <a:t>Procuring C-SCRM Advisory Services</a:t>
            </a:r>
            <a:endParaRPr/>
          </a:p>
        </p:txBody>
      </p:sp>
      <p:sp>
        <p:nvSpPr>
          <p:cNvPr id="824" name="Google Shape;824;p101"/>
          <p:cNvSpPr txBox="1"/>
          <p:nvPr/>
        </p:nvSpPr>
        <p:spPr>
          <a:xfrm>
            <a:off x="638305" y="1464295"/>
            <a:ext cx="5232000" cy="32094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In addition to acquiring C-SCRM tools, agencies can also seek out advisory services to support in various C-SCRM functions. </a:t>
            </a:r>
            <a:endParaRPr b="1" i="0" sz="20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Proxima Nova"/>
                <a:ea typeface="Proxima Nova"/>
                <a:cs typeface="Proxima Nova"/>
                <a:sym typeface="Proxima Nova"/>
              </a:rPr>
              <a:t>For example, C-SCRM subject matter experts can assist agencies with foundational, sustaining, and enhancing C-SCRM practices identified in NIST SP 800-161r1.</a:t>
            </a:r>
            <a:endParaRPr b="0" i="0" sz="2000" u="none" cap="none" strike="noStrike">
              <a:solidFill>
                <a:srgbClr val="000000"/>
              </a:solidFill>
              <a:latin typeface="Proxima Nova"/>
              <a:ea typeface="Proxima Nova"/>
              <a:cs typeface="Proxima Nova"/>
              <a:sym typeface="Proxima Nova"/>
            </a:endParaRPr>
          </a:p>
        </p:txBody>
      </p:sp>
      <p:sp>
        <p:nvSpPr>
          <p:cNvPr id="825" name="Google Shape;825;p101"/>
          <p:cNvSpPr/>
          <p:nvPr/>
        </p:nvSpPr>
        <p:spPr>
          <a:xfrm>
            <a:off x="6201630" y="1311900"/>
            <a:ext cx="1892700" cy="1055400"/>
          </a:xfrm>
          <a:prstGeom prst="roundRect">
            <a:avLst>
              <a:gd fmla="val 16667" name="adj"/>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Foundational</a:t>
            </a:r>
            <a:endParaRPr b="1" i="0" sz="2000" u="none" cap="none" strike="noStrike">
              <a:solidFill>
                <a:srgbClr val="000000"/>
              </a:solidFill>
              <a:latin typeface="Proxima Nova"/>
              <a:ea typeface="Proxima Nova"/>
              <a:cs typeface="Proxima Nova"/>
              <a:sym typeface="Proxima Nova"/>
            </a:endParaRPr>
          </a:p>
        </p:txBody>
      </p:sp>
      <p:pic>
        <p:nvPicPr>
          <p:cNvPr descr="Blueprint outline icon." id="826" name="Google Shape;826;p101"/>
          <p:cNvPicPr preferRelativeResize="0"/>
          <p:nvPr/>
        </p:nvPicPr>
        <p:blipFill rotWithShape="1">
          <a:blip r:embed="rId3">
            <a:alphaModFix/>
          </a:blip>
          <a:srcRect b="0" l="0" r="0" t="0"/>
          <a:stretch/>
        </p:blipFill>
        <p:spPr>
          <a:xfrm>
            <a:off x="6787071" y="1376613"/>
            <a:ext cx="685800" cy="685800"/>
          </a:xfrm>
          <a:prstGeom prst="rect">
            <a:avLst/>
          </a:prstGeom>
          <a:noFill/>
          <a:ln>
            <a:noFill/>
          </a:ln>
        </p:spPr>
      </p:pic>
      <p:sp>
        <p:nvSpPr>
          <p:cNvPr id="827" name="Google Shape;827;p101"/>
          <p:cNvSpPr/>
          <p:nvPr/>
        </p:nvSpPr>
        <p:spPr>
          <a:xfrm>
            <a:off x="6201808" y="2569899"/>
            <a:ext cx="1892765" cy="1055250"/>
          </a:xfrm>
          <a:prstGeom prst="roundRect">
            <a:avLst>
              <a:gd fmla="val 16667" name="adj"/>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Sustaining</a:t>
            </a:r>
            <a:endParaRPr b="1" i="0" sz="2000" u="none" cap="none" strike="noStrike">
              <a:solidFill>
                <a:srgbClr val="000000"/>
              </a:solidFill>
              <a:latin typeface="Proxima Nova"/>
              <a:ea typeface="Proxima Nova"/>
              <a:cs typeface="Proxima Nova"/>
              <a:sym typeface="Proxima Nova"/>
            </a:endParaRPr>
          </a:p>
        </p:txBody>
      </p:sp>
      <p:pic>
        <p:nvPicPr>
          <p:cNvPr descr="Continuous arrows in a circle icon." id="828" name="Google Shape;828;p101"/>
          <p:cNvPicPr preferRelativeResize="0"/>
          <p:nvPr/>
        </p:nvPicPr>
        <p:blipFill rotWithShape="1">
          <a:blip r:embed="rId4">
            <a:alphaModFix/>
          </a:blip>
          <a:srcRect b="0" l="0" r="0" t="0"/>
          <a:stretch/>
        </p:blipFill>
        <p:spPr>
          <a:xfrm>
            <a:off x="6767435" y="2659313"/>
            <a:ext cx="761604" cy="685800"/>
          </a:xfrm>
          <a:prstGeom prst="rect">
            <a:avLst/>
          </a:prstGeom>
          <a:noFill/>
          <a:ln>
            <a:noFill/>
          </a:ln>
        </p:spPr>
      </p:pic>
      <p:sp>
        <p:nvSpPr>
          <p:cNvPr id="829" name="Google Shape;829;p101"/>
          <p:cNvSpPr/>
          <p:nvPr/>
        </p:nvSpPr>
        <p:spPr>
          <a:xfrm>
            <a:off x="6201835" y="3827724"/>
            <a:ext cx="1892765" cy="1055250"/>
          </a:xfrm>
          <a:prstGeom prst="roundRect">
            <a:avLst>
              <a:gd fmla="val 16667" name="adj"/>
            </a:avLst>
          </a:prstGeom>
          <a:solidFill>
            <a:srgbClr val="D4E1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Tahoma"/>
              <a:ea typeface="Tahoma"/>
              <a:cs typeface="Tahoma"/>
              <a:sym typeface="Tahoma"/>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Proxima Nova"/>
                <a:ea typeface="Proxima Nova"/>
                <a:cs typeface="Proxima Nova"/>
                <a:sym typeface="Proxima Nova"/>
              </a:rPr>
              <a:t>Enhancing</a:t>
            </a:r>
            <a:endParaRPr b="1" i="0" sz="2000" u="none" cap="none" strike="noStrike">
              <a:solidFill>
                <a:srgbClr val="000000"/>
              </a:solidFill>
              <a:latin typeface="Proxima Nova"/>
              <a:ea typeface="Proxima Nova"/>
              <a:cs typeface="Proxima Nova"/>
              <a:sym typeface="Proxima Nova"/>
            </a:endParaRPr>
          </a:p>
        </p:txBody>
      </p:sp>
      <p:pic>
        <p:nvPicPr>
          <p:cNvPr descr="Light bulb in head icon." id="830" name="Google Shape;830;p101"/>
          <p:cNvPicPr preferRelativeResize="0"/>
          <p:nvPr/>
        </p:nvPicPr>
        <p:blipFill rotWithShape="1">
          <a:blip r:embed="rId5">
            <a:alphaModFix/>
          </a:blip>
          <a:srcRect b="0" l="0" r="0" t="0"/>
          <a:stretch/>
        </p:blipFill>
        <p:spPr>
          <a:xfrm>
            <a:off x="6767463" y="3883350"/>
            <a:ext cx="761604" cy="6858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2"/>
          <p:cNvSpPr txBox="1"/>
          <p:nvPr>
            <p:ph type="ctrTitle"/>
          </p:nvPr>
        </p:nvSpPr>
        <p:spPr>
          <a:xfrm>
            <a:off x="568900" y="455600"/>
            <a:ext cx="6938700" cy="6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700"/>
              <a:buFont typeface="Tahoma"/>
              <a:buNone/>
            </a:pPr>
            <a:r>
              <a:rPr lang="en-US" sz="2500">
                <a:solidFill>
                  <a:srgbClr val="002060"/>
                </a:solidFill>
                <a:latin typeface="Proxima Nova"/>
                <a:ea typeface="Proxima Nova"/>
                <a:cs typeface="Proxima Nova"/>
                <a:sym typeface="Proxima Nova"/>
              </a:rPr>
              <a:t>GSA C-SCRM Acquisition Guide</a:t>
            </a:r>
            <a:endParaRPr sz="2500">
              <a:solidFill>
                <a:srgbClr val="002060"/>
              </a:solidFill>
              <a:latin typeface="Proxima Nova"/>
              <a:ea typeface="Proxima Nova"/>
              <a:cs typeface="Proxima Nova"/>
              <a:sym typeface="Proxima Nova"/>
            </a:endParaRPr>
          </a:p>
        </p:txBody>
      </p:sp>
      <p:pic>
        <p:nvPicPr>
          <p:cNvPr descr="Cover of GSA's C-SCRM Acquisition Guide." id="836" name="Google Shape;836;p102" title="Cover of GSA's C-SCRM Acquisition Guide"/>
          <p:cNvPicPr preferRelativeResize="0"/>
          <p:nvPr/>
        </p:nvPicPr>
        <p:blipFill rotWithShape="1">
          <a:blip r:embed="rId3">
            <a:alphaModFix/>
          </a:blip>
          <a:srcRect b="0" l="0" r="0" t="0"/>
          <a:stretch/>
        </p:blipFill>
        <p:spPr>
          <a:xfrm>
            <a:off x="1250925" y="1100725"/>
            <a:ext cx="3182749" cy="3901601"/>
          </a:xfrm>
          <a:prstGeom prst="rect">
            <a:avLst/>
          </a:prstGeom>
          <a:noFill/>
          <a:ln cap="flat" cmpd="sng" w="9525">
            <a:solidFill>
              <a:schemeClr val="dk2"/>
            </a:solidFill>
            <a:prstDash val="solid"/>
            <a:round/>
            <a:headEnd len="sm" w="sm" type="none"/>
            <a:tailEnd len="sm" w="sm" type="none"/>
          </a:ln>
        </p:spPr>
      </p:pic>
      <p:sp>
        <p:nvSpPr>
          <p:cNvPr id="837" name="Google Shape;837;p102"/>
          <p:cNvSpPr txBox="1"/>
          <p:nvPr/>
        </p:nvSpPr>
        <p:spPr>
          <a:xfrm>
            <a:off x="4572000" y="2493350"/>
            <a:ext cx="3936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600"/>
              </a:spcAft>
              <a:buClr>
                <a:srgbClr val="000000"/>
              </a:buClr>
              <a:buSzPts val="2000"/>
              <a:buFont typeface="Arial"/>
              <a:buNone/>
            </a:pPr>
            <a:r>
              <a:rPr b="1" i="0" lang="en-US" sz="2000" u="none" cap="none" strike="noStrike">
                <a:solidFill>
                  <a:srgbClr val="0C57D3"/>
                </a:solidFill>
                <a:latin typeface="Proxima Nova"/>
                <a:ea typeface="Proxima Nova"/>
                <a:cs typeface="Proxima Nova"/>
                <a:sym typeface="Proxima Nova"/>
              </a:rPr>
              <a:t>Available at: </a:t>
            </a:r>
            <a:r>
              <a:rPr b="1" i="0" lang="en-US" sz="2000" u="sng" cap="none" strike="noStrike">
                <a:solidFill>
                  <a:schemeClr val="hlink"/>
                </a:solidFill>
                <a:latin typeface="Proxima Nova"/>
                <a:ea typeface="Proxima Nova"/>
                <a:cs typeface="Proxima Nova"/>
                <a:sym typeface="Proxima Nova"/>
                <a:hlinkClick r:id="rId4"/>
              </a:rPr>
              <a:t>https://www.gsa.gov/ITSecurity</a:t>
            </a:r>
            <a:endParaRPr b="0" i="0" sz="2000" u="none" cap="none" strike="noStrike">
              <a:solidFill>
                <a:srgbClr val="0C57D3"/>
              </a:solidFill>
              <a:latin typeface="Proxima Nova"/>
              <a:ea typeface="Proxima Nova"/>
              <a:cs typeface="Proxima Nova"/>
              <a:sym typeface="Proxima Nov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3"/>
          <p:cNvSpPr txBox="1"/>
          <p:nvPr>
            <p:ph type="ctrTitle"/>
          </p:nvPr>
        </p:nvSpPr>
        <p:spPr>
          <a:xfrm>
            <a:off x="553075" y="471900"/>
            <a:ext cx="7018200" cy="6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700"/>
              <a:buFont typeface="Tahoma"/>
              <a:buNone/>
            </a:pPr>
            <a:r>
              <a:rPr lang="en-US" sz="2500">
                <a:solidFill>
                  <a:srgbClr val="002060"/>
                </a:solidFill>
                <a:latin typeface="Proxima Nova"/>
                <a:ea typeface="Proxima Nova"/>
                <a:cs typeface="Proxima Nova"/>
                <a:sym typeface="Proxima Nova"/>
              </a:rPr>
              <a:t>More C-SCRM Tools &amp; Resources</a:t>
            </a:r>
            <a:endParaRPr sz="2500">
              <a:solidFill>
                <a:srgbClr val="002060"/>
              </a:solidFill>
              <a:latin typeface="Proxima Nova"/>
              <a:ea typeface="Proxima Nova"/>
              <a:cs typeface="Proxima Nova"/>
              <a:sym typeface="Proxima Nova"/>
            </a:endParaRPr>
          </a:p>
        </p:txBody>
      </p:sp>
      <p:cxnSp>
        <p:nvCxnSpPr>
          <p:cNvPr id="843" name="Google Shape;843;p103"/>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pic>
        <p:nvPicPr>
          <p:cNvPr descr="Text box with an icon of a computer screen with &quot;www&quot; and an arrow pointing at the screen." id="844" name="Google Shape;844;p103" title="Text box with an icon of a computer screen with &quot;www&quot; and an arrow pointing at the screen."/>
          <p:cNvPicPr preferRelativeResize="0"/>
          <p:nvPr/>
        </p:nvPicPr>
        <p:blipFill rotWithShape="1">
          <a:blip r:embed="rId3">
            <a:alphaModFix/>
          </a:blip>
          <a:srcRect b="8966" l="0" r="0" t="0"/>
          <a:stretch/>
        </p:blipFill>
        <p:spPr>
          <a:xfrm>
            <a:off x="1013775" y="1229875"/>
            <a:ext cx="3792600" cy="3353850"/>
          </a:xfrm>
          <a:prstGeom prst="rect">
            <a:avLst/>
          </a:prstGeom>
          <a:noFill/>
          <a:ln>
            <a:noFill/>
          </a:ln>
        </p:spPr>
      </p:pic>
      <p:sp>
        <p:nvSpPr>
          <p:cNvPr id="845" name="Google Shape;845;p103"/>
          <p:cNvSpPr txBox="1"/>
          <p:nvPr/>
        </p:nvSpPr>
        <p:spPr>
          <a:xfrm>
            <a:off x="1015475" y="2716975"/>
            <a:ext cx="3792600" cy="1750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Dedicated Websites</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15000"/>
              </a:lnSpc>
              <a:spcBef>
                <a:spcPts val="200"/>
              </a:spcBef>
              <a:spcAft>
                <a:spcPts val="0"/>
              </a:spcAft>
              <a:buClr>
                <a:srgbClr val="000000"/>
              </a:buClr>
              <a:buSzPts val="2000"/>
              <a:buFont typeface="Arial"/>
              <a:buNone/>
            </a:pPr>
            <a:r>
              <a:rPr b="0" i="0" lang="en-US" sz="2000" u="sng" cap="none" strike="noStrike">
                <a:solidFill>
                  <a:srgbClr val="00548E"/>
                </a:solidFill>
                <a:latin typeface="Proxima Nova"/>
                <a:ea typeface="Proxima Nova"/>
                <a:cs typeface="Proxima Nova"/>
                <a:sym typeface="Proxima Nova"/>
                <a:hlinkClick r:id="rId4">
                  <a:extLst>
                    <a:ext uri="{A12FA001-AC4F-418D-AE19-62706E023703}">
                      <ahyp:hlinkClr val="tx"/>
                    </a:ext>
                  </a:extLst>
                </a:hlinkClick>
              </a:rPr>
              <a:t>IT Security</a:t>
            </a:r>
            <a:endParaRPr b="0" i="0" sz="2000" u="none" cap="none" strike="noStrike">
              <a:solidFill>
                <a:srgbClr val="00548E"/>
              </a:solidFill>
              <a:latin typeface="Proxima Nova"/>
              <a:ea typeface="Proxima Nova"/>
              <a:cs typeface="Proxima Nova"/>
              <a:sym typeface="Proxima Nova"/>
            </a:endParaRPr>
          </a:p>
          <a:p>
            <a:pPr indent="0" lvl="0" marL="0" marR="0" rtl="0" algn="ctr">
              <a:lnSpc>
                <a:spcPct val="115000"/>
              </a:lnSpc>
              <a:spcBef>
                <a:spcPts val="200"/>
              </a:spcBef>
              <a:spcAft>
                <a:spcPts val="0"/>
              </a:spcAft>
              <a:buClr>
                <a:srgbClr val="000000"/>
              </a:buClr>
              <a:buSzPts val="2000"/>
              <a:buFont typeface="Arial"/>
              <a:buNone/>
            </a:pPr>
            <a:r>
              <a:rPr b="0" i="0" lang="en-US" sz="2000" u="sng" cap="none" strike="noStrike">
                <a:solidFill>
                  <a:srgbClr val="00548E"/>
                </a:solidFill>
                <a:latin typeface="Proxima Nova"/>
                <a:ea typeface="Proxima Nova"/>
                <a:cs typeface="Proxima Nova"/>
                <a:sym typeface="Proxima Nova"/>
                <a:hlinkClick r:id="rId5">
                  <a:extLst>
                    <a:ext uri="{A12FA001-AC4F-418D-AE19-62706E023703}">
                      <ahyp:hlinkClr val="tx"/>
                    </a:ext>
                  </a:extLst>
                </a:hlinkClick>
              </a:rPr>
              <a:t>IT Vendor Management Office</a:t>
            </a:r>
            <a:endParaRPr b="0" i="0" sz="2000" u="none" cap="none" strike="noStrike">
              <a:solidFill>
                <a:srgbClr val="00548E"/>
              </a:solidFill>
              <a:latin typeface="Proxima Nova"/>
              <a:ea typeface="Proxima Nova"/>
              <a:cs typeface="Proxima Nova"/>
              <a:sym typeface="Proxima Nova"/>
            </a:endParaRPr>
          </a:p>
          <a:p>
            <a:pPr indent="0" lvl="0" marL="0" marR="0" rtl="0" algn="ctr">
              <a:lnSpc>
                <a:spcPct val="115000"/>
              </a:lnSpc>
              <a:spcBef>
                <a:spcPts val="200"/>
              </a:spcBef>
              <a:spcAft>
                <a:spcPts val="200"/>
              </a:spcAft>
              <a:buClr>
                <a:srgbClr val="000000"/>
              </a:buClr>
              <a:buSzPts val="2000"/>
              <a:buFont typeface="Arial"/>
              <a:buNone/>
            </a:pPr>
            <a:r>
              <a:rPr b="0" i="0" lang="en-US" sz="2000" u="sng" cap="none" strike="noStrike">
                <a:solidFill>
                  <a:srgbClr val="00548E"/>
                </a:solidFill>
                <a:latin typeface="Proxima Nova"/>
                <a:ea typeface="Proxima Nova"/>
                <a:cs typeface="Proxima Nova"/>
                <a:sym typeface="Proxima Nova"/>
                <a:hlinkClick r:id="rId6">
                  <a:extLst>
                    <a:ext uri="{A12FA001-AC4F-418D-AE19-62706E023703}">
                      <ahyp:hlinkClr val="tx"/>
                    </a:ext>
                  </a:extLst>
                </a:hlinkClick>
              </a:rPr>
              <a:t>GSA Events &amp; Training</a:t>
            </a:r>
            <a:endParaRPr b="0" i="0" sz="2000" u="none" cap="none" strike="noStrike">
              <a:solidFill>
                <a:srgbClr val="00548E"/>
              </a:solidFill>
              <a:latin typeface="Proxima Nova"/>
              <a:ea typeface="Proxima Nova"/>
              <a:cs typeface="Proxima Nova"/>
              <a:sym typeface="Proxima Nova"/>
            </a:endParaRPr>
          </a:p>
        </p:txBody>
      </p:sp>
      <p:pic>
        <p:nvPicPr>
          <p:cNvPr descr="Text box with an icon of a video camera." id="846" name="Google Shape;846;p103"/>
          <p:cNvPicPr preferRelativeResize="0"/>
          <p:nvPr/>
        </p:nvPicPr>
        <p:blipFill rotWithShape="1">
          <a:blip r:embed="rId7">
            <a:alphaModFix/>
          </a:blip>
          <a:srcRect b="0" l="0" r="0" t="0"/>
          <a:stretch/>
        </p:blipFill>
        <p:spPr>
          <a:xfrm>
            <a:off x="5344944" y="1382277"/>
            <a:ext cx="2748881" cy="2975381"/>
          </a:xfrm>
          <a:prstGeom prst="rect">
            <a:avLst/>
          </a:prstGeom>
          <a:noFill/>
          <a:ln>
            <a:noFill/>
          </a:ln>
        </p:spPr>
      </p:pic>
      <p:sp>
        <p:nvSpPr>
          <p:cNvPr id="847" name="Google Shape;847;p103"/>
          <p:cNvSpPr txBox="1"/>
          <p:nvPr/>
        </p:nvSpPr>
        <p:spPr>
          <a:xfrm>
            <a:off x="5311362" y="2823775"/>
            <a:ext cx="2830500" cy="9456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Proxima Nova"/>
                <a:ea typeface="Proxima Nova"/>
                <a:cs typeface="Proxima Nova"/>
                <a:sym typeface="Proxima Nova"/>
              </a:rPr>
              <a:t>Informational Videos</a:t>
            </a:r>
            <a:endParaRPr b="1" i="0" sz="2000" u="none" cap="none" strike="noStrike">
              <a:solidFill>
                <a:schemeClr val="dk1"/>
              </a:solidFill>
              <a:latin typeface="Proxima Nova"/>
              <a:ea typeface="Proxima Nova"/>
              <a:cs typeface="Proxima Nova"/>
              <a:sym typeface="Proxima Nova"/>
            </a:endParaRPr>
          </a:p>
          <a:p>
            <a:pPr indent="0" lvl="0" marL="0" marR="0" rtl="0" algn="ctr">
              <a:lnSpc>
                <a:spcPct val="115000"/>
              </a:lnSpc>
              <a:spcBef>
                <a:spcPts val="200"/>
              </a:spcBef>
              <a:spcAft>
                <a:spcPts val="200"/>
              </a:spcAft>
              <a:buClr>
                <a:srgbClr val="000000"/>
              </a:buClr>
              <a:buSzPts val="2000"/>
              <a:buFont typeface="Arial"/>
              <a:buNone/>
            </a:pPr>
            <a:r>
              <a:rPr b="0" i="0" lang="en-US" sz="2000" u="sng" cap="none" strike="noStrike">
                <a:solidFill>
                  <a:srgbClr val="366092"/>
                </a:solidFill>
                <a:latin typeface="Proxima Nova"/>
                <a:ea typeface="Proxima Nova"/>
                <a:cs typeface="Proxima Nova"/>
                <a:sym typeface="Proxima Nova"/>
                <a:hlinkClick r:id="rId8">
                  <a:extLst>
                    <a:ext uri="{A12FA001-AC4F-418D-AE19-62706E023703}">
                      <ahyp:hlinkClr val="tx"/>
                    </a:ext>
                  </a:extLst>
                </a:hlinkClick>
              </a:rPr>
              <a:t>GSA’s ITC YouTube Channel</a:t>
            </a:r>
            <a:endParaRPr b="0" i="0" sz="2000" u="none" cap="none" strike="noStrike">
              <a:solidFill>
                <a:srgbClr val="366092"/>
              </a:solidFill>
              <a:latin typeface="Proxima Nova"/>
              <a:ea typeface="Proxima Nova"/>
              <a:cs typeface="Proxima Nova"/>
              <a:sym typeface="Proxima Nov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cxnSp>
        <p:nvCxnSpPr>
          <p:cNvPr id="852" name="Google Shape;852;p104"/>
          <p:cNvCxnSpPr/>
          <p:nvPr/>
        </p:nvCxnSpPr>
        <p:spPr>
          <a:xfrm>
            <a:off x="553075" y="997212"/>
            <a:ext cx="7948200" cy="0"/>
          </a:xfrm>
          <a:prstGeom prst="straightConnector1">
            <a:avLst/>
          </a:prstGeom>
          <a:noFill/>
          <a:ln cap="flat" cmpd="sng" w="38100">
            <a:solidFill>
              <a:srgbClr val="1D75BC"/>
            </a:solidFill>
            <a:prstDash val="solid"/>
            <a:round/>
            <a:headEnd len="sm" w="sm" type="none"/>
            <a:tailEnd len="sm" w="sm" type="none"/>
          </a:ln>
        </p:spPr>
      </p:cxnSp>
      <p:sp>
        <p:nvSpPr>
          <p:cNvPr id="853" name="Google Shape;853;p104"/>
          <p:cNvSpPr txBox="1"/>
          <p:nvPr>
            <p:ph type="ctrTitle"/>
          </p:nvPr>
        </p:nvSpPr>
        <p:spPr>
          <a:xfrm>
            <a:off x="553075" y="471900"/>
            <a:ext cx="7018200" cy="6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700"/>
              <a:buFont typeface="Tahoma"/>
              <a:buNone/>
            </a:pPr>
            <a:r>
              <a:rPr lang="en-US" sz="2500">
                <a:solidFill>
                  <a:srgbClr val="002060"/>
                </a:solidFill>
                <a:latin typeface="Proxima Nova"/>
                <a:ea typeface="Proxima Nova"/>
                <a:cs typeface="Proxima Nova"/>
                <a:sym typeface="Proxima Nova"/>
              </a:rPr>
              <a:t>Questions?</a:t>
            </a:r>
            <a:endParaRPr sz="2500">
              <a:solidFill>
                <a:srgbClr val="002060"/>
              </a:solidFill>
              <a:latin typeface="Proxima Nova"/>
              <a:ea typeface="Proxima Nova"/>
              <a:cs typeface="Proxima Nova"/>
              <a:sym typeface="Proxima Nova"/>
            </a:endParaRPr>
          </a:p>
        </p:txBody>
      </p:sp>
      <p:pic>
        <p:nvPicPr>
          <p:cNvPr descr="Blue icon with two white speech bubbles. One bubble has a white letter Q in it, the other bubble has an white letter A in it." id="854" name="Google Shape;854;p104" title="Blue icon with two white speech bubbles. One bubble has a white letter Q in it, the other bubble has an white letter A in it."/>
          <p:cNvPicPr preferRelativeResize="0"/>
          <p:nvPr/>
        </p:nvPicPr>
        <p:blipFill rotWithShape="1">
          <a:blip r:embed="rId3">
            <a:alphaModFix/>
          </a:blip>
          <a:srcRect b="0" l="0" r="0" t="0"/>
          <a:stretch/>
        </p:blipFill>
        <p:spPr>
          <a:xfrm>
            <a:off x="3050775" y="1402025"/>
            <a:ext cx="2952800" cy="3031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2"/>
          <p:cNvSpPr txBox="1"/>
          <p:nvPr>
            <p:ph type="title"/>
          </p:nvPr>
        </p:nvSpPr>
        <p:spPr>
          <a:xfrm>
            <a:off x="379800" y="229100"/>
            <a:ext cx="83844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2200"/>
              </a:spcBef>
              <a:spcAft>
                <a:spcPts val="0"/>
              </a:spcAft>
              <a:buClr>
                <a:srgbClr val="000000"/>
              </a:buClr>
              <a:buSzPts val="2500"/>
              <a:buFont typeface="Arial"/>
              <a:buNone/>
            </a:pPr>
            <a:r>
              <a:rPr b="1" i="0" lang="en-US" sz="2500" u="none" cap="none" strike="noStrike">
                <a:solidFill>
                  <a:srgbClr val="073763"/>
                </a:solidFill>
                <a:latin typeface="Proxima Nova"/>
                <a:ea typeface="Proxima Nova"/>
                <a:cs typeface="Proxima Nova"/>
                <a:sym typeface="Proxima Nova"/>
              </a:rPr>
              <a:t>ITSD partners and collaborates with…</a:t>
            </a:r>
            <a:endParaRPr/>
          </a:p>
        </p:txBody>
      </p:sp>
      <p:sp>
        <p:nvSpPr>
          <p:cNvPr id="232" name="Google Shape;232;p42"/>
          <p:cNvSpPr/>
          <p:nvPr/>
        </p:nvSpPr>
        <p:spPr>
          <a:xfrm>
            <a:off x="213250" y="1025260"/>
            <a:ext cx="1785300" cy="3825000"/>
          </a:xfrm>
          <a:prstGeom prst="rect">
            <a:avLst/>
          </a:prstGeom>
          <a:gradFill>
            <a:gsLst>
              <a:gs pos="0">
                <a:srgbClr val="1076D2"/>
              </a:gs>
              <a:gs pos="100000">
                <a:srgbClr val="093053"/>
              </a:gs>
            </a:gsLst>
            <a:path path="circle">
              <a:fillToRect b="50%" l="50%" r="50%" t="50%"/>
            </a:path>
            <a:tileRect/>
          </a:gradFill>
          <a:ln>
            <a:noFill/>
          </a:ln>
          <a:effectLst>
            <a:outerShdw blurRad="57150" rotWithShape="0" algn="bl" dir="4500000" dist="85725">
              <a:srgbClr val="000000">
                <a:alpha val="28627"/>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Information Technology Category </a:t>
            </a:r>
            <a:br>
              <a:rPr b="1" i="0" lang="en-US" sz="1800" u="none" cap="none" strike="noStrike">
                <a:solidFill>
                  <a:schemeClr val="lt1"/>
                </a:solidFill>
                <a:latin typeface="Proxima Nova"/>
                <a:ea typeface="Proxima Nova"/>
                <a:cs typeface="Proxima Nova"/>
                <a:sym typeface="Proxima Nova"/>
              </a:rPr>
            </a:br>
            <a:r>
              <a:rPr b="1" i="0" lang="en-US" sz="1800" u="none" cap="none" strike="noStrike">
                <a:solidFill>
                  <a:schemeClr val="lt1"/>
                </a:solidFill>
                <a:latin typeface="Proxima Nova"/>
                <a:ea typeface="Proxima Nova"/>
                <a:cs typeface="Proxima Nova"/>
                <a:sym typeface="Proxima Nova"/>
              </a:rPr>
              <a:t>(ITC)</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Proxima Nova"/>
                <a:ea typeface="Proxima Nova"/>
                <a:cs typeface="Proxima Nova"/>
                <a:sym typeface="Proxima Nova"/>
              </a:rPr>
              <a:t>Acquisition Solutions &amp; Category Expertise</a:t>
            </a:r>
            <a:endParaRPr b="0" i="0" sz="1800" u="none" cap="none" strike="noStrike">
              <a:solidFill>
                <a:schemeClr val="lt1"/>
              </a:solidFill>
              <a:latin typeface="Proxima Nova"/>
              <a:ea typeface="Proxima Nova"/>
              <a:cs typeface="Proxima Nova"/>
              <a:sym typeface="Proxima Nova"/>
            </a:endParaRPr>
          </a:p>
        </p:txBody>
      </p:sp>
      <p:cxnSp>
        <p:nvCxnSpPr>
          <p:cNvPr id="233" name="Google Shape;233;p42"/>
          <p:cNvCxnSpPr/>
          <p:nvPr/>
        </p:nvCxnSpPr>
        <p:spPr>
          <a:xfrm>
            <a:off x="306763" y="2301816"/>
            <a:ext cx="1371600" cy="5700"/>
          </a:xfrm>
          <a:prstGeom prst="straightConnector1">
            <a:avLst/>
          </a:prstGeom>
          <a:noFill/>
          <a:ln cap="flat" cmpd="sng" w="38100">
            <a:solidFill>
              <a:srgbClr val="D4E1F5"/>
            </a:solidFill>
            <a:prstDash val="solid"/>
            <a:round/>
            <a:headEnd len="sm" w="sm" type="none"/>
            <a:tailEnd len="sm" w="sm" type="none"/>
          </a:ln>
        </p:spPr>
      </p:cxnSp>
      <p:sp>
        <p:nvSpPr>
          <p:cNvPr id="234" name="Google Shape;234;p42"/>
          <p:cNvSpPr/>
          <p:nvPr/>
        </p:nvSpPr>
        <p:spPr>
          <a:xfrm>
            <a:off x="2073994" y="1025280"/>
            <a:ext cx="1785300" cy="3825000"/>
          </a:xfrm>
          <a:prstGeom prst="rect">
            <a:avLst/>
          </a:prstGeom>
          <a:gradFill>
            <a:gsLst>
              <a:gs pos="0">
                <a:srgbClr val="1076D2"/>
              </a:gs>
              <a:gs pos="100000">
                <a:srgbClr val="093053"/>
              </a:gs>
            </a:gsLst>
            <a:path path="circle">
              <a:fillToRect b="50%" l="50%" r="50%" t="50%"/>
            </a:path>
            <a:tileRect/>
          </a:gradFill>
          <a:ln>
            <a:noFill/>
          </a:ln>
          <a:effectLst>
            <a:outerShdw blurRad="57150" rotWithShape="0" algn="bl" dir="4500000" dist="85725">
              <a:srgbClr val="000000">
                <a:alpha val="28627"/>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Customer and Stakeholder Engagement (CASE)</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000"/>
              <a:buFont typeface="Arial"/>
              <a:buNone/>
            </a:pPr>
            <a:r>
              <a:rPr b="0" i="0" lang="en-US" sz="1800" u="none" cap="none" strike="noStrike">
                <a:solidFill>
                  <a:schemeClr val="lt1"/>
                </a:solidFill>
                <a:latin typeface="Proxima Nova"/>
                <a:ea typeface="Proxima Nova"/>
                <a:cs typeface="Proxima Nova"/>
                <a:sym typeface="Proxima Nova"/>
              </a:rPr>
              <a:t>Strategic </a:t>
            </a:r>
            <a:endParaRPr b="0"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Proxima Nova"/>
                <a:ea typeface="Proxima Nova"/>
                <a:cs typeface="Proxima Nova"/>
                <a:sym typeface="Proxima Nova"/>
              </a:rPr>
              <a:t>Relationships</a:t>
            </a:r>
            <a:endParaRPr b="0" i="0" sz="1800" u="none" cap="none" strike="noStrike">
              <a:solidFill>
                <a:srgbClr val="000000"/>
              </a:solidFill>
              <a:latin typeface="Proxima Nova"/>
              <a:ea typeface="Proxima Nova"/>
              <a:cs typeface="Proxima Nova"/>
              <a:sym typeface="Proxima Nova"/>
            </a:endParaRPr>
          </a:p>
        </p:txBody>
      </p:sp>
      <p:cxnSp>
        <p:nvCxnSpPr>
          <p:cNvPr id="235" name="Google Shape;235;p42"/>
          <p:cNvCxnSpPr/>
          <p:nvPr/>
        </p:nvCxnSpPr>
        <p:spPr>
          <a:xfrm>
            <a:off x="2180395" y="2301816"/>
            <a:ext cx="1371600" cy="5700"/>
          </a:xfrm>
          <a:prstGeom prst="straightConnector1">
            <a:avLst/>
          </a:prstGeom>
          <a:noFill/>
          <a:ln cap="flat" cmpd="sng" w="38100">
            <a:solidFill>
              <a:srgbClr val="D4E1F5"/>
            </a:solidFill>
            <a:prstDash val="solid"/>
            <a:round/>
            <a:headEnd len="sm" w="sm" type="none"/>
            <a:tailEnd len="sm" w="sm" type="none"/>
          </a:ln>
        </p:spPr>
      </p:cxnSp>
      <p:sp>
        <p:nvSpPr>
          <p:cNvPr id="236" name="Google Shape;236;p42"/>
          <p:cNvSpPr/>
          <p:nvPr/>
        </p:nvSpPr>
        <p:spPr>
          <a:xfrm>
            <a:off x="3931495" y="1002525"/>
            <a:ext cx="2517900" cy="3825000"/>
          </a:xfrm>
          <a:prstGeom prst="rect">
            <a:avLst/>
          </a:prstGeom>
          <a:gradFill>
            <a:gsLst>
              <a:gs pos="0">
                <a:srgbClr val="1076D2"/>
              </a:gs>
              <a:gs pos="100000">
                <a:srgbClr val="093053"/>
              </a:gs>
            </a:gsLst>
            <a:path path="circle">
              <a:fillToRect b="50%" l="50%" r="50%" t="50%"/>
            </a:path>
            <a:tileRect/>
          </a:gradFill>
          <a:ln>
            <a:noFill/>
          </a:ln>
          <a:effectLst>
            <a:outerShdw blurRad="57150" rotWithShape="0" algn="bl" dir="4500000" dist="85725">
              <a:srgbClr val="000000">
                <a:alpha val="28627"/>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National Institute of Standards &amp; Technology (NIST), </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Cybersecurity Security and Infrastructure Agency (CISA), &amp; the Office of Management and Budget (OMB)</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Proxima Nova"/>
                <a:ea typeface="Proxima Nova"/>
                <a:cs typeface="Proxima Nova"/>
                <a:sym typeface="Proxima Nova"/>
              </a:rPr>
              <a:t>Custom Support Services</a:t>
            </a:r>
            <a:endParaRPr b="0" i="0" sz="1800" u="none" cap="none" strike="noStrike">
              <a:solidFill>
                <a:srgbClr val="000000"/>
              </a:solidFill>
              <a:latin typeface="Proxima Nova"/>
              <a:ea typeface="Proxima Nova"/>
              <a:cs typeface="Proxima Nova"/>
              <a:sym typeface="Proxima Nova"/>
            </a:endParaRPr>
          </a:p>
        </p:txBody>
      </p:sp>
      <p:cxnSp>
        <p:nvCxnSpPr>
          <p:cNvPr id="237" name="Google Shape;237;p42"/>
          <p:cNvCxnSpPr/>
          <p:nvPr/>
        </p:nvCxnSpPr>
        <p:spPr>
          <a:xfrm flipH="1" rot="10800000">
            <a:off x="4045572" y="3654096"/>
            <a:ext cx="2286600" cy="7200"/>
          </a:xfrm>
          <a:prstGeom prst="straightConnector1">
            <a:avLst/>
          </a:prstGeom>
          <a:noFill/>
          <a:ln cap="flat" cmpd="sng" w="38100">
            <a:solidFill>
              <a:srgbClr val="D4E1F5"/>
            </a:solidFill>
            <a:prstDash val="solid"/>
            <a:round/>
            <a:headEnd len="sm" w="sm" type="none"/>
            <a:tailEnd len="sm" w="sm" type="none"/>
          </a:ln>
        </p:spPr>
      </p:cxnSp>
      <p:sp>
        <p:nvSpPr>
          <p:cNvPr id="238" name="Google Shape;238;p42"/>
          <p:cNvSpPr/>
          <p:nvPr/>
        </p:nvSpPr>
        <p:spPr>
          <a:xfrm>
            <a:off x="6525598" y="1002551"/>
            <a:ext cx="2314200" cy="3825000"/>
          </a:xfrm>
          <a:prstGeom prst="rect">
            <a:avLst/>
          </a:prstGeom>
          <a:gradFill>
            <a:gsLst>
              <a:gs pos="0">
                <a:srgbClr val="1076D2"/>
              </a:gs>
              <a:gs pos="100000">
                <a:srgbClr val="093053"/>
              </a:gs>
            </a:gsLst>
            <a:path path="circle">
              <a:fillToRect b="50%" l="50%" r="50%" t="50%"/>
            </a:path>
            <a:tileRect/>
          </a:gradFill>
          <a:ln>
            <a:noFill/>
          </a:ln>
          <a:effectLst>
            <a:outerShdw blurRad="57150" rotWithShape="0" algn="bl" dir="4500000" dist="85725">
              <a:srgbClr val="000000">
                <a:alpha val="28627"/>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lt1"/>
                </a:solidFill>
                <a:latin typeface="Proxima Nova"/>
                <a:ea typeface="Proxima Nova"/>
                <a:cs typeface="Proxima Nova"/>
                <a:sym typeface="Proxima Nova"/>
              </a:rPr>
              <a:t>Advanced Technology Academic Research Center (ATARC) &amp; American Council for Technology and Industry Advisory Council (ACT-IAC)</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t/>
            </a:r>
            <a:endParaRPr b="1" i="0" sz="18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000"/>
              <a:buFont typeface="Arial"/>
              <a:buNone/>
            </a:pPr>
            <a:r>
              <a:rPr b="0" i="0" lang="en-US" sz="1800" u="none" cap="none" strike="noStrike">
                <a:solidFill>
                  <a:schemeClr val="lt1"/>
                </a:solidFill>
                <a:latin typeface="Proxima Nova"/>
                <a:ea typeface="Proxima Nova"/>
                <a:cs typeface="Proxima Nova"/>
                <a:sym typeface="Proxima Nova"/>
              </a:rPr>
              <a:t>Government and Industry Developments</a:t>
            </a:r>
            <a:endParaRPr b="0" i="0" sz="1800" u="none" cap="none" strike="noStrike">
              <a:solidFill>
                <a:srgbClr val="000000"/>
              </a:solidFill>
              <a:latin typeface="Proxima Nova"/>
              <a:ea typeface="Proxima Nova"/>
              <a:cs typeface="Proxima Nova"/>
              <a:sym typeface="Proxima Nova"/>
            </a:endParaRPr>
          </a:p>
        </p:txBody>
      </p:sp>
      <p:cxnSp>
        <p:nvCxnSpPr>
          <p:cNvPr id="239" name="Google Shape;239;p42"/>
          <p:cNvCxnSpPr/>
          <p:nvPr/>
        </p:nvCxnSpPr>
        <p:spPr>
          <a:xfrm flipH="1" rot="10800000">
            <a:off x="6625349" y="3387232"/>
            <a:ext cx="2049900" cy="3900"/>
          </a:xfrm>
          <a:prstGeom prst="straightConnector1">
            <a:avLst/>
          </a:prstGeom>
          <a:noFill/>
          <a:ln cap="flat" cmpd="sng" w="38100">
            <a:solidFill>
              <a:srgbClr val="D4E1F5"/>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3"/>
          <p:cNvSpPr txBox="1"/>
          <p:nvPr>
            <p:ph type="ctrTitle"/>
          </p:nvPr>
        </p:nvSpPr>
        <p:spPr>
          <a:xfrm>
            <a:off x="506200" y="485925"/>
            <a:ext cx="85617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US" sz="2500">
                <a:solidFill>
                  <a:srgbClr val="002060"/>
                </a:solidFill>
              </a:rPr>
              <a:t>Interactive Poll</a:t>
            </a:r>
            <a:endParaRPr sz="2500">
              <a:solidFill>
                <a:srgbClr val="002060"/>
              </a:solidFill>
            </a:endParaRPr>
          </a:p>
        </p:txBody>
      </p:sp>
      <p:sp>
        <p:nvSpPr>
          <p:cNvPr id="245" name="Google Shape;245;p43"/>
          <p:cNvSpPr txBox="1"/>
          <p:nvPr/>
        </p:nvSpPr>
        <p:spPr>
          <a:xfrm>
            <a:off x="582400" y="1381275"/>
            <a:ext cx="7864200" cy="3039600"/>
          </a:xfrm>
          <a:prstGeom prst="rect">
            <a:avLst/>
          </a:prstGeom>
          <a:noFill/>
          <a:ln>
            <a:noFill/>
          </a:ln>
        </p:spPr>
        <p:txBody>
          <a:bodyPr anchorCtr="0" anchor="t" bIns="91425" lIns="91425" spcFirstLastPara="1" rIns="91425" wrap="square" tIns="91425">
            <a:spAutoFit/>
          </a:bodyPr>
          <a:lstStyle/>
          <a:p>
            <a:pPr indent="0" lvl="0" marL="0" marR="355600" rtl="0" algn="l">
              <a:lnSpc>
                <a:spcPct val="120000"/>
              </a:lnSpc>
              <a:spcBef>
                <a:spcPts val="0"/>
              </a:spcBef>
              <a:spcAft>
                <a:spcPts val="0"/>
              </a:spcAft>
              <a:buClr>
                <a:srgbClr val="000000"/>
              </a:buClr>
              <a:buSzPts val="2200"/>
              <a:buFont typeface="Arial"/>
              <a:buNone/>
            </a:pPr>
            <a:r>
              <a:rPr b="1" i="0" lang="en-US" sz="2200" u="none" cap="none" strike="noStrike">
                <a:solidFill>
                  <a:srgbClr val="1B1B1B"/>
                </a:solidFill>
                <a:latin typeface="Proxima Nova"/>
                <a:ea typeface="Proxima Nova"/>
                <a:cs typeface="Proxima Nova"/>
                <a:sym typeface="Proxima Nova"/>
              </a:rPr>
              <a:t>Which cybersecurity initiative is most important to your agency?</a:t>
            </a:r>
            <a:endParaRPr b="1" i="0" sz="2200" u="none" cap="none" strike="noStrike">
              <a:solidFill>
                <a:srgbClr val="1B1B1B"/>
              </a:solidFill>
              <a:latin typeface="Proxima Nova"/>
              <a:ea typeface="Proxima Nova"/>
              <a:cs typeface="Proxima Nova"/>
              <a:sym typeface="Proxima Nova"/>
            </a:endParaRPr>
          </a:p>
          <a:p>
            <a:pPr indent="0" lvl="0" marL="0" marR="355600" rtl="0" algn="l">
              <a:lnSpc>
                <a:spcPct val="120000"/>
              </a:lnSpc>
              <a:spcBef>
                <a:spcPts val="400"/>
              </a:spcBef>
              <a:spcAft>
                <a:spcPts val="0"/>
              </a:spcAft>
              <a:buClr>
                <a:srgbClr val="000000"/>
              </a:buClr>
              <a:buSzPts val="2000"/>
              <a:buFont typeface="Arial"/>
              <a:buNone/>
            </a:pPr>
            <a:r>
              <a:t/>
            </a:r>
            <a:endParaRPr b="1" i="0" sz="2000" u="none" cap="none" strike="noStrike">
              <a:solidFill>
                <a:srgbClr val="1B1B1B"/>
              </a:solidFill>
              <a:latin typeface="Proxima Nova"/>
              <a:ea typeface="Proxima Nova"/>
              <a:cs typeface="Proxima Nova"/>
              <a:sym typeface="Proxima Nova"/>
            </a:endParaRPr>
          </a:p>
          <a:p>
            <a:pPr indent="-355600" lvl="0" marL="457200" marR="355600" rtl="0" algn="l">
              <a:lnSpc>
                <a:spcPct val="120000"/>
              </a:lnSpc>
              <a:spcBef>
                <a:spcPts val="400"/>
              </a:spcBef>
              <a:spcAft>
                <a:spcPts val="0"/>
              </a:spcAft>
              <a:buClr>
                <a:srgbClr val="1B1B1B"/>
              </a:buClr>
              <a:buSzPts val="2000"/>
              <a:buFont typeface="Proxima Nova"/>
              <a:buAutoNum type="alphaUcPeriod"/>
            </a:pPr>
            <a:r>
              <a:rPr b="0" i="0" lang="en-US" sz="2000" u="none" cap="none" strike="noStrike">
                <a:solidFill>
                  <a:srgbClr val="1B1B1B"/>
                </a:solidFill>
                <a:latin typeface="Proxima Nova"/>
                <a:ea typeface="Proxima Nova"/>
                <a:cs typeface="Proxima Nova"/>
                <a:sym typeface="Proxima Nova"/>
              </a:rPr>
              <a:t>Zero Trust Architecture (ZTA) Implementation</a:t>
            </a:r>
            <a:endParaRPr b="0" i="0" sz="2000" u="none" cap="none" strike="noStrike">
              <a:solidFill>
                <a:srgbClr val="1B1B1B"/>
              </a:solidFill>
              <a:latin typeface="Proxima Nova"/>
              <a:ea typeface="Proxima Nova"/>
              <a:cs typeface="Proxima Nova"/>
              <a:sym typeface="Proxima Nova"/>
            </a:endParaRPr>
          </a:p>
          <a:p>
            <a:pPr indent="-355600" lvl="0" marL="457200" marR="355600" rtl="0" algn="l">
              <a:lnSpc>
                <a:spcPct val="120000"/>
              </a:lnSpc>
              <a:spcBef>
                <a:spcPts val="400"/>
              </a:spcBef>
              <a:spcAft>
                <a:spcPts val="0"/>
              </a:spcAft>
              <a:buClr>
                <a:srgbClr val="1B1B1B"/>
              </a:buClr>
              <a:buSzPts val="2000"/>
              <a:buFont typeface="Proxima Nova"/>
              <a:buAutoNum type="alphaUcPeriod"/>
            </a:pPr>
            <a:r>
              <a:rPr b="0" i="0" lang="en-US" sz="2000" u="none" cap="none" strike="noStrike">
                <a:solidFill>
                  <a:srgbClr val="1B1B1B"/>
                </a:solidFill>
                <a:latin typeface="Proxima Nova"/>
                <a:ea typeface="Proxima Nova"/>
                <a:cs typeface="Proxima Nova"/>
                <a:sym typeface="Proxima Nova"/>
              </a:rPr>
              <a:t>Securing Emerging Technology</a:t>
            </a:r>
            <a:endParaRPr b="0" i="0" sz="2000" u="none" cap="none" strike="noStrike">
              <a:solidFill>
                <a:srgbClr val="1B1B1B"/>
              </a:solidFill>
              <a:latin typeface="Proxima Nova"/>
              <a:ea typeface="Proxima Nova"/>
              <a:cs typeface="Proxima Nova"/>
              <a:sym typeface="Proxima Nova"/>
            </a:endParaRPr>
          </a:p>
          <a:p>
            <a:pPr indent="-355600" lvl="0" marL="457200" marR="0" rtl="0" algn="l">
              <a:lnSpc>
                <a:spcPct val="120000"/>
              </a:lnSpc>
              <a:spcBef>
                <a:spcPts val="400"/>
              </a:spcBef>
              <a:spcAft>
                <a:spcPts val="0"/>
              </a:spcAft>
              <a:buClr>
                <a:srgbClr val="1B1B1B"/>
              </a:buClr>
              <a:buSzPts val="2000"/>
              <a:buFont typeface="Proxima Nova"/>
              <a:buAutoNum type="alphaUcPeriod"/>
            </a:pPr>
            <a:r>
              <a:rPr b="0" i="0" lang="en-US" sz="2000" u="none" cap="none" strike="noStrike">
                <a:solidFill>
                  <a:srgbClr val="1B1B1B"/>
                </a:solidFill>
                <a:latin typeface="Proxima Nova"/>
                <a:ea typeface="Proxima Nova"/>
                <a:cs typeface="Proxima Nova"/>
                <a:sym typeface="Proxima Nova"/>
              </a:rPr>
              <a:t>Cybersecurity Supply Chain Risk Management (C-SCRM)</a:t>
            </a:r>
            <a:endParaRPr b="0" i="0" sz="2000" u="none" cap="none" strike="noStrike">
              <a:solidFill>
                <a:srgbClr val="1B1B1B"/>
              </a:solidFill>
              <a:latin typeface="Proxima Nova"/>
              <a:ea typeface="Proxima Nova"/>
              <a:cs typeface="Proxima Nova"/>
              <a:sym typeface="Proxima Nova"/>
            </a:endParaRPr>
          </a:p>
          <a:p>
            <a:pPr indent="-355600" lvl="0" marL="457200" marR="355600" rtl="0" algn="l">
              <a:lnSpc>
                <a:spcPct val="120000"/>
              </a:lnSpc>
              <a:spcBef>
                <a:spcPts val="400"/>
              </a:spcBef>
              <a:spcAft>
                <a:spcPts val="400"/>
              </a:spcAft>
              <a:buClr>
                <a:srgbClr val="1B1B1B"/>
              </a:buClr>
              <a:buSzPts val="2000"/>
              <a:buFont typeface="Proxima Nova"/>
              <a:buAutoNum type="alphaUcPeriod"/>
            </a:pPr>
            <a:r>
              <a:rPr b="0" i="0" lang="en-US" sz="2000" u="none" cap="none" strike="noStrike">
                <a:solidFill>
                  <a:srgbClr val="1B1B1B"/>
                </a:solidFill>
                <a:latin typeface="Proxima Nova"/>
                <a:ea typeface="Proxima Nova"/>
                <a:cs typeface="Proxima Nova"/>
                <a:sym typeface="Proxima Nova"/>
              </a:rPr>
              <a:t>Training the Cybersecurity Workforce</a:t>
            </a:r>
            <a:endParaRPr b="0" i="0" sz="2000" u="none" cap="none" strike="noStrike">
              <a:solidFill>
                <a:srgbClr val="1B1B1B"/>
              </a:solidFill>
              <a:latin typeface="Proxima Nova"/>
              <a:ea typeface="Proxima Nova"/>
              <a:cs typeface="Proxima Nova"/>
              <a:sym typeface="Proxima Nova"/>
            </a:endParaRPr>
          </a:p>
        </p:txBody>
      </p:sp>
      <p:pic>
        <p:nvPicPr>
          <p:cNvPr descr="Computer monitor with arrow pointing at a list on the screen." id="246" name="Google Shape;246;p43"/>
          <p:cNvPicPr preferRelativeResize="0"/>
          <p:nvPr/>
        </p:nvPicPr>
        <p:blipFill rotWithShape="1">
          <a:blip r:embed="rId3">
            <a:alphaModFix/>
          </a:blip>
          <a:srcRect b="0" l="0" r="0" t="0"/>
          <a:stretch/>
        </p:blipFill>
        <p:spPr>
          <a:xfrm>
            <a:off x="7039725" y="1896127"/>
            <a:ext cx="1635525" cy="160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4"/>
          <p:cNvSpPr txBox="1"/>
          <p:nvPr>
            <p:ph type="ctrTitle"/>
          </p:nvPr>
        </p:nvSpPr>
        <p:spPr>
          <a:xfrm>
            <a:off x="506200" y="485925"/>
            <a:ext cx="7303200" cy="49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400"/>
              <a:buNone/>
            </a:pPr>
            <a:r>
              <a:rPr lang="en-US" sz="2500">
                <a:solidFill>
                  <a:srgbClr val="002060"/>
                </a:solidFill>
                <a:latin typeface="Proxima Nova"/>
                <a:ea typeface="Proxima Nova"/>
                <a:cs typeface="Proxima Nova"/>
                <a:sym typeface="Proxima Nova"/>
              </a:rPr>
              <a:t>Notable Recent Cyber Incidents</a:t>
            </a:r>
            <a:endParaRPr sz="2500">
              <a:solidFill>
                <a:srgbClr val="002060"/>
              </a:solidFill>
            </a:endParaRPr>
          </a:p>
        </p:txBody>
      </p:sp>
      <p:pic>
        <p:nvPicPr>
          <p:cNvPr descr="Ascension Brand Logo." id="252" name="Google Shape;252;p44"/>
          <p:cNvPicPr preferRelativeResize="0"/>
          <p:nvPr/>
        </p:nvPicPr>
        <p:blipFill rotWithShape="1">
          <a:blip r:embed="rId3">
            <a:alphaModFix/>
          </a:blip>
          <a:srcRect b="0" l="0" r="0" t="0"/>
          <a:stretch/>
        </p:blipFill>
        <p:spPr>
          <a:xfrm>
            <a:off x="582400" y="1180993"/>
            <a:ext cx="3171876" cy="796950"/>
          </a:xfrm>
          <a:prstGeom prst="rect">
            <a:avLst/>
          </a:prstGeom>
          <a:noFill/>
          <a:ln>
            <a:noFill/>
          </a:ln>
        </p:spPr>
      </p:pic>
      <p:pic>
        <p:nvPicPr>
          <p:cNvPr descr="SolarWinds Brand Logo." id="253" name="Google Shape;253;p44"/>
          <p:cNvPicPr preferRelativeResize="0"/>
          <p:nvPr/>
        </p:nvPicPr>
        <p:blipFill rotWithShape="1">
          <a:blip r:embed="rId4">
            <a:alphaModFix/>
          </a:blip>
          <a:srcRect b="0" l="0" r="0" t="0"/>
          <a:stretch/>
        </p:blipFill>
        <p:spPr>
          <a:xfrm>
            <a:off x="1775675" y="2291188"/>
            <a:ext cx="3171875" cy="634375"/>
          </a:xfrm>
          <a:prstGeom prst="rect">
            <a:avLst/>
          </a:prstGeom>
          <a:noFill/>
          <a:ln>
            <a:noFill/>
          </a:ln>
        </p:spPr>
      </p:pic>
      <p:pic>
        <p:nvPicPr>
          <p:cNvPr descr="Snowflake Brand Logo." id="254" name="Google Shape;254;p44"/>
          <p:cNvPicPr preferRelativeResize="0"/>
          <p:nvPr/>
        </p:nvPicPr>
        <p:blipFill rotWithShape="1">
          <a:blip r:embed="rId5">
            <a:alphaModFix/>
          </a:blip>
          <a:srcRect b="0" l="0" r="0" t="0"/>
          <a:stretch/>
        </p:blipFill>
        <p:spPr>
          <a:xfrm>
            <a:off x="658600" y="3391193"/>
            <a:ext cx="2600325" cy="619125"/>
          </a:xfrm>
          <a:prstGeom prst="rect">
            <a:avLst/>
          </a:prstGeom>
          <a:noFill/>
          <a:ln>
            <a:noFill/>
          </a:ln>
        </p:spPr>
      </p:pic>
      <p:pic>
        <p:nvPicPr>
          <p:cNvPr descr="Los Angeles Unified School District Brand Logo." id="255" name="Google Shape;255;p44"/>
          <p:cNvPicPr preferRelativeResize="0"/>
          <p:nvPr/>
        </p:nvPicPr>
        <p:blipFill rotWithShape="1">
          <a:blip r:embed="rId6">
            <a:alphaModFix/>
          </a:blip>
          <a:srcRect b="0" l="0" r="0" t="0"/>
          <a:stretch/>
        </p:blipFill>
        <p:spPr>
          <a:xfrm>
            <a:off x="3824140" y="3451932"/>
            <a:ext cx="1035420" cy="1042944"/>
          </a:xfrm>
          <a:prstGeom prst="rect">
            <a:avLst/>
          </a:prstGeom>
          <a:noFill/>
          <a:ln>
            <a:noFill/>
          </a:ln>
        </p:spPr>
      </p:pic>
      <p:pic>
        <p:nvPicPr>
          <p:cNvPr descr="Front Cover of Verizon Business' 2024 Data Breach Investigations Report." id="256" name="Google Shape;256;p44"/>
          <p:cNvPicPr preferRelativeResize="0"/>
          <p:nvPr/>
        </p:nvPicPr>
        <p:blipFill rotWithShape="1">
          <a:blip r:embed="rId7">
            <a:alphaModFix/>
          </a:blip>
          <a:srcRect b="0" l="0" r="0" t="0"/>
          <a:stretch/>
        </p:blipFill>
        <p:spPr>
          <a:xfrm>
            <a:off x="5023750" y="1121175"/>
            <a:ext cx="2862000" cy="3677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