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94" r:id="rId5"/>
    <p:sldId id="257" r:id="rId6"/>
    <p:sldId id="3571" r:id="rId7"/>
    <p:sldId id="3587" r:id="rId8"/>
    <p:sldId id="3575" r:id="rId9"/>
    <p:sldId id="3576" r:id="rId10"/>
    <p:sldId id="3577" r:id="rId11"/>
    <p:sldId id="3588" r:id="rId12"/>
    <p:sldId id="3591" r:id="rId13"/>
    <p:sldId id="3592" r:id="rId14"/>
    <p:sldId id="3593" r:id="rId15"/>
    <p:sldId id="3594" r:id="rId16"/>
    <p:sldId id="3610" r:id="rId17"/>
    <p:sldId id="3595" r:id="rId18"/>
    <p:sldId id="3611" r:id="rId19"/>
    <p:sldId id="3596" r:id="rId20"/>
    <p:sldId id="3612" r:id="rId21"/>
    <p:sldId id="3578" r:id="rId22"/>
    <p:sldId id="3600" r:id="rId23"/>
    <p:sldId id="259" r:id="rId24"/>
    <p:sldId id="260" r:id="rId25"/>
    <p:sldId id="261" r:id="rId26"/>
    <p:sldId id="262" r:id="rId27"/>
    <p:sldId id="263" r:id="rId28"/>
    <p:sldId id="264"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1449"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 id="2" name="Sam Le" initials="SL" lastIdx="1" clrIdx="1">
    <p:extLst>
      <p:ext uri="{19B8F6BF-5375-455C-9EA6-DF929625EA0E}">
        <p15:presenceInfo xmlns:p15="http://schemas.microsoft.com/office/powerpoint/2012/main" userId="S::SQLe@sba.gov::2aa93455-0326-4df2-b25a-046c1e8567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B4"/>
    <a:srgbClr val="003F80"/>
    <a:srgbClr val="898989"/>
    <a:srgbClr val="003E7F"/>
    <a:srgbClr val="000000"/>
    <a:srgbClr val="0091C9"/>
    <a:srgbClr val="CC3538"/>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04" autoAdjust="0"/>
  </p:normalViewPr>
  <p:slideViewPr>
    <p:cSldViewPr snapToGrid="0">
      <p:cViewPr varScale="1">
        <p:scale>
          <a:sx n="102" d="100"/>
          <a:sy n="102" d="100"/>
        </p:scale>
        <p:origin x="138" y="186"/>
      </p:cViewPr>
      <p:guideLst>
        <p:guide orient="horz" pos="2160"/>
        <p:guide pos="3840"/>
      </p:guideLst>
    </p:cSldViewPr>
  </p:slideViewPr>
  <p:outlineViewPr>
    <p:cViewPr>
      <p:scale>
        <a:sx n="33" d="100"/>
        <a:sy n="33" d="100"/>
      </p:scale>
      <p:origin x="0" y="-70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7062E8F-0327-1B44-880E-F1AFCA2C073C}" type="datetimeFigureOut">
              <a:rPr lang="en-US" smtClean="0"/>
              <a:t>1/15/2025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2:34:52.331"/>
    </inkml:context>
    <inkml:brush xml:id="br0">
      <inkml:brushProperty name="width" value="0.2" units="cm"/>
      <inkml:brushProperty name="height" value="0.2"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0BF4D7-81BE-0B4C-B655-82AD930F9C8A}" type="datetimeFigureOut">
              <a:rPr lang="en-US" smtClean="0"/>
              <a:t>1/15/2025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ba.gov/document/support--affiliation-guide-size-standard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sba.gov/" TargetMode="External"/><Relationship Id="rId4" Type="http://schemas.openxmlformats.org/officeDocument/2006/relationships/hyperlink" Target="https://www.sba.gov/size-standard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iup.edu/WorkArea/linkit.aspx?LinkIdentifier=id&amp;ItemID=128429&amp;libID=128434" TargetMode="External"/><Relationship Id="rId4" Type="http://schemas.openxmlformats.org/officeDocument/2006/relationships/hyperlink" Target="https://www.sba.gov/contracting/government-contracting-programs/8a-business-development-progra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bo.go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ba.gov/subne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ba.gov/"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cquisition.gov/?q=browsefa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dirty="0"/>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cc7912d4a5_1_10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8000"/>
              </a:lnSpc>
              <a:spcBef>
                <a:spcPts val="0"/>
              </a:spcBef>
              <a:spcAft>
                <a:spcPts val="0"/>
              </a:spcAft>
              <a:buClr>
                <a:schemeClr val="dk1"/>
              </a:buClr>
              <a:buSzPts val="1100"/>
              <a:buFont typeface="Noto Sans Symbols"/>
              <a:buChar char="⮚"/>
            </a:pPr>
            <a:r>
              <a:rPr lang="en-US" sz="1100" b="1"/>
              <a:t>What are the Federal Government Requirements to become an SB Subcontractor?</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Business Ownership Requirements are outlined under 13 CFR 121.105 - How does SBA define “business concern or concern”?</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(a)(1) Except for small agricultural cooperatives, a business concern eligible for assistance from SBA as a small business is a business entity organized for profit, with a place of business located in the United States, and which operates primarily within the United States or which makes a significant contribution to the U.S. economy through payment of taxes or use of American products, materials or labor.</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b="1"/>
              <a:t>Affiliates</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You must include the employees or receipts of all affiliated when determining the size of a business. Affiliation with another business is based on the power to control, whether exercised or not or whether a third-party controls or has the power to control multiple businesses. The power to control exists when an external party has 50 percent or more ownership. It may also exist with considerably less than 50 percent ownership by contractual arrangement or when one or more parties own a large share compared to other parties. Check the </a:t>
            </a:r>
            <a:r>
              <a:rPr lang="en-US" sz="1050" u="sng">
                <a:solidFill>
                  <a:srgbClr val="0563C1"/>
                </a:solidFill>
                <a:hlinkClick r:id="rId3">
                  <a:extLst>
                    <a:ext uri="{A12FA001-AC4F-418D-AE19-62706E023703}">
                      <ahyp:hlinkClr xmlns:ahyp="http://schemas.microsoft.com/office/drawing/2018/hyperlinkcolor" val="tx"/>
                    </a:ext>
                  </a:extLst>
                </a:hlinkClick>
              </a:rPr>
              <a:t>SBA’s compliance guide for size and affiliation</a:t>
            </a:r>
            <a:r>
              <a:rPr lang="en-US" sz="1050"/>
              <a:t> for more detailed information.</a:t>
            </a:r>
            <a:endParaRPr sz="1150"/>
          </a:p>
          <a:p>
            <a:pPr marL="171450" lvl="0" indent="-171450" algn="l" rtl="0">
              <a:lnSpc>
                <a:spcPct val="108000"/>
              </a:lnSpc>
              <a:spcBef>
                <a:spcPts val="0"/>
              </a:spcBef>
              <a:spcAft>
                <a:spcPts val="0"/>
              </a:spcAft>
              <a:buClr>
                <a:schemeClr val="dk1"/>
              </a:buClr>
              <a:buSzPts val="1100"/>
              <a:buFont typeface="Noto Sans Symbols"/>
              <a:buChar char="⮚"/>
            </a:pPr>
            <a:r>
              <a:rPr lang="en-US" sz="1100" b="1"/>
              <a:t> Size Standards</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To be eligible for government prime or subcontract contracts reserved for small businesses, your business must meet size requirements set by the SBA. These size standards define the maximum size that a business — and its affiliates — can be to qualify as a small business for a particular contract. The SBA assigns a size standard to each NAICS code. A Business Size is based on the Size Standard associated with the NAICS. To determine if your business qualifies as "small" for government contracting purposes, use the SBA’s </a:t>
            </a:r>
            <a:r>
              <a:rPr lang="en-US" sz="1050" u="sng">
                <a:solidFill>
                  <a:srgbClr val="0563C1"/>
                </a:solidFill>
                <a:hlinkClick r:id="rId4">
                  <a:extLst>
                    <a:ext uri="{A12FA001-AC4F-418D-AE19-62706E023703}">
                      <ahyp:hlinkClr xmlns:ahyp="http://schemas.microsoft.com/office/drawing/2018/hyperlinkcolor" val="tx"/>
                    </a:ext>
                  </a:extLst>
                </a:hlinkClick>
              </a:rPr>
              <a:t>Size Standards Tool</a:t>
            </a:r>
            <a:r>
              <a:rPr lang="en-US" sz="1050"/>
              <a:t> at </a:t>
            </a:r>
            <a:r>
              <a:rPr lang="en-US" sz="1050" u="sng">
                <a:solidFill>
                  <a:srgbClr val="0563C1"/>
                </a:solidFill>
                <a:hlinkClick r:id="rId5">
                  <a:extLst>
                    <a:ext uri="{A12FA001-AC4F-418D-AE19-62706E023703}">
                      <ahyp:hlinkClr xmlns:ahyp="http://schemas.microsoft.com/office/drawing/2018/hyperlinkcolor" val="tx"/>
                    </a:ext>
                  </a:extLst>
                </a:hlinkClick>
              </a:rPr>
              <a:t>www.sba.gov</a:t>
            </a:r>
            <a:r>
              <a:rPr lang="en-US" sz="1050"/>
              <a:t> or register in SAM</a:t>
            </a:r>
            <a:endParaRPr sz="1150"/>
          </a:p>
          <a:p>
            <a:pPr marL="171450" lvl="0" indent="-171450" algn="l" rtl="0">
              <a:lnSpc>
                <a:spcPct val="108000"/>
              </a:lnSpc>
              <a:spcBef>
                <a:spcPts val="0"/>
              </a:spcBef>
              <a:spcAft>
                <a:spcPts val="0"/>
              </a:spcAft>
              <a:buClr>
                <a:schemeClr val="dk1"/>
              </a:buClr>
              <a:buSzPts val="1100"/>
              <a:buFont typeface="Noto Sans Symbols"/>
              <a:buChar char="⮚"/>
            </a:pPr>
            <a:r>
              <a:rPr lang="en-US" sz="1100" b="1"/>
              <a:t>Certification as an SB</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How Does a firm certify they are small on subcontracts?</a:t>
            </a:r>
            <a:endParaRPr sz="1150"/>
          </a:p>
          <a:p>
            <a:pPr marL="1085850" lvl="2" indent="-171450" algn="l" rtl="0">
              <a:lnSpc>
                <a:spcPct val="108000"/>
              </a:lnSpc>
              <a:spcBef>
                <a:spcPts val="0"/>
              </a:spcBef>
              <a:spcAft>
                <a:spcPts val="0"/>
              </a:spcAft>
              <a:buClr>
                <a:schemeClr val="dk1"/>
              </a:buClr>
              <a:buSzPts val="1000"/>
              <a:buFont typeface="Noto Sans Symbols"/>
              <a:buChar char="▪"/>
            </a:pPr>
            <a:r>
              <a:rPr lang="en-US" sz="1000"/>
              <a:t>13CFR§121.411   What are the size procedures for SBA's Section 8(d) Subcontracting Program? Provides detail information about self-certification of small business size under a subcontract</a:t>
            </a:r>
            <a:endParaRPr sz="1050"/>
          </a:p>
          <a:p>
            <a:pPr marL="1085850" lvl="2" indent="-171450" algn="l" rtl="0">
              <a:lnSpc>
                <a:spcPct val="108000"/>
              </a:lnSpc>
              <a:spcBef>
                <a:spcPts val="0"/>
              </a:spcBef>
              <a:spcAft>
                <a:spcPts val="0"/>
              </a:spcAft>
              <a:buClr>
                <a:schemeClr val="dk1"/>
              </a:buClr>
              <a:buSzPts val="1000"/>
              <a:buFont typeface="Noto Sans Symbols"/>
              <a:buChar char="▪"/>
            </a:pPr>
            <a:r>
              <a:rPr lang="en-US" sz="1000"/>
              <a:t>A business can self-certify themselves as a SB at the time of submitting a proposal based on the NAICS used in the solicitation or</a:t>
            </a:r>
            <a:endParaRPr sz="1050"/>
          </a:p>
          <a:p>
            <a:pPr marL="1085850" lvl="2" indent="-171450" algn="l" rtl="0">
              <a:lnSpc>
                <a:spcPct val="108000"/>
              </a:lnSpc>
              <a:spcBef>
                <a:spcPts val="0"/>
              </a:spcBef>
              <a:spcAft>
                <a:spcPts val="0"/>
              </a:spcAft>
              <a:buClr>
                <a:schemeClr val="dk1"/>
              </a:buClr>
              <a:buSzPts val="1000"/>
              <a:buFont typeface="Noto Sans Symbols"/>
              <a:buChar char="▪"/>
            </a:pPr>
            <a:r>
              <a:rPr lang="en-US" sz="1000"/>
              <a:t>Being certified as a small through SAM</a:t>
            </a:r>
            <a:endParaRPr sz="1050"/>
          </a:p>
          <a:p>
            <a:pPr marL="1085850" lvl="2" indent="-171450" algn="l" rtl="0">
              <a:lnSpc>
                <a:spcPct val="108000"/>
              </a:lnSpc>
              <a:spcBef>
                <a:spcPts val="0"/>
              </a:spcBef>
              <a:spcAft>
                <a:spcPts val="0"/>
              </a:spcAft>
              <a:buClr>
                <a:schemeClr val="dk1"/>
              </a:buClr>
              <a:buSzPts val="1000"/>
              <a:buFont typeface="Noto Sans Symbols"/>
              <a:buChar char="▪"/>
            </a:pPr>
            <a:r>
              <a:rPr lang="en-US" sz="1000"/>
              <a:t>Whichever method the SB is certified as small they must submit either the self-certification or the valid SAM profile in accordance to the FAR with the proposal</a:t>
            </a:r>
            <a:endParaRPr sz="1050"/>
          </a:p>
          <a:p>
            <a:pPr marL="1085850" lvl="2" indent="-171450" algn="l" rtl="0">
              <a:lnSpc>
                <a:spcPct val="108000"/>
              </a:lnSpc>
              <a:spcBef>
                <a:spcPts val="0"/>
              </a:spcBef>
              <a:spcAft>
                <a:spcPts val="0"/>
              </a:spcAft>
              <a:buClr>
                <a:schemeClr val="dk1"/>
              </a:buClr>
              <a:buSzPts val="1000"/>
              <a:buFont typeface="Noto Sans Symbols"/>
              <a:buChar char="▪"/>
            </a:pPr>
            <a:r>
              <a:rPr lang="en-US" sz="1000"/>
              <a:t>Self -certifications can be:</a:t>
            </a:r>
            <a:endParaRPr sz="1050"/>
          </a:p>
          <a:p>
            <a:pPr marL="1085850" lvl="2" indent="-171450" algn="l" rtl="0">
              <a:lnSpc>
                <a:spcPct val="108000"/>
              </a:lnSpc>
              <a:spcBef>
                <a:spcPts val="0"/>
              </a:spcBef>
              <a:spcAft>
                <a:spcPts val="0"/>
              </a:spcAft>
              <a:buClr>
                <a:schemeClr val="dk1"/>
              </a:buClr>
              <a:buSzPts val="1000"/>
              <a:buFont typeface="Noto Sans Symbols"/>
              <a:buChar char="▪"/>
            </a:pPr>
            <a:r>
              <a:rPr lang="en-US" sz="1000"/>
              <a:t>An active and accurate SAM Profile </a:t>
            </a:r>
            <a:endParaRPr sz="1100"/>
          </a:p>
          <a:p>
            <a:pPr marL="1543050" lvl="3" indent="-171450" algn="l" rtl="0">
              <a:lnSpc>
                <a:spcPct val="108000"/>
              </a:lnSpc>
              <a:spcBef>
                <a:spcPts val="0"/>
              </a:spcBef>
              <a:spcAft>
                <a:spcPts val="0"/>
              </a:spcAft>
              <a:buClr>
                <a:schemeClr val="dk1"/>
              </a:buClr>
              <a:buSzPts val="1000"/>
              <a:buChar char="•"/>
            </a:pPr>
            <a:r>
              <a:rPr lang="en-US" sz="1000"/>
              <a:t>SAM calculates the size standards for each NAICS and provides the size status of the firm </a:t>
            </a:r>
            <a:endParaRPr sz="1050"/>
          </a:p>
          <a:p>
            <a:pPr marL="1543050" lvl="3" indent="-171450" algn="l" rtl="0">
              <a:lnSpc>
                <a:spcPct val="108000"/>
              </a:lnSpc>
              <a:spcBef>
                <a:spcPts val="0"/>
              </a:spcBef>
              <a:spcAft>
                <a:spcPts val="0"/>
              </a:spcAft>
              <a:buClr>
                <a:schemeClr val="dk1"/>
              </a:buClr>
              <a:buSzPts val="1000"/>
              <a:buChar char="•"/>
            </a:pPr>
            <a:r>
              <a:rPr lang="en-US" sz="1000"/>
              <a:t>SB with an updated registration can use their SAM Profile as a self –certification document submitted with proposals for all NAICS the business qualifies as small based on the NAICS size standards</a:t>
            </a:r>
            <a:endParaRPr sz="1050"/>
          </a:p>
          <a:p>
            <a:pPr marL="1543050" lvl="3" indent="-171450" algn="l" rtl="0">
              <a:lnSpc>
                <a:spcPct val="108000"/>
              </a:lnSpc>
              <a:spcBef>
                <a:spcPts val="0"/>
              </a:spcBef>
              <a:spcAft>
                <a:spcPts val="0"/>
              </a:spcAft>
              <a:buClr>
                <a:schemeClr val="dk1"/>
              </a:buClr>
              <a:buSzPts val="1000"/>
              <a:buChar char="•"/>
            </a:pPr>
            <a:r>
              <a:rPr lang="en-US" sz="1000"/>
              <a:t>SB with an updated registration can use their SAM Profile as a self –certification document submitted with proposals for all NAICS the business qualifies as small based on the NAICS size standards</a:t>
            </a:r>
            <a:endParaRPr sz="1050"/>
          </a:p>
          <a:p>
            <a:pPr marL="1085850" lvl="2" indent="-171450" algn="l" rtl="0">
              <a:lnSpc>
                <a:spcPct val="108000"/>
              </a:lnSpc>
              <a:spcBef>
                <a:spcPts val="0"/>
              </a:spcBef>
              <a:spcAft>
                <a:spcPts val="0"/>
              </a:spcAft>
              <a:buClr>
                <a:schemeClr val="dk1"/>
              </a:buClr>
              <a:buSzPts val="1000"/>
              <a:buFont typeface="Noto Sans Symbols"/>
              <a:buChar char="▪"/>
            </a:pPr>
            <a:r>
              <a:rPr lang="en-US" sz="1000"/>
              <a:t>A document certifying they are small, the document must include:</a:t>
            </a:r>
            <a:endParaRPr sz="1100"/>
          </a:p>
          <a:p>
            <a:pPr marL="1543050" lvl="3" indent="-171450" algn="l" rtl="0">
              <a:lnSpc>
                <a:spcPct val="108000"/>
              </a:lnSpc>
              <a:spcBef>
                <a:spcPts val="0"/>
              </a:spcBef>
              <a:spcAft>
                <a:spcPts val="0"/>
              </a:spcAft>
              <a:buClr>
                <a:schemeClr val="dk1"/>
              </a:buClr>
              <a:buSzPts val="1000"/>
              <a:buChar char="•"/>
            </a:pPr>
            <a:r>
              <a:rPr lang="en-US" sz="1000"/>
              <a:t>Those claiming a status under SBA’s Certification Program must be verified in the Dynamic Small Business System (DSBS)</a:t>
            </a:r>
            <a:endParaRPr sz="1050"/>
          </a:p>
          <a:p>
            <a:pPr marL="171450" lvl="0" indent="-101600" algn="l" rtl="0">
              <a:lnSpc>
                <a:spcPct val="108000"/>
              </a:lnSpc>
              <a:spcBef>
                <a:spcPts val="0"/>
              </a:spcBef>
              <a:spcAft>
                <a:spcPts val="0"/>
              </a:spcAft>
              <a:buClr>
                <a:schemeClr val="dk1"/>
              </a:buClr>
              <a:buSzPts val="1100"/>
              <a:buFont typeface="Arial"/>
              <a:buNone/>
            </a:pPr>
            <a:endParaRPr sz="1100"/>
          </a:p>
          <a:p>
            <a:pPr marL="0" lvl="0" indent="0" algn="l" rtl="0">
              <a:lnSpc>
                <a:spcPct val="100000"/>
              </a:lnSpc>
              <a:spcBef>
                <a:spcPts val="360"/>
              </a:spcBef>
              <a:spcAft>
                <a:spcPts val="0"/>
              </a:spcAft>
              <a:buSzPts val="1400"/>
              <a:buNone/>
            </a:pPr>
            <a:endParaRPr/>
          </a:p>
        </p:txBody>
      </p:sp>
      <p:sp>
        <p:nvSpPr>
          <p:cNvPr id="207" name="Google Shape;207;g2cc7912d4a5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cc7912d4a5_1_2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8000"/>
              </a:lnSpc>
              <a:spcBef>
                <a:spcPts val="0"/>
              </a:spcBef>
              <a:spcAft>
                <a:spcPts val="0"/>
              </a:spcAft>
              <a:buClr>
                <a:schemeClr val="dk1"/>
              </a:buClr>
              <a:buSzPts val="1100"/>
              <a:buFont typeface="Noto Sans Symbols"/>
              <a:buChar char="⮚"/>
            </a:pPr>
            <a:r>
              <a:rPr lang="en-US" sz="1100" b="1"/>
              <a:t>Understand how the government marketplace works:</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Federal government contractors utilize the NAICS to publish subcontract opportunities and to determine the size of a subcontractor’s business. Therefore, understanding how the government marketplace works help you identify where you fit in, prevents the waste of resources and gives you a better return on investment </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b="1"/>
              <a:t>Do research to identify</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The NAICS that best describes your firm’s products and services. You’ll need to match your products and services to a NAICS. NAICS codes classify businesses based on the particular product or service they supply. A business will generally have a primary NAICS code, but it can also have multiple NAICS codes if it sells multiple products and services. To find your NAICS code, view the NAICS code list at the </a:t>
            </a:r>
            <a:r>
              <a:rPr lang="en-US" sz="1050" u="sng">
                <a:solidFill>
                  <a:srgbClr val="0563C1"/>
                </a:solidFill>
                <a:hlinkClick r:id="rId3">
                  <a:extLst>
                    <a:ext uri="{A12FA001-AC4F-418D-AE19-62706E023703}">
                      <ahyp:hlinkClr xmlns:ahyp="http://schemas.microsoft.com/office/drawing/2018/hyperlinkcolor" val="tx"/>
                    </a:ext>
                  </a:extLst>
                </a:hlinkClick>
              </a:rPr>
              <a:t>U.S. Census Bureau</a:t>
            </a:r>
            <a:r>
              <a:rPr lang="en-US" sz="1050"/>
              <a:t>.</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b="1"/>
              <a:t>Further identify your size under those NAICS  </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Are you a large or small business?</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Identify what NACIS can use your business products or services</a:t>
            </a:r>
            <a:endParaRPr sz="1100"/>
          </a:p>
          <a:p>
            <a:pPr marL="1085850" lvl="2" indent="-171450" algn="l" rtl="0">
              <a:lnSpc>
                <a:spcPct val="108000"/>
              </a:lnSpc>
              <a:spcBef>
                <a:spcPts val="0"/>
              </a:spcBef>
              <a:spcAft>
                <a:spcPts val="0"/>
              </a:spcAft>
              <a:buClr>
                <a:schemeClr val="dk1"/>
              </a:buClr>
              <a:buSzPts val="1000"/>
              <a:buFont typeface="Noto Sans Symbols"/>
              <a:buChar char="▪"/>
            </a:pPr>
            <a:r>
              <a:rPr lang="en-US" sz="1000"/>
              <a:t>Industry Targeting</a:t>
            </a:r>
            <a:endParaRPr sz="1100"/>
          </a:p>
          <a:p>
            <a:pPr marL="1085850" lvl="2" indent="-171450" algn="l" rtl="0">
              <a:lnSpc>
                <a:spcPct val="108000"/>
              </a:lnSpc>
              <a:spcBef>
                <a:spcPts val="0"/>
              </a:spcBef>
              <a:spcAft>
                <a:spcPts val="0"/>
              </a:spcAft>
              <a:buClr>
                <a:schemeClr val="dk1"/>
              </a:buClr>
              <a:buSzPts val="1000"/>
              <a:buFont typeface="Noto Sans Symbols"/>
              <a:buChar char="▪"/>
            </a:pPr>
            <a:r>
              <a:rPr lang="en-US" sz="1000"/>
              <a:t>Market Segmentation</a:t>
            </a:r>
            <a:endParaRPr sz="1100"/>
          </a:p>
          <a:p>
            <a:pPr marL="1085850" lvl="2" indent="-171450" algn="l" rtl="0">
              <a:lnSpc>
                <a:spcPct val="108000"/>
              </a:lnSpc>
              <a:spcBef>
                <a:spcPts val="0"/>
              </a:spcBef>
              <a:spcAft>
                <a:spcPts val="0"/>
              </a:spcAft>
              <a:buClr>
                <a:schemeClr val="dk1"/>
              </a:buClr>
              <a:buSzPts val="1000"/>
              <a:buFont typeface="Noto Sans Symbols"/>
              <a:buChar char="▪"/>
            </a:pPr>
            <a:r>
              <a:rPr lang="en-US" sz="1000"/>
              <a:t>Potential New Market</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a:t>Identify government-sponsored SB expos, trade shows, and other forums through FedBizOpps and other resources to meet and make contacts with other potential and existing Federal Contractors</a:t>
            </a:r>
            <a:endParaRPr/>
          </a:p>
          <a:p>
            <a:pPr marL="171450" lvl="0" indent="-101600" algn="l" rtl="0">
              <a:lnSpc>
                <a:spcPct val="108000"/>
              </a:lnSpc>
              <a:spcBef>
                <a:spcPts val="0"/>
              </a:spcBef>
              <a:spcAft>
                <a:spcPts val="0"/>
              </a:spcAft>
              <a:buClr>
                <a:schemeClr val="dk1"/>
              </a:buClr>
              <a:buSzPts val="1100"/>
              <a:buFont typeface="Arial"/>
              <a:buNone/>
            </a:pPr>
            <a:endParaRPr sz="1100"/>
          </a:p>
          <a:p>
            <a:pPr marL="0" lvl="0" indent="0" algn="l" rtl="0">
              <a:lnSpc>
                <a:spcPct val="100000"/>
              </a:lnSpc>
              <a:spcBef>
                <a:spcPts val="360"/>
              </a:spcBef>
              <a:spcAft>
                <a:spcPts val="0"/>
              </a:spcAft>
              <a:buSzPts val="1400"/>
              <a:buNone/>
            </a:pPr>
            <a:endParaRPr sz="1100" b="1"/>
          </a:p>
        </p:txBody>
      </p:sp>
      <p:sp>
        <p:nvSpPr>
          <p:cNvPr id="215" name="Google Shape;215;g2cc7912d4a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cdb0652c94_0_0: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cdb0652c94_0_0: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r>
              <a:rPr lang="en-US" sz="1100">
                <a:solidFill>
                  <a:schemeClr val="dk1"/>
                </a:solidFill>
                <a:latin typeface="Arial"/>
                <a:ea typeface="Arial"/>
                <a:cs typeface="Arial"/>
                <a:sym typeface="Arial"/>
              </a:rPr>
              <a:t>The Systems (DSBS and SAM) and how they can help promote your business. Your small business’ profile in SAM and DSBS is like a résumé. Creating a profile that’s accurate and appealing is important to winning a government contract. Make sure to use accurate, descriptive terms about your business so that you will be easily identifiable in search queries by those seeking to locate small businesses.</a:t>
            </a:r>
            <a:endParaRPr sz="12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r>
              <a:rPr lang="en-US" sz="1100" b="1">
                <a:solidFill>
                  <a:schemeClr val="dk1"/>
                </a:solidFill>
                <a:latin typeface="Arial"/>
                <a:ea typeface="Arial"/>
                <a:cs typeface="Arial"/>
                <a:sym typeface="Arial"/>
              </a:rPr>
              <a:t>SAM</a:t>
            </a:r>
            <a:endParaRPr sz="12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SAM is the Federal Government Contractors Registration System. All prime contractors are required to register in SAM. SAM is also a tool that can assist Small Business subcontractors. Using SAM, you’ll able to certify that your business is eligible for contracts that are reserved for small businesses. </a:t>
            </a:r>
            <a:endParaRPr sz="11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SAM certifies each business registered to the entire NAICS table in accordance with the NAICS size standards. Therefore it can be used to verify small business size and socio-economic status. If a firm has a valid SAM profile, they do not have to complete a self-certification to submit during subcontract proposal submittal. The small business can print its SAM profile and submit it with the proposal. </a:t>
            </a:r>
            <a:endParaRPr sz="11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SAM is a database that government agencies, individuals and business use to search to find large and small business contractors. </a:t>
            </a:r>
            <a:endParaRPr sz="11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SB with an updated SAM registration can apply for prime contracts</a:t>
            </a:r>
            <a:endParaRPr sz="11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r>
              <a:rPr lang="en-US" sz="1100" b="1">
                <a:solidFill>
                  <a:schemeClr val="dk1"/>
                </a:solidFill>
                <a:latin typeface="Arial"/>
                <a:ea typeface="Arial"/>
                <a:cs typeface="Arial"/>
                <a:sym typeface="Arial"/>
              </a:rPr>
              <a:t>DSBS  </a:t>
            </a:r>
            <a:endParaRPr sz="12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DSBS is a database that is dedicated only for small businesses and government agencies, individuals and business use to search to find SB contractors. DSBS is searchable by using by business type, certifications, security levels and many other criteria.  </a:t>
            </a:r>
            <a:endParaRPr sz="11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The Dynamic Small Business Search (DSBS) is a free database hosted by the SBA that provides a listing of small business contractors.  Contractors as well as government entities use DSBS to locate small businesses. No system log in is required to perform a search of small businesses. DSBS is available at www.dsbs.sba.gov.  </a:t>
            </a:r>
            <a:endParaRPr sz="11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Small businesses use DSBS as a marketing tool. If you are a small business and would like to be listed in DSBS, you must first register in the System for Award Management (SAM). SAM will review revenue/employee information inputted by a firm to validate their small business size status SAM is available at </a:t>
            </a:r>
            <a:r>
              <a:rPr lang="en-US" sz="10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www.sam.gov</a:t>
            </a:r>
            <a:r>
              <a:rPr lang="en-US" sz="1000">
                <a:solidFill>
                  <a:schemeClr val="dk1"/>
                </a:solidFill>
                <a:latin typeface="Arial"/>
                <a:ea typeface="Arial"/>
                <a:cs typeface="Arial"/>
                <a:sym typeface="Arial"/>
              </a:rPr>
              <a:t>. Once your SAM registration is complete you will be entered in DSBS. To get more information about DSBS visit www.dsbs.sba.gov</a:t>
            </a:r>
            <a:endParaRPr sz="11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DSBS will verify whether a small business has received a certification from SBA under the </a:t>
            </a:r>
            <a:r>
              <a:rPr lang="en-US" sz="10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8(a) Business Development</a:t>
            </a:r>
            <a:r>
              <a:rPr lang="en-US" sz="1000">
                <a:solidFill>
                  <a:schemeClr val="dk1"/>
                </a:solidFill>
                <a:latin typeface="Arial"/>
                <a:ea typeface="Arial"/>
                <a:cs typeface="Arial"/>
                <a:sym typeface="Arial"/>
              </a:rPr>
              <a:t> and/or </a:t>
            </a:r>
            <a:r>
              <a:rPr lang="en-US" sz="10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HUBZone</a:t>
            </a:r>
            <a:r>
              <a:rPr lang="en-US" sz="1000">
                <a:solidFill>
                  <a:schemeClr val="dk1"/>
                </a:solidFill>
                <a:latin typeface="Arial"/>
                <a:ea typeface="Arial"/>
                <a:cs typeface="Arial"/>
                <a:sym typeface="Arial"/>
              </a:rPr>
              <a:t> programs.  </a:t>
            </a:r>
            <a:endParaRPr sz="11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endParaRPr/>
          </a:p>
        </p:txBody>
      </p:sp>
      <p:sp>
        <p:nvSpPr>
          <p:cNvPr id="227" name="Google Shape;227;g2cdb0652c94_0_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cc8123b102_1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65100" lvl="0" indent="-101600" algn="l" rtl="0">
              <a:lnSpc>
                <a:spcPct val="108000"/>
              </a:lnSpc>
              <a:spcBef>
                <a:spcPts val="0"/>
              </a:spcBef>
              <a:spcAft>
                <a:spcPts val="0"/>
              </a:spcAft>
              <a:buClr>
                <a:schemeClr val="dk1"/>
              </a:buClr>
              <a:buSzPts val="1100"/>
              <a:buNone/>
            </a:pPr>
            <a:r>
              <a:rPr lang="en-US" sz="1100" b="1"/>
              <a:t>Identify who has a Federal Government contract under the NAICS that your business wants to supply by reviewing Federal Government contract award data. This information can be found in:</a:t>
            </a:r>
            <a:endParaRPr/>
          </a:p>
          <a:p>
            <a:pPr marL="622300" lvl="1" indent="-114300" algn="l" rtl="0">
              <a:lnSpc>
                <a:spcPct val="108000"/>
              </a:lnSpc>
              <a:spcBef>
                <a:spcPts val="360"/>
              </a:spcBef>
              <a:spcAft>
                <a:spcPts val="0"/>
              </a:spcAft>
              <a:buClr>
                <a:schemeClr val="dk1"/>
              </a:buClr>
              <a:buSzPts val="1000"/>
              <a:buNone/>
            </a:pPr>
            <a:r>
              <a:rPr lang="en-US" sz="1000"/>
              <a:t>Federal Procurement Data System (FPDS-ng)</a:t>
            </a:r>
            <a:endParaRPr sz="1100"/>
          </a:p>
          <a:p>
            <a:pPr marL="622300" lvl="1" indent="-114300" algn="l" rtl="0">
              <a:lnSpc>
                <a:spcPct val="108000"/>
              </a:lnSpc>
              <a:spcBef>
                <a:spcPts val="360"/>
              </a:spcBef>
              <a:spcAft>
                <a:spcPts val="0"/>
              </a:spcAft>
              <a:buClr>
                <a:schemeClr val="dk1"/>
              </a:buClr>
              <a:buSzPts val="1000"/>
              <a:buNone/>
            </a:pPr>
            <a:r>
              <a:rPr lang="en-US" sz="1000"/>
              <a:t> USA Spending</a:t>
            </a:r>
            <a:endParaRPr sz="1100"/>
          </a:p>
          <a:p>
            <a:pPr marL="622300" lvl="1" indent="-114300" algn="l" rtl="0">
              <a:lnSpc>
                <a:spcPct val="108000"/>
              </a:lnSpc>
              <a:spcBef>
                <a:spcPts val="360"/>
              </a:spcBef>
              <a:spcAft>
                <a:spcPts val="0"/>
              </a:spcAft>
              <a:buClr>
                <a:schemeClr val="dk1"/>
              </a:buClr>
              <a:buSzPts val="1000"/>
              <a:buNone/>
            </a:pPr>
            <a:r>
              <a:rPr lang="en-US" sz="1000"/>
              <a:t>Federal Procurement Directories</a:t>
            </a:r>
            <a:endParaRPr sz="1100"/>
          </a:p>
          <a:p>
            <a:pPr marL="1066800" lvl="2" indent="-114300" algn="l" rtl="0">
              <a:lnSpc>
                <a:spcPct val="108000"/>
              </a:lnSpc>
              <a:spcBef>
                <a:spcPts val="360"/>
              </a:spcBef>
              <a:spcAft>
                <a:spcPts val="0"/>
              </a:spcAft>
              <a:buClr>
                <a:schemeClr val="dk1"/>
              </a:buClr>
              <a:buSzPts val="1000"/>
              <a:buNone/>
            </a:pPr>
            <a:r>
              <a:rPr lang="en-US" sz="1000"/>
              <a:t>SBA</a:t>
            </a:r>
            <a:endParaRPr sz="1100"/>
          </a:p>
          <a:p>
            <a:pPr marL="1066800" lvl="2" indent="-114300" algn="l" rtl="0">
              <a:lnSpc>
                <a:spcPct val="108000"/>
              </a:lnSpc>
              <a:spcBef>
                <a:spcPts val="360"/>
              </a:spcBef>
              <a:spcAft>
                <a:spcPts val="0"/>
              </a:spcAft>
              <a:buClr>
                <a:schemeClr val="dk1"/>
              </a:buClr>
              <a:buSzPts val="1000"/>
              <a:buNone/>
            </a:pPr>
            <a:r>
              <a:rPr lang="en-US" sz="1000"/>
              <a:t>GSA</a:t>
            </a:r>
            <a:endParaRPr sz="1100"/>
          </a:p>
          <a:p>
            <a:pPr marL="1066800" lvl="2" indent="-114300" algn="l" rtl="0">
              <a:lnSpc>
                <a:spcPct val="108000"/>
              </a:lnSpc>
              <a:spcBef>
                <a:spcPts val="360"/>
              </a:spcBef>
              <a:spcAft>
                <a:spcPts val="0"/>
              </a:spcAft>
              <a:buClr>
                <a:schemeClr val="dk1"/>
              </a:buClr>
              <a:buSzPts val="1000"/>
              <a:buNone/>
            </a:pPr>
            <a:r>
              <a:rPr lang="en-US" sz="1000"/>
              <a:t>DOD</a:t>
            </a:r>
            <a:endParaRPr sz="1100"/>
          </a:p>
          <a:p>
            <a:pPr marL="1066800" lvl="2" indent="-114300" algn="l" rtl="0">
              <a:lnSpc>
                <a:spcPct val="108000"/>
              </a:lnSpc>
              <a:spcBef>
                <a:spcPts val="360"/>
              </a:spcBef>
              <a:spcAft>
                <a:spcPts val="0"/>
              </a:spcAft>
              <a:buClr>
                <a:schemeClr val="dk1"/>
              </a:buClr>
              <a:buSzPts val="1000"/>
              <a:buNone/>
            </a:pPr>
            <a:r>
              <a:rPr lang="en-US" sz="1000"/>
              <a:t>Where they can be found</a:t>
            </a:r>
            <a:endParaRPr sz="1100"/>
          </a:p>
          <a:p>
            <a:pPr marL="165100" lvl="0" indent="-101600" algn="l" rtl="0">
              <a:lnSpc>
                <a:spcPct val="108000"/>
              </a:lnSpc>
              <a:spcBef>
                <a:spcPts val="360"/>
              </a:spcBef>
              <a:spcAft>
                <a:spcPts val="0"/>
              </a:spcAft>
              <a:buClr>
                <a:schemeClr val="dk1"/>
              </a:buClr>
              <a:buSzPts val="1100"/>
              <a:buNone/>
            </a:pPr>
            <a:r>
              <a:rPr lang="en-US" sz="1100" b="1"/>
              <a:t>Current Federal Government suppliers are identified through:</a:t>
            </a:r>
            <a:endParaRPr/>
          </a:p>
          <a:p>
            <a:pPr marL="622300" lvl="1" indent="-114300" algn="l" rtl="0">
              <a:lnSpc>
                <a:spcPct val="108000"/>
              </a:lnSpc>
              <a:spcBef>
                <a:spcPts val="360"/>
              </a:spcBef>
              <a:spcAft>
                <a:spcPts val="0"/>
              </a:spcAft>
              <a:buClr>
                <a:schemeClr val="dk1"/>
              </a:buClr>
              <a:buSzPts val="1000"/>
              <a:buNone/>
            </a:pPr>
            <a:r>
              <a:rPr lang="en-US" sz="1000"/>
              <a:t>Federal Procurement Directories </a:t>
            </a:r>
            <a:endParaRPr sz="1100"/>
          </a:p>
          <a:p>
            <a:pPr marL="622300" lvl="1" indent="-114300" algn="l" rtl="0">
              <a:lnSpc>
                <a:spcPct val="108000"/>
              </a:lnSpc>
              <a:spcBef>
                <a:spcPts val="360"/>
              </a:spcBef>
              <a:spcAft>
                <a:spcPts val="0"/>
              </a:spcAft>
              <a:buClr>
                <a:schemeClr val="dk1"/>
              </a:buClr>
              <a:buSzPts val="1000"/>
              <a:buNone/>
            </a:pPr>
            <a:r>
              <a:rPr lang="en-US" sz="1000"/>
              <a:t>Attending Federal Government procurement events</a:t>
            </a:r>
            <a:endParaRPr sz="1100"/>
          </a:p>
          <a:p>
            <a:pPr marL="622300" lvl="1" indent="-114300" algn="l" rtl="0">
              <a:lnSpc>
                <a:spcPct val="108000"/>
              </a:lnSpc>
              <a:spcBef>
                <a:spcPts val="360"/>
              </a:spcBef>
              <a:spcAft>
                <a:spcPts val="0"/>
              </a:spcAft>
              <a:buClr>
                <a:schemeClr val="dk1"/>
              </a:buClr>
              <a:buSzPts val="1000"/>
              <a:buNone/>
            </a:pPr>
            <a:r>
              <a:rPr lang="en-US" sz="1000"/>
              <a:t>Searching SBA’s Subcontracting Network System (SUBNet) </a:t>
            </a:r>
            <a:endParaRPr/>
          </a:p>
          <a:p>
            <a:pPr marL="165100" lvl="0" indent="-101600" algn="l" rtl="0">
              <a:lnSpc>
                <a:spcPct val="108000"/>
              </a:lnSpc>
              <a:spcBef>
                <a:spcPts val="360"/>
              </a:spcBef>
              <a:spcAft>
                <a:spcPts val="0"/>
              </a:spcAft>
              <a:buClr>
                <a:schemeClr val="dk1"/>
              </a:buClr>
              <a:buSzPts val="1100"/>
              <a:buNone/>
            </a:pPr>
            <a:r>
              <a:rPr lang="en-US" sz="1100" b="1"/>
              <a:t>Review the Federal Government agencies Office of Small Business Utilization (OSBU) website to view:</a:t>
            </a:r>
            <a:endParaRPr/>
          </a:p>
          <a:p>
            <a:pPr marL="622300" lvl="1" indent="-114300" algn="l" rtl="0">
              <a:lnSpc>
                <a:spcPct val="108000"/>
              </a:lnSpc>
              <a:spcBef>
                <a:spcPts val="360"/>
              </a:spcBef>
              <a:spcAft>
                <a:spcPts val="0"/>
              </a:spcAft>
              <a:buClr>
                <a:schemeClr val="dk1"/>
              </a:buClr>
              <a:buSzPts val="1000"/>
              <a:buNone/>
            </a:pPr>
            <a:r>
              <a:rPr lang="en-US" sz="1000"/>
              <a:t>Listing of their major Federal Government contractors</a:t>
            </a:r>
            <a:endParaRPr sz="1100"/>
          </a:p>
          <a:p>
            <a:pPr marL="622300" lvl="1" indent="-114300" algn="l" rtl="0">
              <a:lnSpc>
                <a:spcPct val="108000"/>
              </a:lnSpc>
              <a:spcBef>
                <a:spcPts val="360"/>
              </a:spcBef>
              <a:spcAft>
                <a:spcPts val="0"/>
              </a:spcAft>
              <a:buClr>
                <a:schemeClr val="dk1"/>
              </a:buClr>
              <a:buSzPts val="1000"/>
              <a:buNone/>
            </a:pPr>
            <a:r>
              <a:rPr lang="en-US" sz="1000"/>
              <a:t>Information on upcoming SB events</a:t>
            </a:r>
            <a:endParaRPr sz="1100"/>
          </a:p>
          <a:p>
            <a:pPr marL="622300" lvl="1" indent="-114300" algn="l" rtl="0">
              <a:lnSpc>
                <a:spcPct val="108000"/>
              </a:lnSpc>
              <a:spcBef>
                <a:spcPts val="360"/>
              </a:spcBef>
              <a:spcAft>
                <a:spcPts val="0"/>
              </a:spcAft>
              <a:buClr>
                <a:schemeClr val="dk1"/>
              </a:buClr>
              <a:buSzPts val="1000"/>
              <a:buNone/>
            </a:pPr>
            <a:r>
              <a:rPr lang="en-US" sz="1000"/>
              <a:t>Information on what the agency buys</a:t>
            </a:r>
            <a:endParaRPr sz="1100"/>
          </a:p>
          <a:p>
            <a:pPr marL="622300" lvl="1" indent="-114300" algn="l" rtl="0">
              <a:lnSpc>
                <a:spcPct val="108000"/>
              </a:lnSpc>
              <a:spcBef>
                <a:spcPts val="360"/>
              </a:spcBef>
              <a:spcAft>
                <a:spcPts val="0"/>
              </a:spcAft>
              <a:buClr>
                <a:schemeClr val="dk1"/>
              </a:buClr>
              <a:buSzPts val="1000"/>
              <a:buNone/>
            </a:pPr>
            <a:r>
              <a:rPr lang="en-US" sz="1000"/>
              <a:t>Goals for increasing small business participation</a:t>
            </a:r>
            <a:endParaRPr sz="1100"/>
          </a:p>
          <a:p>
            <a:pPr marL="165100" lvl="0" indent="-101600" algn="l" rtl="0">
              <a:lnSpc>
                <a:spcPct val="108000"/>
              </a:lnSpc>
              <a:spcBef>
                <a:spcPts val="360"/>
              </a:spcBef>
              <a:spcAft>
                <a:spcPts val="0"/>
              </a:spcAft>
              <a:buClr>
                <a:schemeClr val="dk1"/>
              </a:buClr>
              <a:buSzPts val="1100"/>
              <a:buNone/>
            </a:pPr>
            <a:r>
              <a:rPr lang="en-US" sz="1100" b="1"/>
              <a:t>FedBizOpps (Federal Business Opportunities) </a:t>
            </a:r>
            <a:r>
              <a:rPr lang="en-US" sz="1100" u="sng">
                <a:hlinkClick r:id="rId3"/>
              </a:rPr>
              <a:t>www.fbo.gov</a:t>
            </a:r>
            <a:endParaRPr/>
          </a:p>
          <a:p>
            <a:pPr marL="622300" lvl="1" indent="-114300" algn="l" rtl="0">
              <a:lnSpc>
                <a:spcPct val="108000"/>
              </a:lnSpc>
              <a:spcBef>
                <a:spcPts val="360"/>
              </a:spcBef>
              <a:spcAft>
                <a:spcPts val="0"/>
              </a:spcAft>
              <a:buClr>
                <a:schemeClr val="dk1"/>
              </a:buClr>
              <a:buSzPts val="1000"/>
              <a:buNone/>
            </a:pPr>
            <a:r>
              <a:rPr lang="en-US" sz="1000"/>
              <a:t>Small business events</a:t>
            </a:r>
            <a:endParaRPr sz="1100"/>
          </a:p>
          <a:p>
            <a:pPr marL="622300" lvl="1" indent="-114300" algn="l" rtl="0">
              <a:lnSpc>
                <a:spcPct val="108000"/>
              </a:lnSpc>
              <a:spcBef>
                <a:spcPts val="360"/>
              </a:spcBef>
              <a:spcAft>
                <a:spcPts val="0"/>
              </a:spcAft>
              <a:buClr>
                <a:schemeClr val="dk1"/>
              </a:buClr>
              <a:buSzPts val="1000"/>
              <a:buNone/>
            </a:pPr>
            <a:r>
              <a:rPr lang="en-US" sz="1000"/>
              <a:t>Vender collaboration opportunities</a:t>
            </a:r>
            <a:endParaRPr sz="1100"/>
          </a:p>
          <a:p>
            <a:pPr marL="622300" lvl="1" indent="-114300" algn="l" rtl="0">
              <a:lnSpc>
                <a:spcPct val="108000"/>
              </a:lnSpc>
              <a:spcBef>
                <a:spcPts val="360"/>
              </a:spcBef>
              <a:spcAft>
                <a:spcPts val="0"/>
              </a:spcAft>
              <a:buClr>
                <a:schemeClr val="dk1"/>
              </a:buClr>
              <a:buSzPts val="1000"/>
              <a:buNone/>
            </a:pPr>
            <a:r>
              <a:rPr lang="en-US" sz="1000"/>
              <a:t>Prime contract opportunities</a:t>
            </a:r>
            <a:endParaRPr sz="1100"/>
          </a:p>
          <a:p>
            <a:pPr marL="622300" lvl="1" indent="-114300" algn="l" rtl="0">
              <a:lnSpc>
                <a:spcPct val="108000"/>
              </a:lnSpc>
              <a:spcBef>
                <a:spcPts val="360"/>
              </a:spcBef>
              <a:spcAft>
                <a:spcPts val="0"/>
              </a:spcAft>
              <a:buClr>
                <a:schemeClr val="dk1"/>
              </a:buClr>
              <a:buSzPts val="1000"/>
              <a:buNone/>
            </a:pPr>
            <a:r>
              <a:rPr lang="en-US" sz="1000"/>
              <a:t>Subcontract identification information</a:t>
            </a:r>
            <a:endParaRPr sz="1100"/>
          </a:p>
          <a:p>
            <a:pPr marL="165100" lvl="0" indent="-101600" algn="l" rtl="0">
              <a:lnSpc>
                <a:spcPct val="108000"/>
              </a:lnSpc>
              <a:spcBef>
                <a:spcPts val="360"/>
              </a:spcBef>
              <a:spcAft>
                <a:spcPts val="0"/>
              </a:spcAft>
              <a:buClr>
                <a:schemeClr val="dk1"/>
              </a:buClr>
              <a:buSzPts val="1100"/>
              <a:buNone/>
            </a:pPr>
            <a:r>
              <a:rPr lang="en-US" sz="1100" b="1"/>
              <a:t>Attend government-sponsored expos, trade shows, and other forums</a:t>
            </a:r>
            <a:endParaRPr/>
          </a:p>
          <a:p>
            <a:pPr marL="622300" lvl="1" indent="-114300" algn="l" rtl="0">
              <a:lnSpc>
                <a:spcPct val="108000"/>
              </a:lnSpc>
              <a:spcBef>
                <a:spcPts val="360"/>
              </a:spcBef>
              <a:spcAft>
                <a:spcPts val="0"/>
              </a:spcAft>
              <a:buClr>
                <a:schemeClr val="dk1"/>
              </a:buClr>
              <a:buSzPts val="1000"/>
              <a:buNone/>
            </a:pPr>
            <a:r>
              <a:rPr lang="en-US" sz="1000"/>
              <a:t>To meet and make contacts with current and potential Federal Government suppliers</a:t>
            </a:r>
            <a:endParaRPr sz="1100"/>
          </a:p>
          <a:p>
            <a:pPr marL="622300" lvl="1" indent="-114300" algn="l" rtl="0">
              <a:lnSpc>
                <a:spcPct val="108000"/>
              </a:lnSpc>
              <a:spcBef>
                <a:spcPts val="360"/>
              </a:spcBef>
              <a:spcAft>
                <a:spcPts val="0"/>
              </a:spcAft>
              <a:buClr>
                <a:schemeClr val="dk1"/>
              </a:buClr>
              <a:buSzPts val="1000"/>
              <a:buNone/>
            </a:pPr>
            <a:r>
              <a:rPr lang="en-US" sz="1000"/>
              <a:t>Learn about subcontract opportunities and best practices</a:t>
            </a:r>
            <a:endParaRPr sz="1100"/>
          </a:p>
          <a:p>
            <a:pPr marL="165100" lvl="0" indent="-101600" algn="l" rtl="0">
              <a:lnSpc>
                <a:spcPct val="108000"/>
              </a:lnSpc>
              <a:spcBef>
                <a:spcPts val="360"/>
              </a:spcBef>
              <a:spcAft>
                <a:spcPts val="0"/>
              </a:spcAft>
              <a:buClr>
                <a:schemeClr val="dk1"/>
              </a:buClr>
              <a:buSzPts val="1100"/>
              <a:buNone/>
            </a:pPr>
            <a:r>
              <a:rPr lang="en-US" sz="1100" b="1"/>
              <a:t>Each agency puts on SB events that introduce SB on how to do business with them</a:t>
            </a:r>
            <a:endParaRPr/>
          </a:p>
          <a:p>
            <a:pPr marL="165100" lvl="0" indent="-101600" algn="l" rtl="0">
              <a:lnSpc>
                <a:spcPct val="108000"/>
              </a:lnSpc>
              <a:spcBef>
                <a:spcPts val="360"/>
              </a:spcBef>
              <a:spcAft>
                <a:spcPts val="0"/>
              </a:spcAft>
              <a:buClr>
                <a:schemeClr val="dk1"/>
              </a:buClr>
              <a:buSzPts val="1100"/>
              <a:buNone/>
            </a:pPr>
            <a:r>
              <a:rPr lang="en-US" sz="1100" b="1"/>
              <a:t>Agencies also do match making events that allow SB to meet other Federal government contractors</a:t>
            </a:r>
            <a:endParaRPr/>
          </a:p>
          <a:p>
            <a:pPr marL="0" lvl="0" indent="0" algn="l" rtl="0">
              <a:lnSpc>
                <a:spcPct val="100000"/>
              </a:lnSpc>
              <a:spcBef>
                <a:spcPts val="360"/>
              </a:spcBef>
              <a:spcAft>
                <a:spcPts val="0"/>
              </a:spcAft>
              <a:buSzPts val="1400"/>
              <a:buNone/>
            </a:pPr>
            <a:endParaRPr sz="1100" b="1"/>
          </a:p>
        </p:txBody>
      </p:sp>
      <p:sp>
        <p:nvSpPr>
          <p:cNvPr id="238" name="Google Shape;238;g2cc8123b10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cdb0652c94_0_103: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cdb0652c94_0_103: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r>
              <a:rPr lang="en-US" sz="1100">
                <a:solidFill>
                  <a:schemeClr val="dk1"/>
                </a:solidFill>
                <a:latin typeface="Arial"/>
                <a:ea typeface="Arial"/>
                <a:cs typeface="Arial"/>
                <a:sym typeface="Arial"/>
              </a:rPr>
              <a:t>Relationships always matter, and relationships with Federal government suppliers are no exception, and first impressions are lasting. Therefore it is not recommended to contact the Federal government supplier by telephone or email to ask about subcontracting opportunities. </a:t>
            </a:r>
            <a:endParaRPr sz="12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r>
              <a:rPr lang="en-US" sz="1100">
                <a:solidFill>
                  <a:schemeClr val="dk1"/>
                </a:solidFill>
                <a:latin typeface="Arial"/>
                <a:ea typeface="Arial"/>
                <a:cs typeface="Arial"/>
                <a:sym typeface="Arial"/>
              </a:rPr>
              <a:t>It is recommended that the SB develop a strategy to introduce themselves and inspire the large firm to award them a subcontract by utilizing the information they have obtained through research of the organization processes, procedures and need. SB can obtain valuable information by using the company’s website to gather information. This will not only help you understand a company better but will also give you an advantage. Remember your looking to form long-term relationships so do your research and follow the companies processes and procedures. </a:t>
            </a:r>
            <a:endParaRPr sz="12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b="1">
                <a:solidFill>
                  <a:schemeClr val="dk1"/>
                </a:solidFill>
                <a:latin typeface="Arial"/>
                <a:ea typeface="Arial"/>
                <a:cs typeface="Arial"/>
                <a:sym typeface="Arial"/>
              </a:rPr>
              <a:t>Information found on the company’s website includes:</a:t>
            </a:r>
            <a:endParaRPr sz="1100">
              <a:solidFill>
                <a:schemeClr val="dk1"/>
              </a:solidFill>
              <a:latin typeface="Arial"/>
              <a:ea typeface="Arial"/>
              <a:cs typeface="Arial"/>
              <a:sym typeface="Arial"/>
            </a:endParaRPr>
          </a:p>
          <a:p>
            <a:pPr marL="1066800" lvl="2"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The type of subcontract opportunities</a:t>
            </a:r>
            <a:endParaRPr sz="1100">
              <a:solidFill>
                <a:schemeClr val="dk1"/>
              </a:solidFill>
              <a:latin typeface="Arial"/>
              <a:ea typeface="Arial"/>
              <a:cs typeface="Arial"/>
              <a:sym typeface="Arial"/>
            </a:endParaRPr>
          </a:p>
          <a:p>
            <a:pPr marL="1066800" lvl="2"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How to become a subcontractor (supplier, partner, etc..) or How to do business with the organization</a:t>
            </a:r>
            <a:endParaRPr sz="1100">
              <a:solidFill>
                <a:schemeClr val="dk1"/>
              </a:solidFill>
              <a:latin typeface="Arial"/>
              <a:ea typeface="Arial"/>
              <a:cs typeface="Arial"/>
              <a:sym typeface="Arial"/>
            </a:endParaRPr>
          </a:p>
          <a:p>
            <a:pPr marL="1066800" lvl="2"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Existing suppliers</a:t>
            </a:r>
            <a:endParaRPr sz="1100">
              <a:solidFill>
                <a:schemeClr val="dk1"/>
              </a:solidFill>
              <a:latin typeface="Arial"/>
              <a:ea typeface="Arial"/>
              <a:cs typeface="Arial"/>
              <a:sym typeface="Arial"/>
            </a:endParaRPr>
          </a:p>
          <a:p>
            <a:pPr marL="1066800" lvl="2"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Subcontractor requirements</a:t>
            </a:r>
            <a:endParaRPr sz="1100">
              <a:solidFill>
                <a:schemeClr val="dk1"/>
              </a:solidFill>
              <a:latin typeface="Arial"/>
              <a:ea typeface="Arial"/>
              <a:cs typeface="Arial"/>
              <a:sym typeface="Arial"/>
            </a:endParaRPr>
          </a:p>
          <a:p>
            <a:pPr marL="1066800" lvl="2"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Events (where you can meet influencers)</a:t>
            </a:r>
            <a:endParaRPr sz="11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endParaRPr/>
          </a:p>
        </p:txBody>
      </p:sp>
      <p:sp>
        <p:nvSpPr>
          <p:cNvPr id="250" name="Google Shape;250;g2cdb0652c94_0_103: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cdb0652c94_0_205: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cdb0652c94_0_205: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r>
              <a:rPr lang="en-US" sz="1100">
                <a:solidFill>
                  <a:schemeClr val="dk1"/>
                </a:solidFill>
                <a:latin typeface="Arial"/>
                <a:ea typeface="Arial"/>
                <a:cs typeface="Arial"/>
                <a:sym typeface="Arial"/>
              </a:rPr>
              <a:t>A subcontract possibility is often confused with a subcontracting opportunity. A person or business who is seeking another person or business to perform work is a subcontract opportunity.  A person or business that is seeking information, identifying vendor’s capabilities or has a contractual requirement to subcontract is only a subcontract possibility.  </a:t>
            </a:r>
            <a:endParaRPr sz="12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r>
              <a:rPr lang="en-US" sz="1100" b="1">
                <a:solidFill>
                  <a:schemeClr val="dk1"/>
                </a:solidFill>
                <a:latin typeface="Arial"/>
                <a:ea typeface="Arial"/>
                <a:cs typeface="Arial"/>
                <a:sym typeface="Arial"/>
              </a:rPr>
              <a:t>Federal Procurement Data System – New Generation</a:t>
            </a:r>
            <a:endParaRPr sz="12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Notices of Sources Sought (NSS), data from FPDS-NG and Federal directories are possibilities. </a:t>
            </a:r>
            <a:endParaRPr sz="11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Solicitations posted in SUBNet or on Government and vendors websites are opportunities.</a:t>
            </a:r>
            <a:endParaRPr sz="11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When using FPDS-NG and Federal directories pay close attention to the contract end date.</a:t>
            </a:r>
            <a:endParaRPr sz="11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FPDS-NG and Federal Government Procurement Directories</a:t>
            </a:r>
            <a:endParaRPr sz="1100">
              <a:solidFill>
                <a:schemeClr val="dk1"/>
              </a:solidFill>
              <a:latin typeface="Arial"/>
              <a:ea typeface="Arial"/>
              <a:cs typeface="Arial"/>
              <a:sym typeface="Arial"/>
            </a:endParaRPr>
          </a:p>
          <a:p>
            <a:pPr marL="1066800" lvl="2"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Listing of every Federal Procurements awarded by each government agency</a:t>
            </a:r>
            <a:endParaRPr sz="1100">
              <a:solidFill>
                <a:schemeClr val="dk1"/>
              </a:solidFill>
              <a:latin typeface="Arial"/>
              <a:ea typeface="Arial"/>
              <a:cs typeface="Arial"/>
              <a:sym typeface="Arial"/>
            </a:endParaRPr>
          </a:p>
          <a:p>
            <a:pPr marL="1066800" lvl="2"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Allows you to search by: </a:t>
            </a:r>
            <a:endParaRPr sz="1100">
              <a:solidFill>
                <a:schemeClr val="dk1"/>
              </a:solidFill>
              <a:latin typeface="Arial"/>
              <a:ea typeface="Arial"/>
              <a:cs typeface="Arial"/>
              <a:sym typeface="Arial"/>
            </a:endParaRPr>
          </a:p>
          <a:p>
            <a:pPr marL="1511300" lvl="3" indent="-1016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Federal Government Contractor’s Name</a:t>
            </a:r>
            <a:endParaRPr sz="1000">
              <a:solidFill>
                <a:schemeClr val="dk1"/>
              </a:solidFill>
              <a:latin typeface="Arial"/>
              <a:ea typeface="Arial"/>
              <a:cs typeface="Arial"/>
              <a:sym typeface="Arial"/>
            </a:endParaRPr>
          </a:p>
          <a:p>
            <a:pPr marL="1511300" lvl="3" indent="-1016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Federal Government Agency’s Name</a:t>
            </a:r>
            <a:endParaRPr sz="1000">
              <a:solidFill>
                <a:schemeClr val="dk1"/>
              </a:solidFill>
              <a:latin typeface="Arial"/>
              <a:ea typeface="Arial"/>
              <a:cs typeface="Arial"/>
              <a:sym typeface="Arial"/>
            </a:endParaRPr>
          </a:p>
          <a:p>
            <a:pPr marL="1511300" lvl="3" indent="-1016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NAICS</a:t>
            </a:r>
            <a:endParaRPr sz="10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r>
              <a:rPr lang="en-US" sz="1100" b="1">
                <a:solidFill>
                  <a:schemeClr val="dk1"/>
                </a:solidFill>
                <a:latin typeface="Arial"/>
                <a:ea typeface="Arial"/>
                <a:cs typeface="Arial"/>
                <a:sym typeface="Arial"/>
              </a:rPr>
              <a:t>Federal Government Procurement Directories</a:t>
            </a:r>
            <a:endParaRPr sz="12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r>
              <a:rPr lang="en-US" sz="1100" b="1">
                <a:solidFill>
                  <a:schemeClr val="dk1"/>
                </a:solidFill>
                <a:latin typeface="Arial"/>
                <a:ea typeface="Arial"/>
                <a:cs typeface="Arial"/>
                <a:sym typeface="Arial"/>
              </a:rPr>
              <a:t>Listing of Federal Procurements awarded with a Subcontract Plan</a:t>
            </a:r>
            <a:endParaRPr sz="12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r>
              <a:rPr lang="en-US" sz="1100" b="1">
                <a:solidFill>
                  <a:schemeClr val="dk1"/>
                </a:solidFill>
                <a:latin typeface="Arial"/>
                <a:ea typeface="Arial"/>
                <a:cs typeface="Arial"/>
                <a:sym typeface="Arial"/>
              </a:rPr>
              <a:t>SUBNet:</a:t>
            </a:r>
            <a:endParaRPr sz="12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Businesses seeking SB subcontractors post subcontracting opportunities in Sub-Net. There is no cost to use Sub-Net. If you are a SB looking for subcontracting opportunities searching is easy and no log in is required. SBA encourages you to frequently visit the Sub-Net website to seek available subcontracting opportunities in your area of expertise that you would like to submit a proposal. Sub-Net is located at </a:t>
            </a:r>
            <a:r>
              <a:rPr lang="en-US" sz="10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www.sba.gov/subnet</a:t>
            </a:r>
            <a:r>
              <a:rPr lang="en-US" sz="10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r>
              <a:rPr lang="en-US" sz="1100" b="1">
                <a:solidFill>
                  <a:schemeClr val="dk1"/>
                </a:solidFill>
                <a:latin typeface="Arial"/>
                <a:ea typeface="Arial"/>
                <a:cs typeface="Arial"/>
                <a:sym typeface="Arial"/>
              </a:rPr>
              <a:t>Firm Websites</a:t>
            </a:r>
            <a:endParaRPr sz="120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a:solidFill>
                  <a:schemeClr val="dk1"/>
                </a:solidFill>
                <a:latin typeface="Arial"/>
                <a:ea typeface="Arial"/>
                <a:cs typeface="Arial"/>
                <a:sym typeface="Arial"/>
              </a:rPr>
              <a:t>Provides a variety of information on the company buying trends</a:t>
            </a:r>
            <a:endParaRPr sz="110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endParaRPr/>
          </a:p>
        </p:txBody>
      </p:sp>
      <p:sp>
        <p:nvSpPr>
          <p:cNvPr id="261" name="Google Shape;261;g2cdb0652c94_0_205: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cdb0652c94_0_306: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cdb0652c94_0_306: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r>
              <a:rPr lang="en-US" sz="1100" dirty="0">
                <a:solidFill>
                  <a:schemeClr val="dk1"/>
                </a:solidFill>
                <a:latin typeface="Arial"/>
                <a:ea typeface="Arial"/>
                <a:cs typeface="Arial"/>
                <a:sym typeface="Arial"/>
              </a:rPr>
              <a:t>Take into account the following requirements, costs, and other subcontract pricing factors before you sign a contract:</a:t>
            </a:r>
            <a:endParaRPr sz="1200" dirty="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dirty="0">
                <a:solidFill>
                  <a:schemeClr val="dk1"/>
                </a:solidFill>
                <a:latin typeface="Arial"/>
                <a:ea typeface="Arial"/>
                <a:cs typeface="Arial"/>
                <a:sym typeface="Arial"/>
              </a:rPr>
              <a:t>Subcontract pricing history: Find out what your competitors are charging for similar services or contact an Apex Accelerator to ask if it has any history of what subcontractors were paid for projects that required similar services.  You can also ask to look at a few past contracts to see what was required of the subcontractor, and to make a fair evaluation of the subcontract pricing structure.</a:t>
            </a:r>
            <a:endParaRPr sz="1100" dirty="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dirty="0">
                <a:solidFill>
                  <a:schemeClr val="dk1"/>
                </a:solidFill>
                <a:latin typeface="Arial"/>
                <a:ea typeface="Arial"/>
                <a:cs typeface="Arial"/>
                <a:sym typeface="Arial"/>
              </a:rPr>
              <a:t>All special requirements: Extra requirements, such as special deliveries, can add up.  If you are simply adding on a percentage of your overall subcontract price, be aware that you will need to factor in gas, mileage, and the delivery person’s fee to accurately estimate delivery costs.</a:t>
            </a:r>
            <a:endParaRPr sz="1100" dirty="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dirty="0">
                <a:solidFill>
                  <a:schemeClr val="dk1"/>
                </a:solidFill>
                <a:latin typeface="Arial"/>
                <a:ea typeface="Arial"/>
                <a:cs typeface="Arial"/>
                <a:sym typeface="Arial"/>
              </a:rPr>
              <a:t>Quality requirements: If certifications or acknowledgements are required, will there be an added cost to your subcontracting business?  See what additional fees may be involved with getting the needed certifications or acknowledgements, and how that will affect the ending subcontract price.</a:t>
            </a:r>
            <a:endParaRPr sz="1100" dirty="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dirty="0">
                <a:solidFill>
                  <a:schemeClr val="dk1"/>
                </a:solidFill>
                <a:latin typeface="Arial"/>
                <a:ea typeface="Arial"/>
                <a:cs typeface="Arial"/>
                <a:sym typeface="Arial"/>
              </a:rPr>
              <a:t>Overhead and profit: Although the bidding process can be very competitive, remember that you need to make a profit.  Bidding on a contract just to win does not make good business sense if you will not profit in some way.  Be sure to consider all overhead costs when calculating your end prices, including salaries, insurance, lease payments, utilities, postage charges, etc.</a:t>
            </a:r>
            <a:endParaRPr sz="1100" dirty="0">
              <a:solidFill>
                <a:schemeClr val="dk1"/>
              </a:solidFill>
              <a:latin typeface="Arial"/>
              <a:ea typeface="Arial"/>
              <a:cs typeface="Arial"/>
              <a:sym typeface="Arial"/>
            </a:endParaRPr>
          </a:p>
          <a:p>
            <a:pPr marL="622300" lvl="1" indent="-114300" algn="l" rtl="0">
              <a:lnSpc>
                <a:spcPct val="108000"/>
              </a:lnSpc>
              <a:spcBef>
                <a:spcPts val="360"/>
              </a:spcBef>
              <a:spcAft>
                <a:spcPts val="0"/>
              </a:spcAft>
              <a:buClr>
                <a:schemeClr val="dk1"/>
              </a:buClr>
              <a:buSzPts val="1000"/>
              <a:buNone/>
            </a:pPr>
            <a:r>
              <a:rPr lang="en-US" sz="1000" dirty="0">
                <a:solidFill>
                  <a:schemeClr val="dk1"/>
                </a:solidFill>
                <a:latin typeface="Arial"/>
                <a:ea typeface="Arial"/>
                <a:cs typeface="Arial"/>
                <a:sym typeface="Arial"/>
              </a:rPr>
              <a:t>Until you know your true subcontracting costs, you will not be sure if you’re actually making money in certain areas or not.  Even if you see an increase in sales, it does not mean that you have an increase in profit.  If your cost information is not accurate, then you will not have a competitive price.</a:t>
            </a:r>
            <a:endParaRPr sz="1100" dirty="0">
              <a:solidFill>
                <a:schemeClr val="dk1"/>
              </a:solidFill>
              <a:latin typeface="Arial"/>
              <a:ea typeface="Arial"/>
              <a:cs typeface="Arial"/>
              <a:sym typeface="Arial"/>
            </a:endParaRPr>
          </a:p>
          <a:p>
            <a:pPr marL="165100" lvl="0" indent="-101600" algn="l" rtl="0">
              <a:lnSpc>
                <a:spcPct val="108000"/>
              </a:lnSpc>
              <a:spcBef>
                <a:spcPts val="360"/>
              </a:spcBef>
              <a:spcAft>
                <a:spcPts val="0"/>
              </a:spcAft>
              <a:buClr>
                <a:schemeClr val="dk1"/>
              </a:buClr>
              <a:buSzPts val="1100"/>
              <a:buNone/>
            </a:pPr>
            <a:endParaRPr dirty="0"/>
          </a:p>
        </p:txBody>
      </p:sp>
      <p:sp>
        <p:nvSpPr>
          <p:cNvPr id="271" name="Google Shape;271;g2cdb0652c94_0_306: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Arial"/>
                <a:ea typeface="Arial"/>
                <a:cs typeface="Arial"/>
                <a:sym typeface="Arial"/>
              </a:rPr>
              <a:t>34</a:t>
            </a:fld>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db0652c94_0_418: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cdb0652c94_0_418: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r>
              <a:rPr lang="en-US" sz="1100">
                <a:solidFill>
                  <a:schemeClr val="dk1"/>
                </a:solidFill>
                <a:latin typeface="Arial"/>
                <a:ea typeface="Arial"/>
                <a:cs typeface="Arial"/>
                <a:sym typeface="Arial"/>
              </a:rPr>
              <a:t>Follow the Bid instructions do not deviate</a:t>
            </a:r>
            <a:endParaRPr/>
          </a:p>
          <a:p>
            <a:pPr marL="165100" lvl="0" indent="-101600" algn="l" rtl="0">
              <a:lnSpc>
                <a:spcPct val="108000"/>
              </a:lnSpc>
              <a:spcBef>
                <a:spcPts val="360"/>
              </a:spcBef>
              <a:spcAft>
                <a:spcPts val="0"/>
              </a:spcAft>
              <a:buClr>
                <a:schemeClr val="dk1"/>
              </a:buClr>
              <a:buSzPts val="1100"/>
              <a:buNone/>
            </a:pPr>
            <a:r>
              <a:rPr lang="en-US" sz="1100">
                <a:solidFill>
                  <a:schemeClr val="dk1"/>
                </a:solidFill>
                <a:latin typeface="Arial"/>
                <a:ea typeface="Arial"/>
                <a:cs typeface="Arial"/>
                <a:sym typeface="Arial"/>
              </a:rPr>
              <a:t>Attach a self-certification for the NAICS code identified in the solicitation you will be submitting the bid to fulfill</a:t>
            </a:r>
            <a:endParaRPr/>
          </a:p>
          <a:p>
            <a:pPr marL="165100" lvl="0" indent="-101600" algn="l" rtl="0">
              <a:lnSpc>
                <a:spcPct val="108000"/>
              </a:lnSpc>
              <a:spcBef>
                <a:spcPts val="360"/>
              </a:spcBef>
              <a:spcAft>
                <a:spcPts val="0"/>
              </a:spcAft>
              <a:buClr>
                <a:schemeClr val="dk1"/>
              </a:buClr>
              <a:buSzPts val="1100"/>
              <a:buNone/>
            </a:pPr>
            <a:endParaRPr/>
          </a:p>
        </p:txBody>
      </p:sp>
      <p:sp>
        <p:nvSpPr>
          <p:cNvPr id="292" name="Google Shape;292;g2cdb0652c94_0_418: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cdb0652c94_0_522: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2cdb0652c94_0_522: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r>
              <a:rPr lang="en-US" sz="1100">
                <a:solidFill>
                  <a:schemeClr val="dk1"/>
                </a:solidFill>
                <a:latin typeface="Arial"/>
                <a:ea typeface="Arial"/>
                <a:cs typeface="Arial"/>
                <a:sym typeface="Arial"/>
              </a:rPr>
              <a:t>Make sure you understand the subcontract agreement terms and conditions, including payment terms. If the Federal Government contractor is late in paying you or stops payment, as a subcontractor, you will have the right to discuss this matter with the Federal Government agency that awarded the contract or SBA’s CMRs.</a:t>
            </a:r>
            <a:endParaRPr/>
          </a:p>
          <a:p>
            <a:pPr marL="165100" lvl="0" indent="-101600" algn="l" rtl="0">
              <a:lnSpc>
                <a:spcPct val="108000"/>
              </a:lnSpc>
              <a:spcBef>
                <a:spcPts val="360"/>
              </a:spcBef>
              <a:spcAft>
                <a:spcPts val="0"/>
              </a:spcAft>
              <a:buClr>
                <a:schemeClr val="dk1"/>
              </a:buClr>
              <a:buSzPts val="1100"/>
              <a:buNone/>
            </a:pPr>
            <a:endParaRPr/>
          </a:p>
        </p:txBody>
      </p:sp>
      <p:sp>
        <p:nvSpPr>
          <p:cNvPr id="305" name="Google Shape;305;g2cdb0652c94_0_52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cdb0652c94_0_623:notes"/>
          <p:cNvSpPr>
            <a:spLocks noGrp="1" noRot="1" noChangeAspect="1"/>
          </p:cNvSpPr>
          <p:nvPr>
            <p:ph type="sldImg" idx="2"/>
          </p:nvPr>
        </p:nvSpPr>
        <p:spPr>
          <a:xfrm>
            <a:off x="1220788" y="1143000"/>
            <a:ext cx="4416425" cy="2484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2cdb0652c94_0_623: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r>
              <a:rPr lang="en-US" sz="1100">
                <a:solidFill>
                  <a:schemeClr val="dk1"/>
                </a:solidFill>
                <a:latin typeface="Arial"/>
                <a:ea typeface="Arial"/>
                <a:cs typeface="Arial"/>
                <a:sym typeface="Arial"/>
              </a:rPr>
              <a:t>Do you have the capacity, capability and capital to perform a subcontract?</a:t>
            </a:r>
            <a:endParaRPr/>
          </a:p>
          <a:p>
            <a:pPr marL="165100" lvl="0" indent="-101600" algn="l" rtl="0">
              <a:lnSpc>
                <a:spcPct val="108000"/>
              </a:lnSpc>
              <a:spcBef>
                <a:spcPts val="360"/>
              </a:spcBef>
              <a:spcAft>
                <a:spcPts val="0"/>
              </a:spcAft>
              <a:buClr>
                <a:schemeClr val="dk1"/>
              </a:buClr>
              <a:buSzPts val="1100"/>
              <a:buNone/>
            </a:pPr>
            <a:r>
              <a:rPr lang="en-US" sz="1100">
                <a:solidFill>
                  <a:schemeClr val="dk1"/>
                </a:solidFill>
                <a:latin typeface="Arial"/>
                <a:ea typeface="Arial"/>
                <a:cs typeface="Arial"/>
                <a:sym typeface="Arial"/>
              </a:rPr>
              <a:t>Do you have the proper qualifications, certifications and experience to support your capability statement?</a:t>
            </a:r>
            <a:endParaRPr/>
          </a:p>
          <a:p>
            <a:pPr marL="165100" lvl="0" indent="-101600" algn="l" rtl="0">
              <a:lnSpc>
                <a:spcPct val="108000"/>
              </a:lnSpc>
              <a:spcBef>
                <a:spcPts val="360"/>
              </a:spcBef>
              <a:spcAft>
                <a:spcPts val="0"/>
              </a:spcAft>
              <a:buClr>
                <a:schemeClr val="dk1"/>
              </a:buClr>
              <a:buSzPts val="1100"/>
              <a:buNone/>
            </a:pPr>
            <a:r>
              <a:rPr lang="en-US" sz="1100">
                <a:solidFill>
                  <a:schemeClr val="dk1"/>
                </a:solidFill>
                <a:latin typeface="Arial"/>
                <a:ea typeface="Arial"/>
                <a:cs typeface="Arial"/>
                <a:sym typeface="Arial"/>
              </a:rPr>
              <a:t>Have you identified your targeted market?</a:t>
            </a:r>
            <a:endParaRPr/>
          </a:p>
          <a:p>
            <a:pPr marL="165100" lvl="0" indent="-101600" algn="l" rtl="0">
              <a:lnSpc>
                <a:spcPct val="108000"/>
              </a:lnSpc>
              <a:spcBef>
                <a:spcPts val="360"/>
              </a:spcBef>
              <a:spcAft>
                <a:spcPts val="0"/>
              </a:spcAft>
              <a:buClr>
                <a:schemeClr val="dk1"/>
              </a:buClr>
              <a:buSzPts val="1100"/>
              <a:buNone/>
            </a:pPr>
            <a:r>
              <a:rPr lang="en-US" sz="1100">
                <a:solidFill>
                  <a:schemeClr val="dk1"/>
                </a:solidFill>
                <a:latin typeface="Arial"/>
                <a:ea typeface="Arial"/>
                <a:cs typeface="Arial"/>
                <a:sym typeface="Arial"/>
              </a:rPr>
              <a:t>Are you prepared to agree to the terms and conditions of a subcontract?</a:t>
            </a:r>
            <a:endParaRPr/>
          </a:p>
          <a:p>
            <a:pPr marL="165100" lvl="0" indent="-101600" algn="l" rtl="0">
              <a:lnSpc>
                <a:spcPct val="108000"/>
              </a:lnSpc>
              <a:spcBef>
                <a:spcPts val="360"/>
              </a:spcBef>
              <a:spcAft>
                <a:spcPts val="0"/>
              </a:spcAft>
              <a:buClr>
                <a:schemeClr val="dk1"/>
              </a:buClr>
              <a:buSzPts val="1100"/>
              <a:buNone/>
            </a:pPr>
            <a:endParaRPr/>
          </a:p>
        </p:txBody>
      </p:sp>
      <p:sp>
        <p:nvSpPr>
          <p:cNvPr id="315" name="Google Shape;315;g2cdb0652c94_0_623: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Arial"/>
                <a:ea typeface="Arial"/>
                <a:cs typeface="Arial"/>
                <a:sym typeface="Arial"/>
              </a:rPr>
              <a:t>37</a:t>
            </a:fld>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c7912d4a5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8000"/>
              </a:lnSpc>
              <a:spcBef>
                <a:spcPts val="0"/>
              </a:spcBef>
              <a:spcAft>
                <a:spcPts val="0"/>
              </a:spcAft>
              <a:buClr>
                <a:schemeClr val="dk1"/>
              </a:buClr>
              <a:buSzPts val="1100"/>
              <a:buFont typeface="Noto Sans Symbols"/>
              <a:buChar char="⮚"/>
            </a:pPr>
            <a:r>
              <a:rPr lang="en-US" sz="1100"/>
              <a:t>Subcontracting could be your starting point into the Federal Government marketplace</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a:t>The simpler, faster, and less burdensome way to get into the Federal Government marketplace is through subcontracting</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a:t>Subcontracting allows an SB to work with the Federal Government indirectly</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a:t>Subcontracting builds capacity and creates past performance</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a:t>Allows more opportunities for small businesses</a:t>
            </a:r>
            <a:endParaRPr sz="1100"/>
          </a:p>
          <a:p>
            <a:pPr marL="0" lvl="0" indent="0" algn="l" rtl="0">
              <a:lnSpc>
                <a:spcPct val="108000"/>
              </a:lnSpc>
              <a:spcBef>
                <a:spcPts val="0"/>
              </a:spcBef>
              <a:spcAft>
                <a:spcPts val="0"/>
              </a:spcAft>
              <a:buClr>
                <a:schemeClr val="dk1"/>
              </a:buClr>
              <a:buSzPts val="1100"/>
              <a:buFont typeface="Arial"/>
              <a:buNone/>
            </a:pPr>
            <a:endParaRPr sz="1100"/>
          </a:p>
          <a:p>
            <a:pPr marL="0" lvl="0" indent="0" algn="l" rtl="0">
              <a:lnSpc>
                <a:spcPct val="108000"/>
              </a:lnSpc>
              <a:spcBef>
                <a:spcPts val="0"/>
              </a:spcBef>
              <a:spcAft>
                <a:spcPts val="0"/>
              </a:spcAft>
              <a:buClr>
                <a:schemeClr val="dk1"/>
              </a:buClr>
              <a:buSzPts val="1100"/>
              <a:buFont typeface="Arial"/>
              <a:buNone/>
            </a:pPr>
            <a:endParaRPr sz="1100" b="1"/>
          </a:p>
          <a:p>
            <a:pPr marL="0" lvl="0" indent="0" algn="l" rtl="0">
              <a:lnSpc>
                <a:spcPct val="100000"/>
              </a:lnSpc>
              <a:spcBef>
                <a:spcPts val="360"/>
              </a:spcBef>
              <a:spcAft>
                <a:spcPts val="0"/>
              </a:spcAft>
              <a:buSzPts val="1400"/>
              <a:buNone/>
            </a:pPr>
            <a:endParaRPr/>
          </a:p>
        </p:txBody>
      </p:sp>
      <p:sp>
        <p:nvSpPr>
          <p:cNvPr id="102" name="Google Shape;102;g2cc7912d4a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cdb0652c94_0_732:notes"/>
          <p:cNvSpPr>
            <a:spLocks noGrp="1" noRot="1" noChangeAspect="1"/>
          </p:cNvSpPr>
          <p:nvPr>
            <p:ph type="sldImg" idx="2"/>
          </p:nvPr>
        </p:nvSpPr>
        <p:spPr>
          <a:xfrm>
            <a:off x="1234125" y="1143000"/>
            <a:ext cx="4389600" cy="248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cdb0652c94_0_732:notes"/>
          <p:cNvSpPr txBox="1">
            <a:spLocks noGrp="1"/>
          </p:cNvSpPr>
          <p:nvPr>
            <p:ph type="body" idx="1"/>
          </p:nvPr>
        </p:nvSpPr>
        <p:spPr>
          <a:xfrm>
            <a:off x="432351" y="3738459"/>
            <a:ext cx="5993400" cy="49467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endParaRPr/>
          </a:p>
        </p:txBody>
      </p:sp>
      <p:sp>
        <p:nvSpPr>
          <p:cNvPr id="333" name="Google Shape;333;g2cdb0652c94_0_73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Arial"/>
                <a:ea typeface="Arial"/>
                <a:cs typeface="Arial"/>
                <a:sym typeface="Arial"/>
              </a:rPr>
              <a:t>38</a:t>
            </a:fld>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cdb0652c94_0_832:notes"/>
          <p:cNvSpPr>
            <a:spLocks noGrp="1" noRot="1" noChangeAspect="1"/>
          </p:cNvSpPr>
          <p:nvPr>
            <p:ph type="sldImg" idx="2"/>
          </p:nvPr>
        </p:nvSpPr>
        <p:spPr>
          <a:xfrm>
            <a:off x="1439863" y="563563"/>
            <a:ext cx="3827462" cy="2154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2cdb0652c94_0_832:notes"/>
          <p:cNvSpPr txBox="1">
            <a:spLocks noGrp="1"/>
          </p:cNvSpPr>
          <p:nvPr>
            <p:ph type="body" idx="1"/>
          </p:nvPr>
        </p:nvSpPr>
        <p:spPr>
          <a:xfrm>
            <a:off x="250808" y="2960557"/>
            <a:ext cx="6205800" cy="5322900"/>
          </a:xfrm>
          <a:prstGeom prst="rect">
            <a:avLst/>
          </a:prstGeom>
          <a:noFill/>
          <a:ln>
            <a:noFill/>
          </a:ln>
        </p:spPr>
        <p:txBody>
          <a:bodyPr spcFirstLastPara="1" wrap="square" lIns="91325" tIns="45650" rIns="91325" bIns="45650" anchor="t" anchorCtr="0">
            <a:noAutofit/>
          </a:bodyPr>
          <a:lstStyle/>
          <a:p>
            <a:pPr marL="165100" lvl="0" indent="-101600" algn="l" rtl="0">
              <a:lnSpc>
                <a:spcPct val="108000"/>
              </a:lnSpc>
              <a:spcBef>
                <a:spcPts val="0"/>
              </a:spcBef>
              <a:spcAft>
                <a:spcPts val="0"/>
              </a:spcAft>
              <a:buClr>
                <a:schemeClr val="dk1"/>
              </a:buClr>
              <a:buSzPts val="1100"/>
              <a:buNone/>
            </a:pPr>
            <a:r>
              <a:rPr lang="en-US" sz="1100" b="1" u="sng" dirty="0">
                <a:solidFill>
                  <a:schemeClr val="dk1"/>
                </a:solidFill>
                <a:latin typeface="Arial"/>
                <a:ea typeface="Arial"/>
                <a:cs typeface="Arial"/>
                <a:sym typeface="Arial"/>
              </a:rPr>
              <a:t>Apex Accelerators (previously called Procurement Technical Assistance Centers (PTACS)) - </a:t>
            </a:r>
            <a:r>
              <a:rPr lang="en-US" sz="1100" dirty="0">
                <a:solidFill>
                  <a:schemeClr val="dk1"/>
                </a:solidFill>
                <a:latin typeface="Arial"/>
                <a:ea typeface="Arial"/>
                <a:cs typeface="Arial"/>
                <a:sym typeface="Arial"/>
              </a:rPr>
              <a:t>help businesses pursue and perform under contracts with the Department of Defense, other federal agencies, state and local governments and with government prime contractors. Most of the assistance the Apex Accelerators provide is free. Apex Accelerators support to businesses includes registration in systems such as the System for Award Management (SAM), identification of contract opportunities; help in understanding requirements and in preparing and submitting bids. For more information on Apex Accelerators visit </a:t>
            </a:r>
            <a:r>
              <a:rPr lang="en-US" sz="11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www.sba.gov</a:t>
            </a:r>
            <a:r>
              <a:rPr lang="en-US" sz="1100" dirty="0">
                <a:solidFill>
                  <a:schemeClr val="dk1"/>
                </a:solidFill>
                <a:latin typeface="Arial"/>
                <a:ea typeface="Arial"/>
                <a:cs typeface="Arial"/>
                <a:sym typeface="Arial"/>
              </a:rPr>
              <a:t> search Apex Accelerator.</a:t>
            </a:r>
            <a:endParaRPr dirty="0"/>
          </a:p>
          <a:p>
            <a:pPr marL="165100" lvl="0" indent="-101600" algn="l" rtl="0">
              <a:lnSpc>
                <a:spcPct val="108000"/>
              </a:lnSpc>
              <a:spcBef>
                <a:spcPts val="360"/>
              </a:spcBef>
              <a:spcAft>
                <a:spcPts val="0"/>
              </a:spcAft>
              <a:buClr>
                <a:schemeClr val="dk1"/>
              </a:buClr>
              <a:buSzPts val="1100"/>
              <a:buNone/>
            </a:pPr>
            <a:r>
              <a:rPr lang="en-US" sz="1100" b="1" dirty="0">
                <a:solidFill>
                  <a:schemeClr val="dk1"/>
                </a:solidFill>
                <a:latin typeface="Arial"/>
                <a:ea typeface="Arial"/>
                <a:cs typeface="Arial"/>
                <a:sym typeface="Arial"/>
              </a:rPr>
              <a:t>SBA’s Learning Center </a:t>
            </a:r>
            <a:r>
              <a:rPr lang="en-US" sz="1100" dirty="0">
                <a:solidFill>
                  <a:schemeClr val="dk1"/>
                </a:solidFill>
                <a:latin typeface="Arial"/>
                <a:ea typeface="Arial"/>
                <a:cs typeface="Arial"/>
                <a:sym typeface="Arial"/>
              </a:rPr>
              <a:t>has resources that are available 24 hours a day/7 days a week to assist with growing, marketing and understanding government contracting and a host of other topics. These resources are located at </a:t>
            </a:r>
            <a:r>
              <a:rPr lang="en-US" sz="11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www.sba.gov</a:t>
            </a:r>
            <a:r>
              <a:rPr lang="en-US" sz="1100" dirty="0">
                <a:solidFill>
                  <a:schemeClr val="dk1"/>
                </a:solidFill>
                <a:latin typeface="Arial"/>
                <a:ea typeface="Arial"/>
                <a:cs typeface="Arial"/>
                <a:sym typeface="Arial"/>
              </a:rPr>
              <a:t> search learning center. </a:t>
            </a:r>
            <a:endParaRPr dirty="0"/>
          </a:p>
          <a:p>
            <a:pPr marL="165100" lvl="0" indent="-101600" algn="l" rtl="0">
              <a:lnSpc>
                <a:spcPct val="108000"/>
              </a:lnSpc>
              <a:spcBef>
                <a:spcPts val="360"/>
              </a:spcBef>
              <a:spcAft>
                <a:spcPts val="0"/>
              </a:spcAft>
              <a:buClr>
                <a:schemeClr val="dk1"/>
              </a:buClr>
              <a:buSzPts val="1100"/>
              <a:buNone/>
            </a:pPr>
            <a:r>
              <a:rPr lang="en-US" sz="1100" b="1" dirty="0">
                <a:solidFill>
                  <a:schemeClr val="dk1"/>
                </a:solidFill>
                <a:latin typeface="Arial"/>
                <a:ea typeface="Arial"/>
                <a:cs typeface="Arial"/>
                <a:sym typeface="Arial"/>
              </a:rPr>
              <a:t>CMRs </a:t>
            </a:r>
            <a:r>
              <a:rPr lang="en-US" sz="1100" dirty="0">
                <a:solidFill>
                  <a:schemeClr val="dk1"/>
                </a:solidFill>
                <a:latin typeface="Arial"/>
                <a:ea typeface="Arial"/>
                <a:cs typeface="Arial"/>
                <a:sym typeface="Arial"/>
              </a:rPr>
              <a:t>administer the SBA’s subcontracting program to ensure that small businesses are provided maximum practicable opportunity to participate in Federal subcontracts</a:t>
            </a:r>
            <a:endParaRPr dirty="0"/>
          </a:p>
          <a:p>
            <a:pPr marL="165100" lvl="0" indent="-101600" algn="l" rtl="0">
              <a:lnSpc>
                <a:spcPct val="108000"/>
              </a:lnSpc>
              <a:spcBef>
                <a:spcPts val="360"/>
              </a:spcBef>
              <a:spcAft>
                <a:spcPts val="0"/>
              </a:spcAft>
              <a:buClr>
                <a:schemeClr val="dk1"/>
              </a:buClr>
              <a:buSzPts val="1100"/>
              <a:buNone/>
            </a:pPr>
            <a:r>
              <a:rPr lang="en-US" sz="1100" b="1" dirty="0">
                <a:solidFill>
                  <a:schemeClr val="dk1"/>
                </a:solidFill>
                <a:latin typeface="Arial"/>
                <a:ea typeface="Arial"/>
                <a:cs typeface="Arial"/>
                <a:sym typeface="Arial"/>
              </a:rPr>
              <a:t>Federal Agency Procurement Directory: </a:t>
            </a:r>
            <a:r>
              <a:rPr lang="en-US" sz="1100" dirty="0">
                <a:solidFill>
                  <a:schemeClr val="dk1"/>
                </a:solidFill>
                <a:latin typeface="Arial"/>
                <a:ea typeface="Arial"/>
                <a:cs typeface="Arial"/>
                <a:sym typeface="Arial"/>
              </a:rPr>
              <a:t>The directory is a listing of Federal government contractors that have a requirement to subcontract to small businesses. This listing is intended for small business concerns seeking to find subcontracting possibilities with Federal Government prime contractors. Although, the prime has an obligation to subcontract to small business (SB) doesn’t mean they are seeking new subcontractors. They may already have teams of small business subcontractors. Therefore, this directory is only used as a source to identify potential subcontracting opportunities. The directories can be found by searching the Federal Agency website not all Federal agencies list this information, but it is available to the public through FPDS-NG.</a:t>
            </a:r>
            <a:endParaRPr dirty="0"/>
          </a:p>
        </p:txBody>
      </p:sp>
      <p:sp>
        <p:nvSpPr>
          <p:cNvPr id="339" name="Google Shape;339;g2cdb0652c94_0_83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000000"/>
                </a:solidFill>
                <a:latin typeface="Arial"/>
                <a:ea typeface="Arial"/>
                <a:cs typeface="Arial"/>
                <a:sym typeface="Arial"/>
              </a:rPr>
              <a:t>39</a:t>
            </a:fld>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8000"/>
              </a:lnSpc>
              <a:spcBef>
                <a:spcPts val="0"/>
              </a:spcBef>
              <a:spcAft>
                <a:spcPts val="0"/>
              </a:spcAft>
              <a:buClr>
                <a:schemeClr val="dk1"/>
              </a:buClr>
              <a:buSzPts val="1100"/>
              <a:buFont typeface="Noto Sans Symbols"/>
              <a:buChar char="⮚"/>
            </a:pPr>
            <a:r>
              <a:rPr lang="en-US" sz="1100"/>
              <a:t>When a federal government contractor needs assistance fulfilling certain project components, they will typically look for subcontractors to perform the work.</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a:t>Subcontractors are also needed due to contract requirements and business goals.</a:t>
            </a:r>
            <a:endParaRPr sz="1100"/>
          </a:p>
          <a:p>
            <a:pPr marL="171450" lvl="0" indent="-101600" algn="l" rtl="0">
              <a:lnSpc>
                <a:spcPct val="108000"/>
              </a:lnSpc>
              <a:spcBef>
                <a:spcPts val="0"/>
              </a:spcBef>
              <a:spcAft>
                <a:spcPts val="0"/>
              </a:spcAft>
              <a:buClr>
                <a:schemeClr val="dk1"/>
              </a:buClr>
              <a:buSzPts val="1100"/>
              <a:buFont typeface="Arial"/>
              <a:buNone/>
            </a:pPr>
            <a:endParaRPr sz="1100"/>
          </a:p>
          <a:p>
            <a:pPr marL="0" lvl="0" indent="0" algn="l" rtl="0">
              <a:lnSpc>
                <a:spcPct val="100000"/>
              </a:lnSpc>
              <a:spcBef>
                <a:spcPts val="360"/>
              </a:spcBef>
              <a:spcAft>
                <a:spcPts val="0"/>
              </a:spcAft>
              <a:buSzPts val="1400"/>
              <a:buNone/>
            </a:pPr>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8000"/>
              </a:lnSpc>
              <a:spcBef>
                <a:spcPts val="0"/>
              </a:spcBef>
              <a:spcAft>
                <a:spcPts val="0"/>
              </a:spcAft>
              <a:buClr>
                <a:schemeClr val="dk1"/>
              </a:buClr>
              <a:buSzPts val="1100"/>
              <a:buFont typeface="Noto Sans Symbols"/>
              <a:buChar char="⮚"/>
            </a:pPr>
            <a:r>
              <a:rPr lang="en-US" sz="1100" b="1"/>
              <a:t>What is a Federal Government Prime Contractor? </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A person/business who has entered into a prime contract with the Federal Government for the purpose of obtaining supplies, materials, equipment, or services.</a:t>
            </a:r>
            <a:endParaRPr sz="1050"/>
          </a:p>
          <a:p>
            <a:pPr marL="171450" lvl="0" indent="-171450" algn="l" rtl="0">
              <a:lnSpc>
                <a:spcPct val="108000"/>
              </a:lnSpc>
              <a:spcBef>
                <a:spcPts val="0"/>
              </a:spcBef>
              <a:spcAft>
                <a:spcPts val="0"/>
              </a:spcAft>
              <a:buClr>
                <a:schemeClr val="dk1"/>
              </a:buClr>
              <a:buSzPts val="1100"/>
              <a:buFont typeface="Noto Sans Symbols"/>
              <a:buChar char="⮚"/>
            </a:pPr>
            <a:r>
              <a:rPr lang="en-US" sz="1100" b="1"/>
              <a:t>What is a Federal Government Large Business (LB) Sub-Contractor? </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A person or business that doesn’t meet the qualifications of a small business that was awarded a subcontract to provide supplies or services necessary in the performance of someone else’s Federal Government’s contract.</a:t>
            </a:r>
            <a:endParaRPr sz="1050"/>
          </a:p>
          <a:p>
            <a:pPr marL="171450" lvl="0" indent="-171450" algn="l" rtl="0">
              <a:lnSpc>
                <a:spcPct val="108000"/>
              </a:lnSpc>
              <a:spcBef>
                <a:spcPts val="0"/>
              </a:spcBef>
              <a:spcAft>
                <a:spcPts val="0"/>
              </a:spcAft>
              <a:buClr>
                <a:schemeClr val="dk1"/>
              </a:buClr>
              <a:buSzPts val="1100"/>
              <a:buFont typeface="Noto Sans Symbols"/>
              <a:buChar char="⮚"/>
            </a:pPr>
            <a:r>
              <a:rPr lang="en-US" sz="1100" b="1"/>
              <a:t>What is an SB Federal Government Subcontractor? </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Small business subcontractor means a concern that does not exceed the size standard for the North American Industry Classification Systems (NAICS) code that the Federal Government contractor determines best describes the product or service being acquired by the subcontract.</a:t>
            </a:r>
            <a:endParaRPr sz="1050"/>
          </a:p>
          <a:p>
            <a:pPr marL="171450" lvl="0" indent="-171450" algn="l" rtl="0">
              <a:lnSpc>
                <a:spcPct val="108000"/>
              </a:lnSpc>
              <a:spcBef>
                <a:spcPts val="0"/>
              </a:spcBef>
              <a:spcAft>
                <a:spcPts val="0"/>
              </a:spcAft>
              <a:buClr>
                <a:schemeClr val="dk1"/>
              </a:buClr>
              <a:buSzPts val="1100"/>
              <a:buFont typeface="Noto Sans Symbols"/>
              <a:buChar char="⮚"/>
            </a:pPr>
            <a:r>
              <a:rPr lang="en-US" sz="1100" b="1"/>
              <a:t>What is a NAICS? </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The North American Industry Classification System (NAICS) economic classification system used to classify economic activity. Identifying your NAICS and those you are prepared to do business with allows you to strategically target ideal prospects eliminating the waste of resources on ineffective and ill-targeted marketing.</a:t>
            </a:r>
            <a:endParaRPr sz="1050"/>
          </a:p>
          <a:p>
            <a:pPr marL="0" lvl="0" indent="0" algn="l" rtl="0">
              <a:lnSpc>
                <a:spcPct val="100000"/>
              </a:lnSpc>
              <a:spcBef>
                <a:spcPts val="360"/>
              </a:spcBef>
              <a:spcAft>
                <a:spcPts val="0"/>
              </a:spcAft>
              <a:buSzPts val="1400"/>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8000"/>
              </a:lnSpc>
              <a:spcBef>
                <a:spcPts val="0"/>
              </a:spcBef>
              <a:spcAft>
                <a:spcPts val="0"/>
              </a:spcAft>
              <a:buClr>
                <a:schemeClr val="dk1"/>
              </a:buClr>
              <a:buSzPts val="1100"/>
              <a:buFont typeface="Noto Sans Symbols"/>
              <a:buChar char="⮚"/>
            </a:pPr>
            <a:r>
              <a:rPr lang="en-US" sz="1100" b="1"/>
              <a:t>What is a subcontract? </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A contract for a company or person to do work for another company as part of a larger contractual project. </a:t>
            </a:r>
            <a:endParaRPr sz="1050"/>
          </a:p>
          <a:p>
            <a:pPr marL="171450" lvl="0" indent="-171450" algn="l" rtl="0">
              <a:lnSpc>
                <a:spcPct val="108000"/>
              </a:lnSpc>
              <a:spcBef>
                <a:spcPts val="0"/>
              </a:spcBef>
              <a:spcAft>
                <a:spcPts val="0"/>
              </a:spcAft>
              <a:buClr>
                <a:schemeClr val="dk1"/>
              </a:buClr>
              <a:buSzPts val="1100"/>
              <a:buFont typeface="Noto Sans Symbols"/>
              <a:buChar char="⮚"/>
            </a:pPr>
            <a:r>
              <a:rPr lang="en-US" sz="1100" b="1"/>
              <a:t>What are Notices of Sources Sought (NSS)? </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An NSS is a notice to gain information about an industry. It is a subcontract possibility that is often confused with a subcontracting opportunity. A person or firm is seeking to ascertain who in the market can perform work and find out information about capabilities.</a:t>
            </a:r>
            <a:endParaRPr sz="1050"/>
          </a:p>
          <a:p>
            <a:pPr marL="171450" lvl="0" indent="-171450" algn="l" rtl="0">
              <a:lnSpc>
                <a:spcPct val="108000"/>
              </a:lnSpc>
              <a:spcBef>
                <a:spcPts val="0"/>
              </a:spcBef>
              <a:spcAft>
                <a:spcPts val="0"/>
              </a:spcAft>
              <a:buClr>
                <a:schemeClr val="dk1"/>
              </a:buClr>
              <a:buSzPts val="1100"/>
              <a:buFont typeface="Noto Sans Symbols"/>
              <a:buChar char="⮚"/>
            </a:pPr>
            <a:r>
              <a:rPr lang="en-US" sz="1100" b="1"/>
              <a:t>What is a subcontract possibility? </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A subcontract possibility is when a firm has identified a need for outside support, but they have not provided the opportunity to bid on any requirement. Please note just because a Federal Government contractor has a requirement to utilize an SB doesn’t mean there will be an opportunity for you to be awarded a subcontract. This could be due to the firm already having their subcontracting team established or identified. However, there may be a possibility for future suppliers, and you want to be in the pipeline when this opportunity opens. </a:t>
            </a:r>
            <a:endParaRPr sz="1050"/>
          </a:p>
          <a:p>
            <a:pPr marL="171450" lvl="0" indent="-171450" algn="l" rtl="0">
              <a:lnSpc>
                <a:spcPct val="108000"/>
              </a:lnSpc>
              <a:spcBef>
                <a:spcPts val="0"/>
              </a:spcBef>
              <a:spcAft>
                <a:spcPts val="0"/>
              </a:spcAft>
              <a:buClr>
                <a:schemeClr val="dk1"/>
              </a:buClr>
              <a:buSzPts val="1100"/>
              <a:buFont typeface="Noto Sans Symbols"/>
              <a:buChar char="⮚"/>
            </a:pPr>
            <a:r>
              <a:rPr lang="en-US" sz="1100" b="1"/>
              <a:t>What is a subcontract opportunity? </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A subcontract opportunity is when a Federal A Subcontract Opportunity is when a Federal government contractor has identified a need and is seeking a subcontractor to fulfill that need. </a:t>
            </a:r>
            <a:endParaRPr sz="1050"/>
          </a:p>
          <a:p>
            <a:pPr marL="0" lvl="0" indent="0" algn="l" rtl="0">
              <a:lnSpc>
                <a:spcPct val="100000"/>
              </a:lnSpc>
              <a:spcBef>
                <a:spcPts val="360"/>
              </a:spcBef>
              <a:spcAft>
                <a:spcPts val="0"/>
              </a:spcAft>
              <a:buSzPts val="1400"/>
              <a:buNone/>
            </a:pPr>
            <a:endParaRPr/>
          </a:p>
        </p:txBody>
      </p:sp>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8000"/>
              </a:lnSpc>
              <a:spcBef>
                <a:spcPts val="0"/>
              </a:spcBef>
              <a:spcAft>
                <a:spcPts val="0"/>
              </a:spcAft>
              <a:buClr>
                <a:schemeClr val="dk1"/>
              </a:buClr>
              <a:buSzPts val="1100"/>
              <a:buFont typeface="Noto Sans Symbols"/>
              <a:buChar char="⮚"/>
            </a:pPr>
            <a:r>
              <a:rPr lang="en-US" sz="1100" b="1"/>
              <a:t>What shall SBs know about the Federal Government SB Subcontracts Program?</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SB Subcontractors must adhere to the FAR clauses in their contract</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SB Subcontractors must be aware of all regulatory requirements  </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b="1"/>
              <a:t>What are the FAR regulations that govern the Federal Government SB Subcontracts Program?</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Subcontract regulation that governs the performance of a large business</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FAR Subpart 19.7 SB Programs</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FAR 52.219-8 Utilization of SB Concerns</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FAR 52.219-9 SB Subcontracting Plan</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a:t>In order to participate in government contracting, you must comply with all laws and regulations. The Federal government's purchasing process is governed by the </a:t>
            </a:r>
            <a:r>
              <a:rPr lang="en-US" sz="1100" u="sng">
                <a:solidFill>
                  <a:srgbClr val="0563C1"/>
                </a:solidFill>
                <a:hlinkClick r:id="rId3">
                  <a:extLst>
                    <a:ext uri="{A12FA001-AC4F-418D-AE19-62706E023703}">
                      <ahyp:hlinkClr xmlns:ahyp="http://schemas.microsoft.com/office/drawing/2018/hyperlinkcolor" val="tx"/>
                    </a:ext>
                  </a:extLst>
                </a:hlinkClick>
              </a:rPr>
              <a:t>Federal Acquisition Regulation</a:t>
            </a:r>
            <a:r>
              <a:rPr lang="en-US" sz="1100"/>
              <a:t> (FAR). It is important for SB to obtain an understanding of the regulations so that they are informed of the requirements of being awarded a federal government contract or subcontract under the SB Subcontracting Program and the protections the regulations afford them. </a:t>
            </a:r>
            <a:endParaRPr/>
          </a:p>
          <a:p>
            <a:pPr marL="171450" lvl="0" indent="-101600" algn="l" rtl="0">
              <a:lnSpc>
                <a:spcPct val="108000"/>
              </a:lnSpc>
              <a:spcBef>
                <a:spcPts val="0"/>
              </a:spcBef>
              <a:spcAft>
                <a:spcPts val="0"/>
              </a:spcAft>
              <a:buClr>
                <a:schemeClr val="dk1"/>
              </a:buClr>
              <a:buSzPts val="1100"/>
              <a:buFont typeface="Arial"/>
              <a:buNone/>
            </a:pPr>
            <a:endParaRPr sz="1100"/>
          </a:p>
          <a:p>
            <a:pPr marL="457200" lvl="1" indent="0" algn="l" rtl="0">
              <a:lnSpc>
                <a:spcPct val="108000"/>
              </a:lnSpc>
              <a:spcBef>
                <a:spcPts val="0"/>
              </a:spcBef>
              <a:spcAft>
                <a:spcPts val="0"/>
              </a:spcAft>
              <a:buClr>
                <a:schemeClr val="dk1"/>
              </a:buClr>
              <a:buSzPts val="1050"/>
              <a:buFont typeface="Arial"/>
              <a:buNone/>
            </a:pPr>
            <a:endParaRPr sz="1050"/>
          </a:p>
          <a:p>
            <a:pPr marL="0" lvl="0" indent="0" algn="l" rtl="0">
              <a:lnSpc>
                <a:spcPct val="100000"/>
              </a:lnSpc>
              <a:spcBef>
                <a:spcPts val="360"/>
              </a:spcBef>
              <a:spcAft>
                <a:spcPts val="0"/>
              </a:spcAft>
              <a:buSzPts val="1400"/>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c7912d4a5_1_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8000"/>
              </a:lnSpc>
              <a:spcBef>
                <a:spcPts val="0"/>
              </a:spcBef>
              <a:spcAft>
                <a:spcPts val="0"/>
              </a:spcAft>
              <a:buClr>
                <a:schemeClr val="dk1"/>
              </a:buClr>
              <a:buSzPts val="1100"/>
              <a:buFont typeface="Noto Sans Symbols"/>
              <a:buChar char="⮚"/>
            </a:pPr>
            <a:r>
              <a:rPr lang="en-US" sz="1100" b="1"/>
              <a:t>There are two ways to become a subcontractor: </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Locate a contractor who has been awarded a Federal government prime or subcontract that utilize what you supply</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a:t>The United States Congress created the SB Subcontracting Program under the Small Business Act to ensure SB receives maximum practicable opportunity to participate in Federal Government contracts. </a:t>
            </a:r>
            <a:endParaRPr/>
          </a:p>
          <a:p>
            <a:pPr marL="171450" lvl="0" indent="-171450" algn="l" rtl="0">
              <a:lnSpc>
                <a:spcPct val="108000"/>
              </a:lnSpc>
              <a:spcBef>
                <a:spcPts val="0"/>
              </a:spcBef>
              <a:spcAft>
                <a:spcPts val="0"/>
              </a:spcAft>
              <a:buClr>
                <a:schemeClr val="dk1"/>
              </a:buClr>
              <a:buSzPts val="1100"/>
              <a:buFont typeface="Noto Sans Symbols"/>
              <a:buChar char="⮚"/>
            </a:pPr>
            <a:r>
              <a:rPr lang="en-US" sz="1100"/>
              <a:t>However, Federal government agencies do not have the authority to prescribe the amount of subcontracting to be subcontracted to an SB or require the Federal Government contractor to use a particular small business. </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Locate a firm that is seeking a Federal Government contract and establish a Team Arrangement as it relates to being a subcontractor is defined in FAR 9.601 (2) a potential prime contractor agrees with one or more other companies to have them act as its subcontractors under a specified Government contract or acquisition program if they win the prime contract.</a:t>
            </a:r>
            <a:endParaRPr sz="1100"/>
          </a:p>
          <a:p>
            <a:pPr marL="171450" lvl="0" indent="-101600" algn="l" rtl="0">
              <a:lnSpc>
                <a:spcPct val="108000"/>
              </a:lnSpc>
              <a:spcBef>
                <a:spcPts val="0"/>
              </a:spcBef>
              <a:spcAft>
                <a:spcPts val="0"/>
              </a:spcAft>
              <a:buClr>
                <a:schemeClr val="dk1"/>
              </a:buClr>
              <a:buSzPts val="1100"/>
              <a:buFont typeface="Arial"/>
              <a:buNone/>
            </a:pPr>
            <a:endParaRPr sz="1100"/>
          </a:p>
          <a:p>
            <a:pPr marL="0" lvl="0" indent="0" algn="l" rtl="0">
              <a:lnSpc>
                <a:spcPct val="100000"/>
              </a:lnSpc>
              <a:spcBef>
                <a:spcPts val="360"/>
              </a:spcBef>
              <a:spcAft>
                <a:spcPts val="0"/>
              </a:spcAft>
              <a:buSzPts val="1400"/>
              <a:buNone/>
            </a:pPr>
            <a:endParaRPr/>
          </a:p>
        </p:txBody>
      </p:sp>
      <p:sp>
        <p:nvSpPr>
          <p:cNvPr id="148" name="Google Shape;148;g2cc7912d4a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c7912d4a5_1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8000"/>
              </a:lnSpc>
              <a:spcBef>
                <a:spcPts val="0"/>
              </a:spcBef>
              <a:spcAft>
                <a:spcPts val="0"/>
              </a:spcAft>
              <a:buClr>
                <a:schemeClr val="dk1"/>
              </a:buClr>
              <a:buSzPts val="1100"/>
              <a:buFont typeface="Noto Sans Symbols"/>
              <a:buChar char="⮚"/>
            </a:pPr>
            <a:r>
              <a:rPr lang="en-US" sz="1100" b="1"/>
              <a:t>Bait and Switch</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Providing information on a proposal but not being given the work once the contract has been awarded</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Be sure to contact the Federal Agency who awarded the contract to inform them of any Bait and switch issues</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b="1"/>
              <a:t>Timely payment</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Be sure to contact the Federal Agency who awarded the contract to inform them of any late payments</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b="1"/>
              <a:t>Delay</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A delay in performing a subcontract may delay other projects you have in your pipeline. You may want to have a contingency plan in place in case this occurs to ensure your performance on either contract is not considered negligence. </a:t>
            </a:r>
            <a:endParaRPr sz="1100"/>
          </a:p>
          <a:p>
            <a:pPr marL="628650" lvl="1" indent="-171450" algn="l" rtl="0">
              <a:lnSpc>
                <a:spcPct val="108000"/>
              </a:lnSpc>
              <a:spcBef>
                <a:spcPts val="0"/>
              </a:spcBef>
              <a:spcAft>
                <a:spcPts val="0"/>
              </a:spcAft>
              <a:buClr>
                <a:schemeClr val="dk1"/>
              </a:buClr>
              <a:buSzPts val="1050"/>
              <a:buFont typeface="Courier New"/>
              <a:buChar char="o"/>
            </a:pPr>
            <a:r>
              <a:rPr lang="en-US" sz="1050"/>
              <a:t>No control over the delay caused by dependency (work that must be done prior to you starting your work</a:t>
            </a:r>
            <a:endParaRPr sz="1100"/>
          </a:p>
          <a:p>
            <a:pPr marL="171450" lvl="0" indent="-171450" algn="l" rtl="0">
              <a:lnSpc>
                <a:spcPct val="108000"/>
              </a:lnSpc>
              <a:spcBef>
                <a:spcPts val="0"/>
              </a:spcBef>
              <a:spcAft>
                <a:spcPts val="0"/>
              </a:spcAft>
              <a:buClr>
                <a:schemeClr val="dk1"/>
              </a:buClr>
              <a:buSzPts val="1100"/>
              <a:buFont typeface="Noto Sans Symbols"/>
              <a:buChar char="⮚"/>
            </a:pPr>
            <a:r>
              <a:rPr lang="en-US" sz="1100" b="1"/>
              <a:t>Project Performance</a:t>
            </a:r>
            <a:endParaRPr/>
          </a:p>
          <a:p>
            <a:pPr marL="628650" lvl="1" indent="-171450" algn="l" rtl="0">
              <a:lnSpc>
                <a:spcPct val="108000"/>
              </a:lnSpc>
              <a:spcBef>
                <a:spcPts val="0"/>
              </a:spcBef>
              <a:spcAft>
                <a:spcPts val="0"/>
              </a:spcAft>
              <a:buClr>
                <a:schemeClr val="dk1"/>
              </a:buClr>
              <a:buSzPts val="1050"/>
              <a:buFont typeface="Courier New"/>
              <a:buChar char="o"/>
            </a:pPr>
            <a:r>
              <a:rPr lang="en-US" sz="1050"/>
              <a:t>Federal Government contractor’s overall contract performance assessment is dependent on all subcontractors’ performance.  A Subcontractor’s poor performance can give them a bad name in the industry</a:t>
            </a:r>
            <a:endParaRPr sz="1100"/>
          </a:p>
          <a:p>
            <a:pPr marL="171450" lvl="0" indent="-101600" algn="l" rtl="0">
              <a:lnSpc>
                <a:spcPct val="108000"/>
              </a:lnSpc>
              <a:spcBef>
                <a:spcPts val="0"/>
              </a:spcBef>
              <a:spcAft>
                <a:spcPts val="0"/>
              </a:spcAft>
              <a:buClr>
                <a:schemeClr val="dk1"/>
              </a:buClr>
              <a:buSzPts val="1100"/>
              <a:buFont typeface="Arial"/>
              <a:buNone/>
            </a:pPr>
            <a:endParaRPr sz="1100"/>
          </a:p>
          <a:p>
            <a:pPr marL="0" lvl="0" indent="0" algn="l" rtl="0">
              <a:lnSpc>
                <a:spcPct val="100000"/>
              </a:lnSpc>
              <a:spcBef>
                <a:spcPts val="360"/>
              </a:spcBef>
              <a:spcAft>
                <a:spcPts val="0"/>
              </a:spcAft>
              <a:buSzPts val="1400"/>
              <a:buNone/>
            </a:pPr>
            <a:endParaRPr/>
          </a:p>
        </p:txBody>
      </p:sp>
      <p:sp>
        <p:nvSpPr>
          <p:cNvPr id="170" name="Google Shape;170;g2cc7912d4a5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cc7912d4a5_1_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5" name="Google Shape;185;g2cc7912d4a5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7" name="Picture 6" descr="SBA Logo">
            <a:extLst>
              <a:ext uri="{FF2B5EF4-FFF2-40B4-BE49-F238E27FC236}">
                <a16:creationId xmlns:a16="http://schemas.microsoft.com/office/drawing/2014/main" id="{4A7BA6A9-732F-DD4D-A79A-0CD8BD766550}"/>
              </a:ext>
            </a:extLst>
          </p:cNvPr>
          <p:cNvPicPr>
            <a:picLocks noChangeAspect="1"/>
          </p:cNvPicPr>
          <p:nvPr userDrawn="1"/>
        </p:nvPicPr>
        <p:blipFill rotWithShape="1">
          <a:blip r:embed="rId2"/>
          <a:srcRect b="26065"/>
          <a:stretch/>
        </p:blipFill>
        <p:spPr>
          <a:xfrm>
            <a:off x="4425387" y="1606513"/>
            <a:ext cx="3341226" cy="2694899"/>
          </a:xfrm>
          <a:prstGeom prst="rect">
            <a:avLst/>
          </a:prstGeom>
        </p:spPr>
      </p:pic>
      <p:sp>
        <p:nvSpPr>
          <p:cNvPr id="5" name="Title 4">
            <a:extLst>
              <a:ext uri="{FF2B5EF4-FFF2-40B4-BE49-F238E27FC236}">
                <a16:creationId xmlns:a16="http://schemas.microsoft.com/office/drawing/2014/main" id="{3F5AF672-AB1A-4FAA-A544-8D76025A1BF9}"/>
              </a:ext>
            </a:extLst>
          </p:cNvPr>
          <p:cNvSpPr>
            <a:spLocks noGrp="1"/>
          </p:cNvSpPr>
          <p:nvPr>
            <p:ph type="title" hasCustomPrompt="1"/>
          </p:nvPr>
        </p:nvSpPr>
        <p:spPr/>
        <p:txBody>
          <a:bodyPr/>
          <a:lstStyle>
            <a:lvl1pPr>
              <a:defRPr/>
            </a:lvl1pPr>
          </a:lstStyle>
          <a:p>
            <a:r>
              <a:rPr lang="en-US"/>
              <a:t>Click to edit </a:t>
            </a:r>
            <a:r>
              <a:rPr lang="en-US" err="1"/>
              <a:t>MaTestster</a:t>
            </a:r>
            <a:r>
              <a:rPr lang="en-US"/>
              <a:t> title style</a:t>
            </a:r>
          </a:p>
        </p:txBody>
      </p:sp>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January 15,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January 15,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B6C03B-1ECF-324C-BC62-0687230E677D}" type="datetime4">
              <a:rPr lang="en-US" smtClean="0"/>
              <a:t>January 15,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January 15,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January 15,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January 15,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0417" y="1606514"/>
            <a:ext cx="4471167" cy="3644973"/>
          </a:xfrm>
          <a:prstGeom prst="rect">
            <a:avLst/>
          </a:prstGeom>
        </p:spPr>
      </p:pic>
    </p:spTree>
    <p:extLst>
      <p:ext uri="{BB962C8B-B14F-4D97-AF65-F5344CB8AC3E}">
        <p14:creationId xmlns:p14="http://schemas.microsoft.com/office/powerpoint/2010/main" val="25960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1CDB5-DECC-4A94-8D7D-DC48D525BC69}"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17724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8534400" y="6215064"/>
            <a:ext cx="2438400" cy="4286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rial"/>
                <a:ea typeface="Arial"/>
                <a:cs typeface="Arial"/>
                <a:sym typeface="Arial"/>
              </a:defRPr>
            </a:lvl9pPr>
          </a:lstStyle>
          <a:p>
            <a:r>
              <a:rPr lang="en-US"/>
              <a:t>2</a:t>
            </a:r>
          </a:p>
        </p:txBody>
      </p:sp>
    </p:spTree>
    <p:extLst>
      <p:ext uri="{BB962C8B-B14F-4D97-AF65-F5344CB8AC3E}">
        <p14:creationId xmlns:p14="http://schemas.microsoft.com/office/powerpoint/2010/main" val="2852381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hapter Slide - Screen Only">
  <p:cSld name="1_Chapter Slide - Screen Only">
    <p:bg>
      <p:bgPr>
        <a:solidFill>
          <a:srgbClr val="003E7F"/>
        </a:solidFill>
        <a:effectLst/>
      </p:bgPr>
    </p:bg>
    <p:spTree>
      <p:nvGrpSpPr>
        <p:cNvPr id="1" name="Shape 65"/>
        <p:cNvGrpSpPr/>
        <p:nvPr/>
      </p:nvGrpSpPr>
      <p:grpSpPr>
        <a:xfrm>
          <a:off x="0" y="0"/>
          <a:ext cx="0" cy="0"/>
          <a:chOff x="0" y="0"/>
          <a:chExt cx="0" cy="0"/>
        </a:xfrm>
      </p:grpSpPr>
      <p:sp>
        <p:nvSpPr>
          <p:cNvPr id="66" name="Google Shape;66;p14"/>
          <p:cNvSpPr/>
          <p:nvPr/>
        </p:nvSpPr>
        <p:spPr>
          <a:xfrm>
            <a:off x="0" y="0"/>
            <a:ext cx="12192000" cy="6858000"/>
          </a:xfrm>
          <a:prstGeom prst="rect">
            <a:avLst/>
          </a:prstGeom>
          <a:solidFill>
            <a:srgbClr val="007EB4"/>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14"/>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lt1"/>
              </a:buClr>
              <a:buSzPts val="4500"/>
              <a:buFont typeface="Arial"/>
              <a:buChar char="●"/>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23581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 with Subtitle 2">
  <p:cSld name="Title and Content - with Subtitle 2">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214928"/>
            <a:ext cx="10515600" cy="5988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rgbClr val="003F80"/>
              </a:buClr>
              <a:buSzPts val="2800"/>
              <a:buFont typeface="Arial"/>
              <a:buChar char="●"/>
              <a:defRPr sz="37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5"/>
          <p:cNvSpPr txBox="1">
            <a:spLocks noGrp="1"/>
          </p:cNvSpPr>
          <p:nvPr>
            <p:ph type="body" idx="1"/>
          </p:nvPr>
        </p:nvSpPr>
        <p:spPr>
          <a:xfrm>
            <a:off x="838200" y="1585748"/>
            <a:ext cx="10515600" cy="4446800"/>
          </a:xfrm>
          <a:prstGeom prst="rect">
            <a:avLst/>
          </a:prstGeom>
          <a:noFill/>
          <a:ln>
            <a:noFill/>
          </a:ln>
        </p:spPr>
        <p:txBody>
          <a:bodyPr spcFirstLastPara="1" wrap="square" lIns="91425" tIns="45700" rIns="91425" bIns="45700" anchor="t" anchorCtr="0">
            <a:normAutofit/>
          </a:bodyPr>
          <a:lstStyle>
            <a:lvl1pPr marL="609585" lvl="0" indent="-457189" algn="l" rtl="0">
              <a:lnSpc>
                <a:spcPct val="90000"/>
              </a:lnSpc>
              <a:spcBef>
                <a:spcPts val="1000"/>
              </a:spcBef>
              <a:spcAft>
                <a:spcPts val="0"/>
              </a:spcAft>
              <a:buClr>
                <a:schemeClr val="dk1"/>
              </a:buClr>
              <a:buSzPts val="1800"/>
              <a:buChar char="●"/>
              <a:defRPr/>
            </a:lvl1pPr>
            <a:lvl2pPr marL="1219170" lvl="1" indent="-457189" algn="l" rtl="0">
              <a:lnSpc>
                <a:spcPct val="90000"/>
              </a:lnSpc>
              <a:spcBef>
                <a:spcPts val="500"/>
              </a:spcBef>
              <a:spcAft>
                <a:spcPts val="0"/>
              </a:spcAft>
              <a:buClr>
                <a:schemeClr val="dk1"/>
              </a:buClr>
              <a:buSzPts val="1800"/>
              <a:buChar char="○"/>
              <a:defRPr/>
            </a:lvl2pPr>
            <a:lvl3pPr marL="1828754" lvl="2" indent="-457189" algn="l" rtl="0">
              <a:lnSpc>
                <a:spcPct val="90000"/>
              </a:lnSpc>
              <a:spcBef>
                <a:spcPts val="500"/>
              </a:spcBef>
              <a:spcAft>
                <a:spcPts val="0"/>
              </a:spcAft>
              <a:buClr>
                <a:schemeClr val="dk1"/>
              </a:buClr>
              <a:buSzPts val="1800"/>
              <a:buChar char="■"/>
              <a:defRPr/>
            </a:lvl3pPr>
            <a:lvl4pPr marL="2438339" lvl="3" indent="-457189" algn="l" rtl="0">
              <a:lnSpc>
                <a:spcPct val="90000"/>
              </a:lnSpc>
              <a:spcBef>
                <a:spcPts val="500"/>
              </a:spcBef>
              <a:spcAft>
                <a:spcPts val="0"/>
              </a:spcAft>
              <a:buClr>
                <a:schemeClr val="dk1"/>
              </a:buClr>
              <a:buSzPts val="1800"/>
              <a:buChar char="●"/>
              <a:defRPr/>
            </a:lvl4pPr>
            <a:lvl5pPr marL="3047924" lvl="4" indent="-457189" algn="l" rtl="0">
              <a:lnSpc>
                <a:spcPct val="90000"/>
              </a:lnSpc>
              <a:spcBef>
                <a:spcPts val="500"/>
              </a:spcBef>
              <a:spcAft>
                <a:spcPts val="0"/>
              </a:spcAft>
              <a:buClr>
                <a:schemeClr val="dk1"/>
              </a:buClr>
              <a:buSzPts val="1800"/>
              <a:buChar char="○"/>
              <a:defRPr/>
            </a:lvl5pPr>
            <a:lvl6pPr marL="3657509" lvl="5" indent="-457189" algn="l" rtl="0">
              <a:lnSpc>
                <a:spcPct val="90000"/>
              </a:lnSpc>
              <a:spcBef>
                <a:spcPts val="500"/>
              </a:spcBef>
              <a:spcAft>
                <a:spcPts val="0"/>
              </a:spcAft>
              <a:buClr>
                <a:schemeClr val="dk1"/>
              </a:buClr>
              <a:buSzPts val="1800"/>
              <a:buChar char="■"/>
              <a:defRPr/>
            </a:lvl6pPr>
            <a:lvl7pPr marL="4267093" lvl="6" indent="-457189" algn="l" rtl="0">
              <a:lnSpc>
                <a:spcPct val="90000"/>
              </a:lnSpc>
              <a:spcBef>
                <a:spcPts val="500"/>
              </a:spcBef>
              <a:spcAft>
                <a:spcPts val="0"/>
              </a:spcAft>
              <a:buClr>
                <a:schemeClr val="dk1"/>
              </a:buClr>
              <a:buSzPts val="1800"/>
              <a:buChar char="●"/>
              <a:defRPr/>
            </a:lvl7pPr>
            <a:lvl8pPr marL="4876678" lvl="7" indent="-457189" algn="l" rtl="0">
              <a:lnSpc>
                <a:spcPct val="90000"/>
              </a:lnSpc>
              <a:spcBef>
                <a:spcPts val="500"/>
              </a:spcBef>
              <a:spcAft>
                <a:spcPts val="0"/>
              </a:spcAft>
              <a:buClr>
                <a:schemeClr val="dk1"/>
              </a:buClr>
              <a:buSzPts val="1800"/>
              <a:buChar char="○"/>
              <a:defRPr/>
            </a:lvl8pPr>
            <a:lvl9pPr marL="5486263" lvl="8" indent="-457189" algn="l" rtl="0">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557087" y="6194307"/>
            <a:ext cx="2394400" cy="365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194307"/>
            <a:ext cx="4114800" cy="365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9164467" y="6377845"/>
            <a:ext cx="27432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
        <p:nvSpPr>
          <p:cNvPr id="74" name="Google Shape;74;p15"/>
          <p:cNvSpPr txBox="1">
            <a:spLocks noGrp="1"/>
          </p:cNvSpPr>
          <p:nvPr>
            <p:ph type="subTitle" idx="2"/>
          </p:nvPr>
        </p:nvSpPr>
        <p:spPr>
          <a:xfrm>
            <a:off x="838200" y="967512"/>
            <a:ext cx="10515600" cy="6960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898989"/>
              </a:buClr>
              <a:buSzPts val="1575"/>
              <a:buNone/>
              <a:defRPr sz="2100" b="1">
                <a:solidFill>
                  <a:srgbClr val="898989"/>
                </a:solidFill>
              </a:defRPr>
            </a:lvl1pPr>
            <a:lvl2pPr lvl="1" algn="ctr" rtl="0">
              <a:lnSpc>
                <a:spcPct val="90000"/>
              </a:lnSpc>
              <a:spcBef>
                <a:spcPts val="500"/>
              </a:spcBef>
              <a:spcAft>
                <a:spcPts val="0"/>
              </a:spcAft>
              <a:buClr>
                <a:schemeClr val="dk1"/>
              </a:buClr>
              <a:buSzPts val="1500"/>
              <a:buNone/>
              <a:defRPr sz="2000"/>
            </a:lvl2pPr>
            <a:lvl3pPr lvl="2" algn="ctr" rtl="0">
              <a:lnSpc>
                <a:spcPct val="90000"/>
              </a:lnSpc>
              <a:spcBef>
                <a:spcPts val="500"/>
              </a:spcBef>
              <a:spcAft>
                <a:spcPts val="0"/>
              </a:spcAft>
              <a:buClr>
                <a:schemeClr val="dk1"/>
              </a:buClr>
              <a:buSzPts val="1350"/>
              <a:buNone/>
              <a:defRPr sz="1800"/>
            </a:lvl3pPr>
            <a:lvl4pPr lvl="3" algn="ctr" rtl="0">
              <a:lnSpc>
                <a:spcPct val="90000"/>
              </a:lnSpc>
              <a:spcBef>
                <a:spcPts val="500"/>
              </a:spcBef>
              <a:spcAft>
                <a:spcPts val="0"/>
              </a:spcAft>
              <a:buClr>
                <a:schemeClr val="dk1"/>
              </a:buClr>
              <a:buSzPts val="1200"/>
              <a:buNone/>
              <a:defRPr sz="1600"/>
            </a:lvl4pPr>
            <a:lvl5pPr lvl="4" algn="ctr" rtl="0">
              <a:lnSpc>
                <a:spcPct val="90000"/>
              </a:lnSpc>
              <a:spcBef>
                <a:spcPts val="500"/>
              </a:spcBef>
              <a:spcAft>
                <a:spcPts val="0"/>
              </a:spcAft>
              <a:buClr>
                <a:schemeClr val="dk1"/>
              </a:buClr>
              <a:buSzPts val="1200"/>
              <a:buNone/>
              <a:defRPr sz="1600"/>
            </a:lvl5pPr>
            <a:lvl6pPr lvl="5" algn="ctr" rtl="0">
              <a:lnSpc>
                <a:spcPct val="90000"/>
              </a:lnSpc>
              <a:spcBef>
                <a:spcPts val="500"/>
              </a:spcBef>
              <a:spcAft>
                <a:spcPts val="0"/>
              </a:spcAft>
              <a:buClr>
                <a:schemeClr val="dk1"/>
              </a:buClr>
              <a:buSzPts val="1200"/>
              <a:buNone/>
              <a:defRPr sz="1600"/>
            </a:lvl6pPr>
            <a:lvl7pPr lvl="6" algn="ctr" rtl="0">
              <a:lnSpc>
                <a:spcPct val="90000"/>
              </a:lnSpc>
              <a:spcBef>
                <a:spcPts val="500"/>
              </a:spcBef>
              <a:spcAft>
                <a:spcPts val="0"/>
              </a:spcAft>
              <a:buClr>
                <a:schemeClr val="dk1"/>
              </a:buClr>
              <a:buSzPts val="1200"/>
              <a:buNone/>
              <a:defRPr sz="1600"/>
            </a:lvl7pPr>
            <a:lvl8pPr lvl="7" algn="ctr" rtl="0">
              <a:lnSpc>
                <a:spcPct val="90000"/>
              </a:lnSpc>
              <a:spcBef>
                <a:spcPts val="500"/>
              </a:spcBef>
              <a:spcAft>
                <a:spcPts val="0"/>
              </a:spcAft>
              <a:buClr>
                <a:schemeClr val="dk1"/>
              </a:buClr>
              <a:buSzPts val="1200"/>
              <a:buNone/>
              <a:defRPr sz="1600"/>
            </a:lvl8pPr>
            <a:lvl9pPr lvl="8" algn="ctr" rtl="0">
              <a:lnSpc>
                <a:spcPct val="90000"/>
              </a:lnSpc>
              <a:spcBef>
                <a:spcPts val="500"/>
              </a:spcBef>
              <a:spcAft>
                <a:spcPts val="0"/>
              </a:spcAft>
              <a:buClr>
                <a:schemeClr val="dk1"/>
              </a:buClr>
              <a:buSzPts val="1200"/>
              <a:buNone/>
              <a:defRPr sz="1600"/>
            </a:lvl9pPr>
          </a:lstStyle>
          <a:p>
            <a:endParaRPr/>
          </a:p>
        </p:txBody>
      </p:sp>
    </p:spTree>
    <p:extLst>
      <p:ext uri="{BB962C8B-B14F-4D97-AF65-F5344CB8AC3E}">
        <p14:creationId xmlns:p14="http://schemas.microsoft.com/office/powerpoint/2010/main" val="420619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381"/>
            <a:ext cx="2407901" cy="661370"/>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381"/>
            <a:ext cx="2407901" cy="661370"/>
          </a:xfrm>
          <a:prstGeom prst="rect">
            <a:avLst/>
          </a:prstGeom>
        </p:spPr>
      </p:pic>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a:t>Click to edit Master subtitle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a:t>Click to edit Master </a:t>
            </a:r>
            <a:br>
              <a:rPr lang="en-US"/>
            </a:br>
            <a:r>
              <a:rPr lang="en-US"/>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January 15,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January 15, 2025</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2"/>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a:p>
        </p:txBody>
      </p:sp>
      <p:sp>
        <p:nvSpPr>
          <p:cNvPr id="10" name="Rectangle 9" descr="&quot;&quot;"/>
          <p:cNvSpPr/>
          <p:nvPr userDrawn="1"/>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descr="&quot;&quot;"/>
          <p:cNvGrpSpPr/>
          <p:nvPr userDrawn="1"/>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descr="&quot;&quot;"/>
          <p:cNvSpPr/>
          <p:nvPr userDrawn="1"/>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6663" y="6448922"/>
            <a:ext cx="356632"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January 15, 2025</a:t>
            </a:fld>
            <a:endParaRPr lang="en-US"/>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 id="2147483669" r:id="rId16"/>
    <p:sldLayoutId id="2147483670" r:id="rId17"/>
    <p:sldLayoutId id="2147483671" r:id="rId18"/>
    <p:sldLayoutId id="2147483672" r:id="rId19"/>
    <p:sldLayoutId id="2147483673" r:id="rId20"/>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mailto:subcontracting@sba.gov" TargetMode="External"/><Relationship Id="rId2" Type="http://schemas.openxmlformats.org/officeDocument/2006/relationships/hyperlink" Target="https://www.sba.gov/federal-contracting/counseling-help/commercial-market-representatives"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profslusos.blogspot.com/2017/07/para-quando-manifestacao-de-preferencias.html" TargetMode="External"/><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connect.sba.gov/"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s://subnet.sba.gov/client/dsp_Landing.cfm"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F43D-2B45-133C-72E4-95F54C0C6CA1}"/>
              </a:ext>
            </a:extLst>
          </p:cNvPr>
          <p:cNvSpPr>
            <a:spLocks noGrp="1"/>
          </p:cNvSpPr>
          <p:nvPr>
            <p:ph type="title" idx="4294967295"/>
          </p:nvPr>
        </p:nvSpPr>
        <p:spPr>
          <a:xfrm>
            <a:off x="838200" y="199204"/>
            <a:ext cx="10515600" cy="1160039"/>
          </a:xfrm>
        </p:spPr>
        <p:txBody>
          <a:bodyPr vert="horz" lIns="91440" tIns="45720" rIns="91440" bIns="45720" rtlCol="0" anchor="b">
            <a:normAutofit/>
          </a:bodyPr>
          <a:lstStyle/>
          <a:p>
            <a:r>
              <a:rPr lang="en-US" dirty="0"/>
              <a:t>SBA U.S. Small Business Administration</a:t>
            </a:r>
          </a:p>
        </p:txBody>
      </p:sp>
    </p:spTree>
    <p:extLst>
      <p:ext uri="{BB962C8B-B14F-4D97-AF65-F5344CB8AC3E}">
        <p14:creationId xmlns:p14="http://schemas.microsoft.com/office/powerpoint/2010/main" val="26956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10</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38200" y="389601"/>
            <a:ext cx="10515600" cy="1160039"/>
          </a:xfrm>
        </p:spPr>
        <p:txBody>
          <a:bodyPr>
            <a:normAutofit/>
          </a:bodyPr>
          <a:lstStyle/>
          <a:p>
            <a:r>
              <a:rPr lang="en-US" dirty="0"/>
              <a:t>Search Results – Place of Performance </a:t>
            </a:r>
          </a:p>
        </p:txBody>
      </p:sp>
      <p:pic>
        <p:nvPicPr>
          <p:cNvPr id="10" name="Picture 9" descr="Yellow arrow">
            <a:extLst>
              <a:ext uri="{FF2B5EF4-FFF2-40B4-BE49-F238E27FC236}">
                <a16:creationId xmlns:a16="http://schemas.microsoft.com/office/drawing/2014/main" id="{472D938B-6FA1-963A-8844-DC1032457D0F}"/>
              </a:ext>
            </a:extLst>
          </p:cNvPr>
          <p:cNvPicPr>
            <a:picLocks noChangeAspect="1"/>
          </p:cNvPicPr>
          <p:nvPr/>
        </p:nvPicPr>
        <p:blipFill>
          <a:blip r:embed="rId2"/>
          <a:stretch>
            <a:fillRect/>
          </a:stretch>
        </p:blipFill>
        <p:spPr>
          <a:xfrm>
            <a:off x="588157" y="4393600"/>
            <a:ext cx="676715" cy="323116"/>
          </a:xfrm>
          <a:prstGeom prst="rect">
            <a:avLst/>
          </a:prstGeom>
        </p:spPr>
      </p:pic>
      <p:pic>
        <p:nvPicPr>
          <p:cNvPr id="84" name="Content Placeholder 83" descr="Screenshot of SubNet web page solicitation search result">
            <a:extLst>
              <a:ext uri="{FF2B5EF4-FFF2-40B4-BE49-F238E27FC236}">
                <a16:creationId xmlns:a16="http://schemas.microsoft.com/office/drawing/2014/main" id="{BE5052AE-4289-8FB7-27F8-6442066F5EDF}"/>
              </a:ext>
            </a:extLst>
          </p:cNvPr>
          <p:cNvPicPr>
            <a:picLocks noGrp="1" noChangeAspect="1"/>
          </p:cNvPicPr>
          <p:nvPr>
            <p:ph idx="1"/>
          </p:nvPr>
        </p:nvPicPr>
        <p:blipFill>
          <a:blip r:embed="rId3"/>
          <a:stretch>
            <a:fillRect/>
          </a:stretch>
        </p:blipFill>
        <p:spPr>
          <a:xfrm>
            <a:off x="1264872" y="1031677"/>
            <a:ext cx="9836734" cy="5436722"/>
          </a:xfrm>
        </p:spPr>
      </p:pic>
    </p:spTree>
    <p:extLst>
      <p:ext uri="{BB962C8B-B14F-4D97-AF65-F5344CB8AC3E}">
        <p14:creationId xmlns:p14="http://schemas.microsoft.com/office/powerpoint/2010/main" val="31274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11</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38200" y="380998"/>
            <a:ext cx="10515600" cy="1160039"/>
          </a:xfrm>
        </p:spPr>
        <p:txBody>
          <a:bodyPr>
            <a:normAutofit/>
          </a:bodyPr>
          <a:lstStyle/>
          <a:p>
            <a:r>
              <a:rPr lang="en-US" dirty="0"/>
              <a:t>Solicitation Details </a:t>
            </a:r>
          </a:p>
        </p:txBody>
      </p:sp>
      <p:pic>
        <p:nvPicPr>
          <p:cNvPr id="8" name="Content Placeholder 7" descr="Screenshot of SubNet webpage">
            <a:extLst>
              <a:ext uri="{FF2B5EF4-FFF2-40B4-BE49-F238E27FC236}">
                <a16:creationId xmlns:a16="http://schemas.microsoft.com/office/drawing/2014/main" id="{68AAEB2C-1B50-8167-2273-18233B778E5C}"/>
              </a:ext>
            </a:extLst>
          </p:cNvPr>
          <p:cNvPicPr>
            <a:picLocks noGrp="1" noChangeAspect="1"/>
          </p:cNvPicPr>
          <p:nvPr>
            <p:ph idx="1"/>
          </p:nvPr>
        </p:nvPicPr>
        <p:blipFill>
          <a:blip r:embed="rId2"/>
          <a:stretch>
            <a:fillRect/>
          </a:stretch>
        </p:blipFill>
        <p:spPr>
          <a:xfrm>
            <a:off x="1348846" y="1019175"/>
            <a:ext cx="9494308" cy="5340548"/>
          </a:xfrm>
        </p:spPr>
      </p:pic>
      <p:sp>
        <p:nvSpPr>
          <p:cNvPr id="2" name="Arrow: Down 1" descr="Yellow arrow">
            <a:extLst>
              <a:ext uri="{FF2B5EF4-FFF2-40B4-BE49-F238E27FC236}">
                <a16:creationId xmlns:a16="http://schemas.microsoft.com/office/drawing/2014/main" id="{3FE1567E-0AD9-914F-78F9-94CAB1CD08AA}"/>
              </a:ext>
            </a:extLst>
          </p:cNvPr>
          <p:cNvSpPr/>
          <p:nvPr/>
        </p:nvSpPr>
        <p:spPr>
          <a:xfrm>
            <a:off x="2952750" y="2264939"/>
            <a:ext cx="285750" cy="4592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descr="Yellow arrow">
            <a:extLst>
              <a:ext uri="{FF2B5EF4-FFF2-40B4-BE49-F238E27FC236}">
                <a16:creationId xmlns:a16="http://schemas.microsoft.com/office/drawing/2014/main" id="{AF5A17CB-EA8E-855A-1DB6-54AC1E6F333A}"/>
              </a:ext>
            </a:extLst>
          </p:cNvPr>
          <p:cNvSpPr/>
          <p:nvPr/>
        </p:nvSpPr>
        <p:spPr>
          <a:xfrm>
            <a:off x="4152900" y="2264939"/>
            <a:ext cx="285750" cy="45921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9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12</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55000" y="392639"/>
            <a:ext cx="10515600" cy="1160039"/>
          </a:xfrm>
        </p:spPr>
        <p:txBody>
          <a:bodyPr>
            <a:normAutofit/>
          </a:bodyPr>
          <a:lstStyle/>
          <a:p>
            <a:r>
              <a:rPr lang="en-US" dirty="0"/>
              <a:t>Solicitation Details (continued)</a:t>
            </a:r>
          </a:p>
        </p:txBody>
      </p:sp>
      <p:pic>
        <p:nvPicPr>
          <p:cNvPr id="7" name="Content Placeholder 6" descr="Screenshot of SubNet web page">
            <a:extLst>
              <a:ext uri="{FF2B5EF4-FFF2-40B4-BE49-F238E27FC236}">
                <a16:creationId xmlns:a16="http://schemas.microsoft.com/office/drawing/2014/main" id="{CCECE84B-658A-01ED-1FC6-3E5AFABC36A0}"/>
              </a:ext>
            </a:extLst>
          </p:cNvPr>
          <p:cNvPicPr>
            <a:picLocks noGrp="1" noChangeAspect="1"/>
          </p:cNvPicPr>
          <p:nvPr>
            <p:ph idx="1"/>
          </p:nvPr>
        </p:nvPicPr>
        <p:blipFill>
          <a:blip r:embed="rId2"/>
          <a:stretch>
            <a:fillRect/>
          </a:stretch>
        </p:blipFill>
        <p:spPr>
          <a:xfrm>
            <a:off x="1118727" y="1200151"/>
            <a:ext cx="9988146" cy="5176712"/>
          </a:xfrm>
        </p:spPr>
      </p:pic>
      <p:sp>
        <p:nvSpPr>
          <p:cNvPr id="2" name="Arrow: Right 1" descr="Yellow arrow">
            <a:extLst>
              <a:ext uri="{FF2B5EF4-FFF2-40B4-BE49-F238E27FC236}">
                <a16:creationId xmlns:a16="http://schemas.microsoft.com/office/drawing/2014/main" id="{9FAD3E66-0502-178B-518F-9F15B3999FDF}"/>
              </a:ext>
            </a:extLst>
          </p:cNvPr>
          <p:cNvSpPr/>
          <p:nvPr/>
        </p:nvSpPr>
        <p:spPr>
          <a:xfrm>
            <a:off x="1276350" y="5144294"/>
            <a:ext cx="647700" cy="3143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descr="Yellow arrow">
            <a:extLst>
              <a:ext uri="{FF2B5EF4-FFF2-40B4-BE49-F238E27FC236}">
                <a16:creationId xmlns:a16="http://schemas.microsoft.com/office/drawing/2014/main" id="{03AAA5F9-3F3B-84B0-AAF8-89B95EC4E0F3}"/>
              </a:ext>
            </a:extLst>
          </p:cNvPr>
          <p:cNvSpPr/>
          <p:nvPr/>
        </p:nvSpPr>
        <p:spPr>
          <a:xfrm>
            <a:off x="7104164" y="3358356"/>
            <a:ext cx="723900" cy="32385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24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13</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38200" y="380998"/>
            <a:ext cx="10515600" cy="603053"/>
          </a:xfrm>
        </p:spPr>
        <p:txBody>
          <a:bodyPr>
            <a:normAutofit/>
          </a:bodyPr>
          <a:lstStyle/>
          <a:p>
            <a:r>
              <a:rPr lang="en-US" dirty="0"/>
              <a:t>All Solicitation from this Business </a:t>
            </a:r>
          </a:p>
        </p:txBody>
      </p:sp>
      <p:pic>
        <p:nvPicPr>
          <p:cNvPr id="10" name="Content Placeholder 9" descr="Screenshot of SubNet web page">
            <a:extLst>
              <a:ext uri="{FF2B5EF4-FFF2-40B4-BE49-F238E27FC236}">
                <a16:creationId xmlns:a16="http://schemas.microsoft.com/office/drawing/2014/main" id="{60EE970E-905D-80B0-B927-2E37740C8123}"/>
              </a:ext>
            </a:extLst>
          </p:cNvPr>
          <p:cNvPicPr>
            <a:picLocks noGrp="1" noChangeAspect="1"/>
          </p:cNvPicPr>
          <p:nvPr>
            <p:ph idx="1"/>
          </p:nvPr>
        </p:nvPicPr>
        <p:blipFill>
          <a:blip r:embed="rId2"/>
          <a:stretch>
            <a:fillRect/>
          </a:stretch>
        </p:blipFill>
        <p:spPr>
          <a:xfrm>
            <a:off x="1328737" y="1113831"/>
            <a:ext cx="9534525" cy="5363171"/>
          </a:xfrm>
        </p:spPr>
      </p:pic>
      <p:sp>
        <p:nvSpPr>
          <p:cNvPr id="11" name="Arrow: Down 10" descr="Yellow arrow">
            <a:extLst>
              <a:ext uri="{FF2B5EF4-FFF2-40B4-BE49-F238E27FC236}">
                <a16:creationId xmlns:a16="http://schemas.microsoft.com/office/drawing/2014/main" id="{1E460FFD-EB60-F491-6FDE-1AD4D95C0FEA}"/>
              </a:ext>
            </a:extLst>
          </p:cNvPr>
          <p:cNvSpPr/>
          <p:nvPr/>
        </p:nvSpPr>
        <p:spPr>
          <a:xfrm>
            <a:off x="2933700" y="2266950"/>
            <a:ext cx="161925"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95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14</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94280" y="372688"/>
            <a:ext cx="10515600" cy="1160039"/>
          </a:xfrm>
        </p:spPr>
        <p:txBody>
          <a:bodyPr>
            <a:normAutofit/>
          </a:bodyPr>
          <a:lstStyle/>
          <a:p>
            <a:r>
              <a:rPr lang="en-US" dirty="0"/>
              <a:t>Using Advanced Search (continued)</a:t>
            </a:r>
          </a:p>
        </p:txBody>
      </p:sp>
      <p:pic>
        <p:nvPicPr>
          <p:cNvPr id="7" name="Picture 6" descr="Screenshot of SubNet web page">
            <a:extLst>
              <a:ext uri="{FF2B5EF4-FFF2-40B4-BE49-F238E27FC236}">
                <a16:creationId xmlns:a16="http://schemas.microsoft.com/office/drawing/2014/main" id="{9272A8B1-5021-399F-A677-9CEDF4D56666}"/>
              </a:ext>
            </a:extLst>
          </p:cNvPr>
          <p:cNvPicPr>
            <a:picLocks noChangeAspect="1"/>
          </p:cNvPicPr>
          <p:nvPr/>
        </p:nvPicPr>
        <p:blipFill>
          <a:blip r:embed="rId2"/>
          <a:stretch>
            <a:fillRect/>
          </a:stretch>
        </p:blipFill>
        <p:spPr>
          <a:xfrm>
            <a:off x="1646417" y="1113213"/>
            <a:ext cx="9550399" cy="5372099"/>
          </a:xfrm>
          <a:prstGeom prst="rect">
            <a:avLst/>
          </a:prstGeom>
        </p:spPr>
      </p:pic>
      <p:cxnSp>
        <p:nvCxnSpPr>
          <p:cNvPr id="8" name="Straight Arrow Connector 7" descr="Red arrow">
            <a:extLst>
              <a:ext uri="{FF2B5EF4-FFF2-40B4-BE49-F238E27FC236}">
                <a16:creationId xmlns:a16="http://schemas.microsoft.com/office/drawing/2014/main" id="{AD9B55D5-5991-3997-F49E-43C9E27902F1}"/>
              </a:ext>
            </a:extLst>
          </p:cNvPr>
          <p:cNvCxnSpPr>
            <a:cxnSpLocks/>
          </p:cNvCxnSpPr>
          <p:nvPr/>
        </p:nvCxnSpPr>
        <p:spPr>
          <a:xfrm>
            <a:off x="3848100" y="3048000"/>
            <a:ext cx="2790825"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B2DD237-63F9-2B31-3014-6397CC316040}"/>
              </a:ext>
            </a:extLst>
          </p:cNvPr>
          <p:cNvSpPr txBox="1"/>
          <p:nvPr/>
        </p:nvSpPr>
        <p:spPr>
          <a:xfrm>
            <a:off x="6845300" y="2873387"/>
            <a:ext cx="2838450" cy="923330"/>
          </a:xfrm>
          <a:prstGeom prst="rect">
            <a:avLst/>
          </a:prstGeom>
          <a:noFill/>
        </p:spPr>
        <p:txBody>
          <a:bodyPr wrap="square" rtlCol="0">
            <a:spAutoFit/>
          </a:bodyPr>
          <a:lstStyle/>
          <a:p>
            <a:r>
              <a:rPr lang="en-US" dirty="0">
                <a:solidFill>
                  <a:srgbClr val="FF0000"/>
                </a:solidFill>
              </a:rPr>
              <a:t>If get “Internal Error” message, ignore message. Click ok and “Submit.” </a:t>
            </a:r>
          </a:p>
        </p:txBody>
      </p:sp>
    </p:spTree>
    <p:extLst>
      <p:ext uri="{BB962C8B-B14F-4D97-AF65-F5344CB8AC3E}">
        <p14:creationId xmlns:p14="http://schemas.microsoft.com/office/powerpoint/2010/main" val="39330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15</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94280" y="372688"/>
            <a:ext cx="10515600" cy="1160039"/>
          </a:xfrm>
        </p:spPr>
        <p:txBody>
          <a:bodyPr>
            <a:normAutofit/>
          </a:bodyPr>
          <a:lstStyle/>
          <a:p>
            <a:r>
              <a:rPr lang="en-US" dirty="0"/>
              <a:t>Using Advanced Search (continued)</a:t>
            </a:r>
          </a:p>
        </p:txBody>
      </p:sp>
      <p:pic>
        <p:nvPicPr>
          <p:cNvPr id="10" name="Picture 9" descr="Screenshot of SubNet web page">
            <a:extLst>
              <a:ext uri="{FF2B5EF4-FFF2-40B4-BE49-F238E27FC236}">
                <a16:creationId xmlns:a16="http://schemas.microsoft.com/office/drawing/2014/main" id="{0D432315-FD37-EA27-D732-B9590C26B48E}"/>
              </a:ext>
            </a:extLst>
          </p:cNvPr>
          <p:cNvPicPr>
            <a:picLocks noChangeAspect="1"/>
          </p:cNvPicPr>
          <p:nvPr/>
        </p:nvPicPr>
        <p:blipFill>
          <a:blip r:embed="rId2"/>
          <a:stretch>
            <a:fillRect/>
          </a:stretch>
        </p:blipFill>
        <p:spPr>
          <a:xfrm>
            <a:off x="1403867" y="1070640"/>
            <a:ext cx="9626084" cy="5414672"/>
          </a:xfrm>
          <a:prstGeom prst="rect">
            <a:avLst/>
          </a:prstGeom>
        </p:spPr>
      </p:pic>
      <p:sp>
        <p:nvSpPr>
          <p:cNvPr id="11" name="Arrow: Down 10" descr="Yellow arrow">
            <a:extLst>
              <a:ext uri="{FF2B5EF4-FFF2-40B4-BE49-F238E27FC236}">
                <a16:creationId xmlns:a16="http://schemas.microsoft.com/office/drawing/2014/main" id="{349676E7-8078-A015-35E7-688B4EC4E7DD}"/>
              </a:ext>
            </a:extLst>
          </p:cNvPr>
          <p:cNvSpPr/>
          <p:nvPr/>
        </p:nvSpPr>
        <p:spPr>
          <a:xfrm>
            <a:off x="4895850" y="3009900"/>
            <a:ext cx="190500" cy="4191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33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of SubNet web page">
            <a:extLst>
              <a:ext uri="{FF2B5EF4-FFF2-40B4-BE49-F238E27FC236}">
                <a16:creationId xmlns:a16="http://schemas.microsoft.com/office/drawing/2014/main" id="{7426E03D-144B-D00E-DDCE-09B2FB5A1B7E}"/>
              </a:ext>
            </a:extLst>
          </p:cNvPr>
          <p:cNvPicPr>
            <a:picLocks noGrp="1" noChangeAspect="1"/>
          </p:cNvPicPr>
          <p:nvPr>
            <p:ph idx="1"/>
          </p:nvPr>
        </p:nvPicPr>
        <p:blipFill>
          <a:blip r:embed="rId2"/>
          <a:stretch>
            <a:fillRect/>
          </a:stretch>
        </p:blipFill>
        <p:spPr>
          <a:xfrm>
            <a:off x="1617133" y="955443"/>
            <a:ext cx="9440747" cy="5400806"/>
          </a:xfrm>
        </p:spPr>
      </p:pic>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16</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38200" y="295476"/>
            <a:ext cx="10515600" cy="1160039"/>
          </a:xfrm>
        </p:spPr>
        <p:txBody>
          <a:bodyPr>
            <a:normAutofit/>
          </a:bodyPr>
          <a:lstStyle/>
          <a:p>
            <a:r>
              <a:rPr lang="en-US" dirty="0"/>
              <a:t>Searching Business Directory </a:t>
            </a:r>
          </a:p>
        </p:txBody>
      </p:sp>
      <p:pic>
        <p:nvPicPr>
          <p:cNvPr id="8" name="Picture 7" descr="Yellow arrow">
            <a:extLst>
              <a:ext uri="{FF2B5EF4-FFF2-40B4-BE49-F238E27FC236}">
                <a16:creationId xmlns:a16="http://schemas.microsoft.com/office/drawing/2014/main" id="{830B1317-CDA0-C515-34A9-CE68AB396C14}"/>
              </a:ext>
            </a:extLst>
          </p:cNvPr>
          <p:cNvPicPr>
            <a:picLocks noChangeAspect="1"/>
          </p:cNvPicPr>
          <p:nvPr/>
        </p:nvPicPr>
        <p:blipFill>
          <a:blip r:embed="rId3"/>
          <a:stretch>
            <a:fillRect/>
          </a:stretch>
        </p:blipFill>
        <p:spPr>
          <a:xfrm>
            <a:off x="3566892" y="3766487"/>
            <a:ext cx="676715" cy="323116"/>
          </a:xfrm>
          <a:prstGeom prst="rect">
            <a:avLst/>
          </a:prstGeom>
        </p:spPr>
      </p:pic>
      <p:sp>
        <p:nvSpPr>
          <p:cNvPr id="5" name="Arrow: Left 4" descr="Yellow arrow">
            <a:extLst>
              <a:ext uri="{FF2B5EF4-FFF2-40B4-BE49-F238E27FC236}">
                <a16:creationId xmlns:a16="http://schemas.microsoft.com/office/drawing/2014/main" id="{1299D967-2CDB-00FF-E233-E85457C8A716}"/>
              </a:ext>
            </a:extLst>
          </p:cNvPr>
          <p:cNvSpPr/>
          <p:nvPr/>
        </p:nvSpPr>
        <p:spPr>
          <a:xfrm>
            <a:off x="7450667" y="3217333"/>
            <a:ext cx="457199" cy="22013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76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17</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94280" y="372688"/>
            <a:ext cx="10515600" cy="1160039"/>
          </a:xfrm>
        </p:spPr>
        <p:txBody>
          <a:bodyPr>
            <a:normAutofit/>
          </a:bodyPr>
          <a:lstStyle/>
          <a:p>
            <a:r>
              <a:rPr lang="en-US" dirty="0"/>
              <a:t>Business Directory Results</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74C69EE1-89B7-BBD7-268A-38B5F412DEAC}"/>
                  </a:ext>
                  <a:ext uri="{C183D7F6-B498-43B3-948B-1728B52AA6E4}">
                    <adec:decorative xmlns:adec="http://schemas.microsoft.com/office/drawing/2017/decorative" val="1"/>
                  </a:ext>
                </a:extLst>
              </p14:cNvPr>
              <p14:cNvContentPartPr/>
              <p14:nvPr/>
            </p14:nvContentPartPr>
            <p14:xfrm>
              <a:off x="4063680" y="2624320"/>
              <a:ext cx="360" cy="360"/>
            </p14:xfrm>
          </p:contentPart>
        </mc:Choice>
        <mc:Fallback>
          <p:pic>
            <p:nvPicPr>
              <p:cNvPr id="5" name="Ink 4">
                <a:extLst>
                  <a:ext uri="{FF2B5EF4-FFF2-40B4-BE49-F238E27FC236}">
                    <a16:creationId xmlns:a16="http://schemas.microsoft.com/office/drawing/2014/main" id="{74C69EE1-89B7-BBD7-268A-38B5F412DEAC}"/>
                  </a:ext>
                  <a:ext uri="{C183D7F6-B498-43B3-948B-1728B52AA6E4}">
                    <adec:decorative xmlns:adec="http://schemas.microsoft.com/office/drawing/2017/decorative" val="1"/>
                  </a:ext>
                </a:extLst>
              </p:cNvPr>
              <p:cNvPicPr/>
              <p:nvPr/>
            </p:nvPicPr>
            <p:blipFill>
              <a:blip r:embed="rId3"/>
              <a:stretch>
                <a:fillRect/>
              </a:stretch>
            </p:blipFill>
            <p:spPr>
              <a:xfrm>
                <a:off x="4027680" y="2588320"/>
                <a:ext cx="72000" cy="72000"/>
              </a:xfrm>
              <a:prstGeom prst="rect">
                <a:avLst/>
              </a:prstGeom>
            </p:spPr>
          </p:pic>
        </mc:Fallback>
      </mc:AlternateContent>
      <p:pic>
        <p:nvPicPr>
          <p:cNvPr id="7" name="Picture 6" descr="Screenshot of SubNet web page">
            <a:extLst>
              <a:ext uri="{FF2B5EF4-FFF2-40B4-BE49-F238E27FC236}">
                <a16:creationId xmlns:a16="http://schemas.microsoft.com/office/drawing/2014/main" id="{3D4155F1-D60B-45D7-D001-90F5794BE305}"/>
              </a:ext>
            </a:extLst>
          </p:cNvPr>
          <p:cNvPicPr>
            <a:picLocks noChangeAspect="1"/>
          </p:cNvPicPr>
          <p:nvPr/>
        </p:nvPicPr>
        <p:blipFill>
          <a:blip r:embed="rId4"/>
          <a:stretch>
            <a:fillRect/>
          </a:stretch>
        </p:blipFill>
        <p:spPr>
          <a:xfrm>
            <a:off x="1400175" y="1030969"/>
            <a:ext cx="9503809" cy="5345893"/>
          </a:xfrm>
          <a:prstGeom prst="rect">
            <a:avLst/>
          </a:prstGeom>
        </p:spPr>
      </p:pic>
      <p:sp>
        <p:nvSpPr>
          <p:cNvPr id="15" name="TextBox 14">
            <a:extLst>
              <a:ext uri="{FF2B5EF4-FFF2-40B4-BE49-F238E27FC236}">
                <a16:creationId xmlns:a16="http://schemas.microsoft.com/office/drawing/2014/main" id="{115A1A93-157F-3B6F-7A29-724FFA4E8551}"/>
              </a:ext>
            </a:extLst>
          </p:cNvPr>
          <p:cNvSpPr txBox="1"/>
          <p:nvPr/>
        </p:nvSpPr>
        <p:spPr>
          <a:xfrm>
            <a:off x="6219825" y="3008352"/>
            <a:ext cx="3038475" cy="369332"/>
          </a:xfrm>
          <a:prstGeom prst="rect">
            <a:avLst/>
          </a:prstGeom>
          <a:noFill/>
        </p:spPr>
        <p:txBody>
          <a:bodyPr wrap="square" rtlCol="0">
            <a:spAutoFit/>
          </a:bodyPr>
          <a:lstStyle/>
          <a:p>
            <a:r>
              <a:rPr lang="en-US" dirty="0">
                <a:solidFill>
                  <a:schemeClr val="accent2">
                    <a:lumMod val="75000"/>
                  </a:schemeClr>
                </a:solidFill>
              </a:rPr>
              <a:t>Check for Active Solicitations</a:t>
            </a:r>
          </a:p>
        </p:txBody>
      </p:sp>
      <p:cxnSp>
        <p:nvCxnSpPr>
          <p:cNvPr id="17" name="Straight Arrow Connector 16" descr="Green arrow">
            <a:extLst>
              <a:ext uri="{FF2B5EF4-FFF2-40B4-BE49-F238E27FC236}">
                <a16:creationId xmlns:a16="http://schemas.microsoft.com/office/drawing/2014/main" id="{91DC8968-2FFC-F042-B019-428E249428EB}"/>
              </a:ext>
            </a:extLst>
          </p:cNvPr>
          <p:cNvCxnSpPr>
            <a:cxnSpLocks/>
          </p:cNvCxnSpPr>
          <p:nvPr/>
        </p:nvCxnSpPr>
        <p:spPr>
          <a:xfrm flipH="1">
            <a:off x="5353050" y="3193018"/>
            <a:ext cx="952500" cy="31999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799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90E8C4-BAC9-F434-90B2-EA3E3F094496}"/>
              </a:ext>
            </a:extLst>
          </p:cNvPr>
          <p:cNvSpPr>
            <a:spLocks noGrp="1"/>
          </p:cNvSpPr>
          <p:nvPr>
            <p:ph idx="1"/>
          </p:nvPr>
        </p:nvSpPr>
        <p:spPr>
          <a:xfrm>
            <a:off x="838200" y="1152525"/>
            <a:ext cx="10627760" cy="5257800"/>
          </a:xfrm>
        </p:spPr>
        <p:txBody>
          <a:bodyPr>
            <a:normAutofit/>
          </a:bodyPr>
          <a:lstStyle/>
          <a:p>
            <a:r>
              <a:rPr lang="en-US" sz="2400" dirty="0"/>
              <a:t>States:</a:t>
            </a:r>
          </a:p>
          <a:p>
            <a:pPr lvl="1"/>
            <a:r>
              <a:rPr lang="en-US" sz="2000" dirty="0"/>
              <a:t>Larger states have more postings</a:t>
            </a:r>
          </a:p>
          <a:p>
            <a:pPr lvl="1"/>
            <a:r>
              <a:rPr lang="en-US" sz="2000" dirty="0"/>
              <a:t>Some states have no postings</a:t>
            </a:r>
          </a:p>
          <a:p>
            <a:endParaRPr lang="en-US" sz="1100" dirty="0"/>
          </a:p>
          <a:p>
            <a:r>
              <a:rPr lang="en-US" sz="2400" dirty="0"/>
              <a:t>Industries:</a:t>
            </a:r>
          </a:p>
          <a:p>
            <a:pPr lvl="1"/>
            <a:r>
              <a:rPr lang="en-US" sz="2000" dirty="0"/>
              <a:t>Most common are in construction</a:t>
            </a:r>
          </a:p>
          <a:p>
            <a:pPr lvl="1"/>
            <a:r>
              <a:rPr lang="en-US" sz="2000" dirty="0"/>
              <a:t>Other popular industries are computer related/IT related and consulting</a:t>
            </a:r>
          </a:p>
          <a:p>
            <a:endParaRPr lang="en-US" sz="1000" dirty="0"/>
          </a:p>
          <a:p>
            <a:r>
              <a:rPr lang="en-US" sz="2400" dirty="0"/>
              <a:t>Contract Types</a:t>
            </a:r>
          </a:p>
          <a:p>
            <a:pPr lvl="1"/>
            <a:r>
              <a:rPr lang="en-US" sz="2000" dirty="0"/>
              <a:t>Many of the subcontracting opportunities are for local/municipal work</a:t>
            </a:r>
          </a:p>
          <a:p>
            <a:pPr marL="0" indent="0">
              <a:buNone/>
            </a:pPr>
            <a:endParaRPr lang="en-US" sz="1000" dirty="0"/>
          </a:p>
          <a:p>
            <a:pPr marL="0" indent="0">
              <a:buNone/>
            </a:pPr>
            <a:endParaRPr lang="en-US" sz="1000" dirty="0"/>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p:txBody>
      </p:sp>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18</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p:txBody>
          <a:bodyPr/>
          <a:lstStyle/>
          <a:p>
            <a:r>
              <a:rPr lang="en-US" dirty="0"/>
              <a:t>Things of Note</a:t>
            </a:r>
          </a:p>
        </p:txBody>
      </p:sp>
    </p:spTree>
    <p:extLst>
      <p:ext uri="{BB962C8B-B14F-4D97-AF65-F5344CB8AC3E}">
        <p14:creationId xmlns:p14="http://schemas.microsoft.com/office/powerpoint/2010/main" val="251698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90E8C4-BAC9-F434-90B2-EA3E3F094496}"/>
              </a:ext>
            </a:extLst>
          </p:cNvPr>
          <p:cNvSpPr>
            <a:spLocks noGrp="1"/>
          </p:cNvSpPr>
          <p:nvPr>
            <p:ph idx="1"/>
          </p:nvPr>
        </p:nvSpPr>
        <p:spPr>
          <a:xfrm>
            <a:off x="838200" y="1152525"/>
            <a:ext cx="10627760" cy="5041775"/>
          </a:xfrm>
        </p:spPr>
        <p:txBody>
          <a:bodyPr>
            <a:normAutofit/>
          </a:bodyPr>
          <a:lstStyle/>
          <a:p>
            <a:endParaRPr lang="en-US" sz="2400" dirty="0"/>
          </a:p>
          <a:p>
            <a:r>
              <a:rPr lang="en-US" sz="2400" dirty="0"/>
              <a:t>If you have </a:t>
            </a:r>
            <a:r>
              <a:rPr lang="en-US" sz="2400" b="1" dirty="0"/>
              <a:t>non-technical questions </a:t>
            </a:r>
            <a:r>
              <a:rPr lang="en-US" sz="2400" dirty="0"/>
              <a:t>or need assistance with the Subcontracting Program, contact a Commercial Market Representative (CMR Directory on SBA website at </a:t>
            </a:r>
            <a:r>
              <a:rPr lang="en-US" sz="2400" dirty="0">
                <a:hlinkClick r:id="rId2"/>
              </a:rPr>
              <a:t>https://www.sba.gov/federal-contracting/counseling-help/commercial-market-representatives</a:t>
            </a:r>
            <a:r>
              <a:rPr lang="en-US" sz="2400" dirty="0"/>
              <a:t> or email </a:t>
            </a:r>
            <a:r>
              <a:rPr lang="en-US" sz="2400" dirty="0">
                <a:hlinkClick r:id="rId3"/>
              </a:rPr>
              <a:t>subcontracting@sba.gov</a:t>
            </a:r>
            <a:endParaRPr lang="en-US" sz="2400" dirty="0"/>
          </a:p>
          <a:p>
            <a:endParaRPr lang="en-US" sz="2400" dirty="0"/>
          </a:p>
          <a:p>
            <a:r>
              <a:rPr lang="en-US" sz="2400" dirty="0"/>
              <a:t>If </a:t>
            </a:r>
            <a:r>
              <a:rPr lang="en-US" sz="2400" dirty="0" err="1"/>
              <a:t>youhave</a:t>
            </a:r>
            <a:r>
              <a:rPr lang="en-US" sz="2400" dirty="0"/>
              <a:t> questions regarding a </a:t>
            </a:r>
            <a:r>
              <a:rPr lang="en-US" sz="2400" b="1" dirty="0"/>
              <a:t>posting</a:t>
            </a:r>
            <a:r>
              <a:rPr lang="en-US" sz="2400" dirty="0"/>
              <a:t> (posting/notices of sources sought), contact the business directly.</a:t>
            </a:r>
          </a:p>
          <a:p>
            <a:pPr marL="0" indent="0">
              <a:buNone/>
            </a:pPr>
            <a:r>
              <a:rPr lang="en-US" sz="2400" dirty="0"/>
              <a:t> </a:t>
            </a:r>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p:txBody>
      </p:sp>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19</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p:txBody>
          <a:bodyPr/>
          <a:lstStyle/>
          <a:p>
            <a:r>
              <a:rPr lang="en-US" b="0" dirty="0"/>
              <a:t>Needing Assistance</a:t>
            </a:r>
          </a:p>
        </p:txBody>
      </p:sp>
    </p:spTree>
    <p:extLst>
      <p:ext uri="{BB962C8B-B14F-4D97-AF65-F5344CB8AC3E}">
        <p14:creationId xmlns:p14="http://schemas.microsoft.com/office/powerpoint/2010/main" val="274112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D1DF5D-9A60-4D5D-A9B5-A69D50FAC5A2}"/>
              </a:ext>
            </a:extLst>
          </p:cNvPr>
          <p:cNvSpPr>
            <a:spLocks noGrp="1"/>
          </p:cNvSpPr>
          <p:nvPr>
            <p:ph type="ctrTitle"/>
          </p:nvPr>
        </p:nvSpPr>
        <p:spPr>
          <a:xfrm>
            <a:off x="1950721" y="2271563"/>
            <a:ext cx="7733210" cy="1636295"/>
          </a:xfrm>
        </p:spPr>
        <p:txBody>
          <a:bodyPr>
            <a:normAutofit/>
          </a:bodyPr>
          <a:lstStyle/>
          <a:p>
            <a:pPr>
              <a:lnSpc>
                <a:spcPct val="100000"/>
              </a:lnSpc>
            </a:pPr>
            <a:r>
              <a:rPr lang="en-US" sz="4400" dirty="0"/>
              <a:t>SBA’s Subcontracting Network</a:t>
            </a:r>
            <a:br>
              <a:rPr lang="en-US" sz="4400" dirty="0"/>
            </a:br>
            <a:r>
              <a:rPr lang="en-US" sz="4400" dirty="0"/>
              <a:t>(</a:t>
            </a:r>
            <a:r>
              <a:rPr lang="en-US" sz="4400" dirty="0" err="1"/>
              <a:t>SUBNet</a:t>
            </a:r>
            <a:r>
              <a:rPr lang="en-US" sz="4400" dirty="0"/>
              <a:t>)</a:t>
            </a:r>
          </a:p>
        </p:txBody>
      </p:sp>
      <p:sp>
        <p:nvSpPr>
          <p:cNvPr id="6" name="Subtitle 5">
            <a:extLst>
              <a:ext uri="{FF2B5EF4-FFF2-40B4-BE49-F238E27FC236}">
                <a16:creationId xmlns:a16="http://schemas.microsoft.com/office/drawing/2014/main" id="{06B646E1-9F7E-4891-BBF4-FE2B17F5E323}"/>
              </a:ext>
            </a:extLst>
          </p:cNvPr>
          <p:cNvSpPr>
            <a:spLocks noGrp="1"/>
          </p:cNvSpPr>
          <p:nvPr>
            <p:ph type="subTitle" idx="1"/>
          </p:nvPr>
        </p:nvSpPr>
        <p:spPr/>
        <p:txBody>
          <a:bodyPr/>
          <a:lstStyle/>
          <a:p>
            <a:r>
              <a:rPr lang="en-US" dirty="0"/>
              <a:t>January 2025</a:t>
            </a:r>
          </a:p>
        </p:txBody>
      </p:sp>
    </p:spTree>
    <p:extLst>
      <p:ext uri="{BB962C8B-B14F-4D97-AF65-F5344CB8AC3E}">
        <p14:creationId xmlns:p14="http://schemas.microsoft.com/office/powerpoint/2010/main" val="999838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a:spLocks noGrp="1"/>
          </p:cNvSpPr>
          <p:nvPr>
            <p:ph type="title" idx="4294967295"/>
          </p:nvPr>
        </p:nvSpPr>
        <p:spPr>
          <a:xfrm>
            <a:off x="912287" y="642937"/>
            <a:ext cx="10358800" cy="8572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r>
              <a:rPr kumimoji="0" lang="en-US" sz="3600" b="1" i="0" u="none" strike="noStrike" kern="1200" cap="none" spc="0" normalizeH="0" baseline="0" noProof="0" dirty="0">
                <a:ln>
                  <a:noFill/>
                </a:ln>
                <a:solidFill>
                  <a:srgbClr val="3864B2"/>
                </a:solidFill>
                <a:effectLst/>
                <a:uLnTx/>
                <a:uFillTx/>
                <a:latin typeface="+mn-lt"/>
                <a:ea typeface="+mn-ea"/>
                <a:cs typeface="+mn-cs"/>
              </a:rPr>
              <a:t>Benefits</a:t>
            </a:r>
            <a:r>
              <a:rPr kumimoji="0" lang="en-US" sz="3600" b="1" i="0" u="none" strike="noStrike" kern="1200" cap="none" spc="0" normalizeH="0" baseline="0" noProof="0" dirty="0">
                <a:ln>
                  <a:noFill/>
                </a:ln>
                <a:solidFill>
                  <a:srgbClr val="002E6D"/>
                </a:solidFill>
                <a:effectLst/>
                <a:uLnTx/>
                <a:uFillTx/>
                <a:latin typeface="+mn-lt"/>
                <a:ea typeface="+mn-ea"/>
                <a:cs typeface="+mn-cs"/>
              </a:rPr>
              <a:t> </a:t>
            </a:r>
            <a:r>
              <a:rPr kumimoji="0" lang="en-US" sz="3600" b="1" i="0" u="none" strike="noStrike" kern="1200" cap="none" spc="0" normalizeH="0" baseline="0" noProof="0" dirty="0">
                <a:ln>
                  <a:noFill/>
                </a:ln>
                <a:solidFill>
                  <a:srgbClr val="3864B2"/>
                </a:solidFill>
                <a:effectLst/>
                <a:uLnTx/>
                <a:uFillTx/>
                <a:latin typeface="+mn-lt"/>
                <a:ea typeface="+mn-ea"/>
                <a:cs typeface="+mn-cs"/>
              </a:rPr>
              <a:t>of Subcontracting</a:t>
            </a:r>
          </a:p>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endParaRPr kumimoji="0" lang="en-US" sz="3600" b="0" i="0" u="none" strike="noStrike" kern="1200" cap="none" spc="0" normalizeH="0" baseline="0" noProof="0" dirty="0">
              <a:ln>
                <a:noFill/>
              </a:ln>
              <a:solidFill>
                <a:srgbClr val="3864B2"/>
              </a:solidFill>
              <a:effectLst/>
              <a:uLnTx/>
              <a:uFillTx/>
              <a:latin typeface="+mn-lt"/>
              <a:ea typeface="+mn-ea"/>
              <a:cs typeface="+mn-cs"/>
            </a:endParaRPr>
          </a:p>
        </p:txBody>
      </p:sp>
      <p:sp>
        <p:nvSpPr>
          <p:cNvPr id="107" name="Google Shape;107;p19"/>
          <p:cNvSpPr txBox="1">
            <a:spLocks noGrp="1"/>
          </p:cNvSpPr>
          <p:nvPr>
            <p:ph type="sldNum" idx="12"/>
          </p:nvPr>
        </p:nvSpPr>
        <p:spPr>
          <a:xfrm>
            <a:off x="8534400" y="6215063"/>
            <a:ext cx="2438400" cy="428800"/>
          </a:xfrm>
          <a:prstGeom prst="rect">
            <a:avLst/>
          </a:prstGeom>
          <a:noFill/>
          <a:ln>
            <a:noFill/>
          </a:ln>
        </p:spPr>
        <p:txBody>
          <a:bodyPr spcFirstLastPara="1" vert="horz" wrap="square" lIns="0" tIns="0" rIns="0" bIns="0" rtlCol="0" anchor="ctr" anchorCtr="0">
            <a:noAutofit/>
          </a:bodyPr>
          <a:lstStyle/>
          <a:p>
            <a:pPr>
              <a:buSzPts val="1200"/>
            </a:pPr>
            <a:fld id="{00000000-1234-1234-1234-123412341234}" type="slidenum">
              <a:rPr lang="en-US"/>
              <a:pPr>
                <a:buSzPts val="1200"/>
              </a:pPr>
              <a:t>20</a:t>
            </a:fld>
            <a:endParaRPr/>
          </a:p>
        </p:txBody>
      </p:sp>
      <p:sp>
        <p:nvSpPr>
          <p:cNvPr id="108" name="Google Shape;108;p19"/>
          <p:cNvSpPr/>
          <p:nvPr/>
        </p:nvSpPr>
        <p:spPr>
          <a:xfrm flipH="1">
            <a:off x="5335200" y="1291700"/>
            <a:ext cx="6856800" cy="857200"/>
          </a:xfrm>
          <a:prstGeom prst="snip1Rect">
            <a:avLst>
              <a:gd name="adj" fmla="val 16667"/>
            </a:avLst>
          </a:prstGeom>
          <a:solidFill>
            <a:srgbClr val="002E6D"/>
          </a:solidFill>
          <a:ln>
            <a:noFill/>
          </a:ln>
        </p:spPr>
        <p:txBody>
          <a:bodyPr spcFirstLastPara="1" wrap="square" lIns="121900" tIns="60933" rIns="121900" bIns="60933" anchor="ctr" anchorCtr="0">
            <a:noAutofit/>
          </a:bodyPr>
          <a:lstStyle/>
          <a:p>
            <a:pPr marL="243834"/>
            <a:r>
              <a:rPr lang="en-US" sz="2667" b="1">
                <a:solidFill>
                  <a:srgbClr val="FFFFFF"/>
                </a:solidFill>
                <a:latin typeface="Arial"/>
                <a:ea typeface="Arial"/>
                <a:cs typeface="Arial"/>
                <a:sym typeface="Arial"/>
              </a:rPr>
              <a:t>Starting point for Federal contracting</a:t>
            </a:r>
            <a:endParaRPr sz="2400"/>
          </a:p>
        </p:txBody>
      </p:sp>
      <p:sp>
        <p:nvSpPr>
          <p:cNvPr id="109" name="Google Shape;109;p19"/>
          <p:cNvSpPr/>
          <p:nvPr/>
        </p:nvSpPr>
        <p:spPr>
          <a:xfrm flipH="1">
            <a:off x="5408400" y="2148900"/>
            <a:ext cx="6783200" cy="857200"/>
          </a:xfrm>
          <a:prstGeom prst="snip1Rect">
            <a:avLst>
              <a:gd name="adj" fmla="val 16667"/>
            </a:avLst>
          </a:prstGeom>
          <a:solidFill>
            <a:srgbClr val="CC0000"/>
          </a:solidFill>
          <a:ln>
            <a:noFill/>
          </a:ln>
        </p:spPr>
        <p:txBody>
          <a:bodyPr spcFirstLastPara="1" wrap="square" lIns="121900" tIns="60933" rIns="121900" bIns="60933" anchor="ctr" anchorCtr="0">
            <a:noAutofit/>
          </a:bodyPr>
          <a:lstStyle/>
          <a:p>
            <a:pPr marL="243834"/>
            <a:r>
              <a:rPr lang="en-US" sz="2667" b="1">
                <a:solidFill>
                  <a:srgbClr val="FFFFFF"/>
                </a:solidFill>
                <a:latin typeface="Arial"/>
                <a:ea typeface="Arial"/>
                <a:cs typeface="Arial"/>
                <a:sym typeface="Arial"/>
              </a:rPr>
              <a:t>Builds capacity</a:t>
            </a:r>
            <a:endParaRPr sz="2400"/>
          </a:p>
        </p:txBody>
      </p:sp>
      <p:sp>
        <p:nvSpPr>
          <p:cNvPr id="110" name="Google Shape;110;p19"/>
          <p:cNvSpPr/>
          <p:nvPr/>
        </p:nvSpPr>
        <p:spPr>
          <a:xfrm flipH="1">
            <a:off x="5408600" y="3006100"/>
            <a:ext cx="6783200" cy="1002400"/>
          </a:xfrm>
          <a:prstGeom prst="snip1Rect">
            <a:avLst>
              <a:gd name="adj" fmla="val 16667"/>
            </a:avLst>
          </a:prstGeom>
          <a:solidFill>
            <a:srgbClr val="002E6D"/>
          </a:solidFill>
          <a:ln>
            <a:noFill/>
          </a:ln>
        </p:spPr>
        <p:txBody>
          <a:bodyPr spcFirstLastPara="1" wrap="square" lIns="121900" tIns="60933" rIns="121900" bIns="60933" anchor="ctr" anchorCtr="0">
            <a:noAutofit/>
          </a:bodyPr>
          <a:lstStyle/>
          <a:p>
            <a:r>
              <a:rPr lang="en-US" sz="2667" b="1">
                <a:solidFill>
                  <a:srgbClr val="FFFFFF"/>
                </a:solidFill>
                <a:latin typeface="Arial"/>
                <a:ea typeface="Arial"/>
                <a:cs typeface="Arial"/>
                <a:sym typeface="Arial"/>
              </a:rPr>
              <a:t>Creates past performance</a:t>
            </a:r>
            <a:endParaRPr sz="2400"/>
          </a:p>
        </p:txBody>
      </p:sp>
      <p:sp>
        <p:nvSpPr>
          <p:cNvPr id="111" name="Google Shape;111;p19"/>
          <p:cNvSpPr/>
          <p:nvPr/>
        </p:nvSpPr>
        <p:spPr>
          <a:xfrm flipH="1">
            <a:off x="5408600" y="4008500"/>
            <a:ext cx="6783200" cy="857200"/>
          </a:xfrm>
          <a:prstGeom prst="snip1Rect">
            <a:avLst>
              <a:gd name="adj" fmla="val 16667"/>
            </a:avLst>
          </a:prstGeom>
          <a:solidFill>
            <a:srgbClr val="CC0000"/>
          </a:solidFill>
          <a:ln>
            <a:noFill/>
          </a:ln>
        </p:spPr>
        <p:txBody>
          <a:bodyPr spcFirstLastPara="1" wrap="square" lIns="121900" tIns="60933" rIns="121900" bIns="60933" anchor="ctr" anchorCtr="0">
            <a:noAutofit/>
          </a:bodyPr>
          <a:lstStyle/>
          <a:p>
            <a:pPr marL="243834"/>
            <a:r>
              <a:rPr lang="en-US" sz="2667" b="1">
                <a:solidFill>
                  <a:srgbClr val="FFFFFF"/>
                </a:solidFill>
                <a:latin typeface="Arial"/>
                <a:ea typeface="Arial"/>
                <a:cs typeface="Arial"/>
                <a:sym typeface="Arial"/>
              </a:rPr>
              <a:t>Access to the Federal Government indirectly</a:t>
            </a:r>
            <a:endParaRPr sz="2400"/>
          </a:p>
        </p:txBody>
      </p:sp>
      <p:sp>
        <p:nvSpPr>
          <p:cNvPr id="112" name="Google Shape;112;p19"/>
          <p:cNvSpPr/>
          <p:nvPr/>
        </p:nvSpPr>
        <p:spPr>
          <a:xfrm flipH="1">
            <a:off x="5408800" y="4865700"/>
            <a:ext cx="6783200" cy="894800"/>
          </a:xfrm>
          <a:prstGeom prst="snip1Rect">
            <a:avLst>
              <a:gd name="adj" fmla="val 16667"/>
            </a:avLst>
          </a:prstGeom>
          <a:solidFill>
            <a:srgbClr val="002E6D"/>
          </a:solidFill>
          <a:ln>
            <a:noFill/>
          </a:ln>
        </p:spPr>
        <p:txBody>
          <a:bodyPr spcFirstLastPara="1" wrap="square" lIns="121900" tIns="60933" rIns="121900" bIns="60933" anchor="ctr" anchorCtr="0">
            <a:noAutofit/>
          </a:bodyPr>
          <a:lstStyle/>
          <a:p>
            <a:pPr marL="243834"/>
            <a:r>
              <a:rPr lang="en-US" sz="2667" b="1">
                <a:solidFill>
                  <a:srgbClr val="FFFFFF"/>
                </a:solidFill>
                <a:latin typeface="Arial"/>
                <a:ea typeface="Arial"/>
                <a:cs typeface="Arial"/>
                <a:sym typeface="Arial"/>
              </a:rPr>
              <a:t>Faster way to enter the Federal Marketplace</a:t>
            </a:r>
            <a:endParaRPr sz="2400"/>
          </a:p>
        </p:txBody>
      </p:sp>
      <p:pic>
        <p:nvPicPr>
          <p:cNvPr id="113" name="Google Shape;113;p19" descr="Photograph of business man speaking to a small group of business people."/>
          <p:cNvPicPr preferRelativeResize="0"/>
          <p:nvPr/>
        </p:nvPicPr>
        <p:blipFill rotWithShape="1">
          <a:blip r:embed="rId3">
            <a:alphaModFix/>
          </a:blip>
          <a:srcRect l="39921" t="5258"/>
          <a:stretch/>
        </p:blipFill>
        <p:spPr>
          <a:xfrm>
            <a:off x="238267" y="1291701"/>
            <a:ext cx="4760467" cy="4550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a:spLocks noGrp="1"/>
          </p:cNvSpPr>
          <p:nvPr>
            <p:ph type="title" idx="4294967295"/>
          </p:nvPr>
        </p:nvSpPr>
        <p:spPr>
          <a:xfrm>
            <a:off x="912287" y="642937"/>
            <a:ext cx="10358967" cy="857251"/>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r>
              <a:rPr kumimoji="0" lang="en-US" sz="3600" b="1" i="0" u="none" strike="noStrike" kern="1200" cap="none" spc="0" normalizeH="0" baseline="0" noProof="0" dirty="0">
                <a:ln>
                  <a:noFill/>
                </a:ln>
                <a:solidFill>
                  <a:srgbClr val="3864B2"/>
                </a:solidFill>
                <a:effectLst/>
                <a:uLnTx/>
                <a:uFillTx/>
                <a:latin typeface="+mn-lt"/>
                <a:ea typeface="+mn-ea"/>
                <a:cs typeface="+mn-cs"/>
              </a:rPr>
              <a:t>Why are Subcontractors Needed? </a:t>
            </a:r>
          </a:p>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endParaRPr kumimoji="0" lang="en-US" sz="3600" b="0" i="0" u="none" strike="noStrike" kern="1200" cap="none" spc="0" normalizeH="0" baseline="0" noProof="0" dirty="0">
              <a:ln>
                <a:noFill/>
              </a:ln>
              <a:solidFill>
                <a:srgbClr val="3864B2"/>
              </a:solidFill>
              <a:effectLst/>
              <a:uLnTx/>
              <a:uFillTx/>
              <a:latin typeface="+mn-lt"/>
              <a:ea typeface="+mn-ea"/>
              <a:cs typeface="+mn-cs"/>
            </a:endParaRPr>
          </a:p>
        </p:txBody>
      </p:sp>
      <p:sp>
        <p:nvSpPr>
          <p:cNvPr id="119" name="Google Shape;119;p20"/>
          <p:cNvSpPr/>
          <p:nvPr/>
        </p:nvSpPr>
        <p:spPr>
          <a:xfrm>
            <a:off x="7075399" y="1500200"/>
            <a:ext cx="5042000" cy="4356400"/>
          </a:xfrm>
          <a:prstGeom prst="rect">
            <a:avLst/>
          </a:prstGeom>
          <a:noFill/>
          <a:ln>
            <a:noFill/>
          </a:ln>
        </p:spPr>
        <p:txBody>
          <a:bodyPr spcFirstLastPara="1" wrap="square" lIns="121900" tIns="60933" rIns="121900" bIns="60933" anchor="t" anchorCtr="0">
            <a:noAutofit/>
          </a:bodyPr>
          <a:lstStyle/>
          <a:p>
            <a:pPr marL="457189" indent="-507987">
              <a:buClr>
                <a:schemeClr val="dk1"/>
              </a:buClr>
              <a:buSzPts val="2600"/>
              <a:buFont typeface="Arial"/>
              <a:buChar char="•"/>
            </a:pPr>
            <a:r>
              <a:rPr lang="en-US" sz="2667"/>
              <a:t>When a federal government contractor needs assistance fulfilling certain project components.</a:t>
            </a:r>
            <a:endParaRPr sz="2667"/>
          </a:p>
          <a:p>
            <a:pPr marL="609585"/>
            <a:endParaRPr sz="2667"/>
          </a:p>
          <a:p>
            <a:pPr marL="457189" indent="-507987">
              <a:buClr>
                <a:schemeClr val="dk1"/>
              </a:buClr>
              <a:buSzPts val="2600"/>
              <a:buFont typeface="Arial"/>
              <a:buChar char="•"/>
            </a:pPr>
            <a:r>
              <a:rPr lang="en-US" sz="2667"/>
              <a:t>Contract requirements and business goals.</a:t>
            </a:r>
            <a:endParaRPr sz="2667"/>
          </a:p>
          <a:p>
            <a:pPr marL="609585"/>
            <a:endParaRPr sz="2400"/>
          </a:p>
        </p:txBody>
      </p:sp>
      <p:sp>
        <p:nvSpPr>
          <p:cNvPr id="120" name="Google Shape;120;p20"/>
          <p:cNvSpPr txBox="1">
            <a:spLocks noGrp="1"/>
          </p:cNvSpPr>
          <p:nvPr>
            <p:ph type="sldNum" idx="12"/>
          </p:nvPr>
        </p:nvSpPr>
        <p:spPr>
          <a:xfrm>
            <a:off x="8534400" y="6215064"/>
            <a:ext cx="2438400" cy="428625"/>
          </a:xfrm>
          <a:prstGeom prst="rect">
            <a:avLst/>
          </a:prstGeom>
          <a:noFill/>
          <a:ln>
            <a:noFill/>
          </a:ln>
        </p:spPr>
        <p:txBody>
          <a:bodyPr spcFirstLastPara="1" vert="horz" wrap="square" lIns="0" tIns="0" rIns="0" bIns="0" rtlCol="0" anchor="ctr" anchorCtr="0">
            <a:noAutofit/>
          </a:bodyPr>
          <a:lstStyle/>
          <a:p>
            <a:pPr>
              <a:buSzPts val="1200"/>
            </a:pPr>
            <a:fld id="{00000000-1234-1234-1234-123412341234}" type="slidenum">
              <a:rPr lang="en-US"/>
              <a:pPr>
                <a:buSzPts val="1200"/>
              </a:pPr>
              <a:t>21</a:t>
            </a:fld>
            <a:endParaRPr/>
          </a:p>
        </p:txBody>
      </p:sp>
      <p:pic>
        <p:nvPicPr>
          <p:cNvPr id="121" name="Google Shape;121;p20" descr="Question mark"/>
          <p:cNvPicPr preferRelativeResize="0"/>
          <p:nvPr/>
        </p:nvPicPr>
        <p:blipFill rotWithShape="1">
          <a:blip r:embed="rId3">
            <a:alphaModFix/>
          </a:blip>
          <a:srcRect/>
          <a:stretch/>
        </p:blipFill>
        <p:spPr>
          <a:xfrm>
            <a:off x="480789" y="1300967"/>
            <a:ext cx="4754880" cy="47548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a:spLocks noGrp="1"/>
          </p:cNvSpPr>
          <p:nvPr>
            <p:ph type="title" idx="4294967295"/>
          </p:nvPr>
        </p:nvSpPr>
        <p:spPr>
          <a:xfrm>
            <a:off x="916516" y="465384"/>
            <a:ext cx="10358967" cy="857251"/>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r>
              <a:rPr kumimoji="0" lang="en-US" sz="3600" b="0" i="0" u="none" strike="noStrike" kern="1200" cap="none" spc="0" normalizeH="0" baseline="0" noProof="0" dirty="0">
                <a:ln>
                  <a:noFill/>
                </a:ln>
                <a:solidFill>
                  <a:srgbClr val="3864B2"/>
                </a:solidFill>
                <a:effectLst/>
                <a:uLnTx/>
                <a:uFillTx/>
                <a:latin typeface="+mn-lt"/>
                <a:ea typeface="+mn-ea"/>
                <a:cs typeface="+mn-cs"/>
              </a:rPr>
              <a:t>Important Subcontracting Terms</a:t>
            </a:r>
          </a:p>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endParaRPr kumimoji="0" lang="en-US" sz="3600" b="0" i="0" u="none" strike="noStrike" kern="1200" cap="none" spc="0" normalizeH="0" baseline="0" noProof="0" dirty="0">
              <a:ln>
                <a:noFill/>
              </a:ln>
              <a:solidFill>
                <a:srgbClr val="3864B2"/>
              </a:solidFill>
              <a:effectLst/>
              <a:uLnTx/>
              <a:uFillTx/>
              <a:latin typeface="+mn-lt"/>
              <a:ea typeface="+mn-ea"/>
              <a:cs typeface="+mn-cs"/>
            </a:endParaRPr>
          </a:p>
        </p:txBody>
      </p:sp>
      <p:sp>
        <p:nvSpPr>
          <p:cNvPr id="127" name="Google Shape;127;p21"/>
          <p:cNvSpPr txBox="1"/>
          <p:nvPr/>
        </p:nvSpPr>
        <p:spPr>
          <a:xfrm>
            <a:off x="846867" y="1009767"/>
            <a:ext cx="10818000" cy="6279550"/>
          </a:xfrm>
          <a:prstGeom prst="rect">
            <a:avLst/>
          </a:prstGeom>
          <a:noFill/>
          <a:ln>
            <a:noFill/>
          </a:ln>
        </p:spPr>
        <p:txBody>
          <a:bodyPr spcFirstLastPara="1" wrap="square" lIns="121900" tIns="60933" rIns="121900" bIns="60933" anchor="t" anchorCtr="0">
            <a:spAutoFit/>
          </a:bodyPr>
          <a:lstStyle/>
          <a:p>
            <a:pPr>
              <a:buClr>
                <a:srgbClr val="000000"/>
              </a:buClr>
              <a:buSzPts val="2000"/>
            </a:pPr>
            <a:r>
              <a:rPr lang="en-US" sz="2267" b="1" dirty="0">
                <a:solidFill>
                  <a:schemeClr val="dk1"/>
                </a:solidFill>
              </a:rPr>
              <a:t>Federal Government Prime Contractor: </a:t>
            </a:r>
            <a:r>
              <a:rPr lang="en-US" sz="2267" dirty="0">
                <a:solidFill>
                  <a:schemeClr val="dk1"/>
                </a:solidFill>
              </a:rPr>
              <a:t>A person/business  who </a:t>
            </a:r>
            <a:endParaRPr sz="2267" dirty="0">
              <a:solidFill>
                <a:schemeClr val="dk1"/>
              </a:solidFill>
            </a:endParaRPr>
          </a:p>
          <a:p>
            <a:pPr>
              <a:buClr>
                <a:srgbClr val="000000"/>
              </a:buClr>
              <a:buSzPts val="2000"/>
            </a:pPr>
            <a:r>
              <a:rPr lang="en-US" sz="2267" dirty="0">
                <a:solidFill>
                  <a:schemeClr val="dk1"/>
                </a:solidFill>
              </a:rPr>
              <a:t>has entered into a prime contract with the Federal Government to obtain supplies, materials, equipment, or services.</a:t>
            </a:r>
            <a:endParaRPr sz="2267" dirty="0">
              <a:solidFill>
                <a:schemeClr val="dk1"/>
              </a:solidFill>
            </a:endParaRPr>
          </a:p>
          <a:p>
            <a:pPr>
              <a:buClr>
                <a:srgbClr val="000000"/>
              </a:buClr>
              <a:buSzPts val="2000"/>
            </a:pPr>
            <a:endParaRPr sz="2267" dirty="0">
              <a:solidFill>
                <a:schemeClr val="dk1"/>
              </a:solidFill>
            </a:endParaRPr>
          </a:p>
          <a:p>
            <a:pPr>
              <a:buClr>
                <a:srgbClr val="000000"/>
              </a:buClr>
              <a:buSzPts val="2000"/>
            </a:pPr>
            <a:r>
              <a:rPr lang="en-US" sz="2267" b="1" dirty="0">
                <a:solidFill>
                  <a:schemeClr val="dk1"/>
                </a:solidFill>
              </a:rPr>
              <a:t>Federal Government Large Business (LB) Subcontractor: </a:t>
            </a:r>
            <a:r>
              <a:rPr lang="en-US" sz="2267" dirty="0">
                <a:solidFill>
                  <a:schemeClr val="dk1"/>
                </a:solidFill>
              </a:rPr>
              <a:t>A person/business that doesn’t meet the qualifications of a small business that was awarded a subcontract to provide supplies or services necessary in the performance of someone else’s Federal Government’s contract.</a:t>
            </a:r>
            <a:endParaRPr sz="2267" dirty="0">
              <a:solidFill>
                <a:schemeClr val="dk1"/>
              </a:solidFill>
            </a:endParaRPr>
          </a:p>
          <a:p>
            <a:pPr>
              <a:buClr>
                <a:srgbClr val="000000"/>
              </a:buClr>
              <a:buSzPts val="2000"/>
            </a:pPr>
            <a:endParaRPr sz="2267" dirty="0">
              <a:solidFill>
                <a:schemeClr val="dk1"/>
              </a:solidFill>
            </a:endParaRPr>
          </a:p>
          <a:p>
            <a:pPr>
              <a:buClr>
                <a:srgbClr val="000000"/>
              </a:buClr>
              <a:buSzPts val="2000"/>
            </a:pPr>
            <a:r>
              <a:rPr lang="en-US" sz="2267" b="1" dirty="0">
                <a:solidFill>
                  <a:schemeClr val="dk1"/>
                </a:solidFill>
              </a:rPr>
              <a:t>SB Federal Government Subcontractor:</a:t>
            </a:r>
            <a:r>
              <a:rPr lang="en-US" sz="2267" dirty="0">
                <a:solidFill>
                  <a:schemeClr val="dk1"/>
                </a:solidFill>
              </a:rPr>
              <a:t>  A concern that does not exceed the size standard for the North American Industry Classification Systems (NAICS) code that the Federal Government contractor determines best describes the product or service being acquired by the subcontract.</a:t>
            </a:r>
            <a:endParaRPr sz="2267" dirty="0">
              <a:solidFill>
                <a:schemeClr val="dk1"/>
              </a:solidFill>
            </a:endParaRPr>
          </a:p>
          <a:p>
            <a:pPr>
              <a:buClr>
                <a:srgbClr val="000000"/>
              </a:buClr>
              <a:buSzPts val="2000"/>
            </a:pPr>
            <a:r>
              <a:rPr lang="en-US" sz="2267" dirty="0">
                <a:solidFill>
                  <a:schemeClr val="dk1"/>
                </a:solidFill>
              </a:rPr>
              <a:t>NAICS: Economic classification system used to classify economic </a:t>
            </a:r>
            <a:r>
              <a:rPr lang="en-US" sz="2533" dirty="0">
                <a:solidFill>
                  <a:schemeClr val="dk1"/>
                </a:solidFill>
              </a:rPr>
              <a:t>activity. </a:t>
            </a:r>
            <a:endParaRPr sz="2533" dirty="0">
              <a:solidFill>
                <a:schemeClr val="dk1"/>
              </a:solidFill>
            </a:endParaRPr>
          </a:p>
          <a:p>
            <a:pPr>
              <a:buClr>
                <a:srgbClr val="000000"/>
              </a:buClr>
              <a:buSzPts val="2000"/>
            </a:pPr>
            <a:endParaRPr sz="2667" dirty="0">
              <a:solidFill>
                <a:schemeClr val="dk1"/>
              </a:solidFill>
            </a:endParaRPr>
          </a:p>
          <a:p>
            <a:pPr>
              <a:buClr>
                <a:srgbClr val="000000"/>
              </a:buClr>
              <a:buSzPts val="2000"/>
            </a:pPr>
            <a:endParaRPr sz="2667" dirty="0">
              <a:solidFill>
                <a:schemeClr val="dk1"/>
              </a:solidFill>
              <a:latin typeface="Arial"/>
              <a:ea typeface="Arial"/>
              <a:cs typeface="Arial"/>
              <a:sym typeface="Arial"/>
            </a:endParaRPr>
          </a:p>
          <a:p>
            <a:pPr>
              <a:buClr>
                <a:srgbClr val="000000"/>
              </a:buClr>
              <a:buSzPts val="2000"/>
            </a:pPr>
            <a:endParaRPr sz="2667" dirty="0">
              <a:solidFill>
                <a:schemeClr val="dk1"/>
              </a:solidFill>
              <a:latin typeface="Arial"/>
              <a:ea typeface="Arial"/>
              <a:cs typeface="Arial"/>
              <a:sym typeface="Arial"/>
            </a:endParaRPr>
          </a:p>
        </p:txBody>
      </p:sp>
      <p:sp>
        <p:nvSpPr>
          <p:cNvPr id="128" name="Google Shape;128;p21"/>
          <p:cNvSpPr txBox="1">
            <a:spLocks noGrp="1"/>
          </p:cNvSpPr>
          <p:nvPr>
            <p:ph type="sldNum" idx="12"/>
          </p:nvPr>
        </p:nvSpPr>
        <p:spPr>
          <a:xfrm>
            <a:off x="8534400" y="6215064"/>
            <a:ext cx="2438400" cy="428625"/>
          </a:xfrm>
          <a:prstGeom prst="rect">
            <a:avLst/>
          </a:prstGeom>
          <a:noFill/>
          <a:ln>
            <a:noFill/>
          </a:ln>
        </p:spPr>
        <p:txBody>
          <a:bodyPr spcFirstLastPara="1" vert="horz" wrap="square" lIns="0" tIns="0" rIns="0" bIns="0" rtlCol="0" anchor="ctr" anchorCtr="0">
            <a:noAutofit/>
          </a:bodyPr>
          <a:lstStyle/>
          <a:p>
            <a:pPr>
              <a:buSzPts val="1200"/>
            </a:pPr>
            <a:fld id="{00000000-1234-1234-1234-123412341234}" type="slidenum">
              <a:rPr lang="en-US"/>
              <a:pPr>
                <a:buSzPts val="1200"/>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a:spLocks noGrp="1"/>
          </p:cNvSpPr>
          <p:nvPr>
            <p:ph type="title" idx="4294967295"/>
          </p:nvPr>
        </p:nvSpPr>
        <p:spPr>
          <a:xfrm>
            <a:off x="912287" y="642937"/>
            <a:ext cx="10358967" cy="857251"/>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r>
              <a:rPr kumimoji="0" lang="en-US" sz="3600" b="0" i="0" u="none" strike="noStrike" kern="1200" cap="none" spc="0" normalizeH="0" baseline="0" noProof="0" dirty="0">
                <a:ln>
                  <a:noFill/>
                </a:ln>
                <a:solidFill>
                  <a:srgbClr val="3864B2"/>
                </a:solidFill>
                <a:effectLst/>
                <a:uLnTx/>
                <a:uFillTx/>
                <a:latin typeface="+mn-lt"/>
                <a:ea typeface="+mn-ea"/>
                <a:cs typeface="+mn-cs"/>
              </a:rPr>
              <a:t>Additional Subcontracting Terms</a:t>
            </a:r>
          </a:p>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endParaRPr kumimoji="0" lang="en-US" sz="3600" b="0" i="0" u="none" strike="noStrike" kern="1200" cap="none" spc="0" normalizeH="0" baseline="0" noProof="0" dirty="0">
              <a:ln>
                <a:noFill/>
              </a:ln>
              <a:solidFill>
                <a:srgbClr val="3864B2"/>
              </a:solidFill>
              <a:effectLst/>
              <a:uLnTx/>
              <a:uFillTx/>
              <a:latin typeface="+mn-lt"/>
              <a:ea typeface="+mn-ea"/>
              <a:cs typeface="+mn-cs"/>
            </a:endParaRPr>
          </a:p>
        </p:txBody>
      </p:sp>
      <p:sp>
        <p:nvSpPr>
          <p:cNvPr id="134" name="Google Shape;134;p22"/>
          <p:cNvSpPr txBox="1"/>
          <p:nvPr/>
        </p:nvSpPr>
        <p:spPr>
          <a:xfrm>
            <a:off x="5514100" y="1282733"/>
            <a:ext cx="5763600" cy="4436000"/>
          </a:xfrm>
          <a:prstGeom prst="rect">
            <a:avLst/>
          </a:prstGeom>
          <a:noFill/>
          <a:ln>
            <a:noFill/>
          </a:ln>
        </p:spPr>
        <p:txBody>
          <a:bodyPr spcFirstLastPara="1" wrap="square" lIns="0" tIns="0" rIns="0" bIns="0" anchor="b" anchorCtr="0">
            <a:noAutofit/>
          </a:bodyPr>
          <a:lstStyle/>
          <a:p>
            <a:pPr>
              <a:buClr>
                <a:schemeClr val="dk1"/>
              </a:buClr>
            </a:pPr>
            <a:r>
              <a:rPr lang="en-US" sz="2133" b="1">
                <a:solidFill>
                  <a:srgbClr val="1B1E29"/>
                </a:solidFill>
              </a:rPr>
              <a:t>Subcontract: </a:t>
            </a:r>
            <a:r>
              <a:rPr lang="en-US" sz="2133">
                <a:solidFill>
                  <a:srgbClr val="1B1E29"/>
                </a:solidFill>
              </a:rPr>
              <a:t>A contract for a company/person to do work for another company/person as part of a larger contractual project. </a:t>
            </a:r>
            <a:endParaRPr sz="1067">
              <a:solidFill>
                <a:schemeClr val="dk1"/>
              </a:solidFill>
            </a:endParaRPr>
          </a:p>
          <a:p>
            <a:pPr>
              <a:spcBef>
                <a:spcPts val="800"/>
              </a:spcBef>
              <a:buClr>
                <a:schemeClr val="dk1"/>
              </a:buClr>
            </a:pPr>
            <a:r>
              <a:rPr lang="en-US" sz="2133" b="1">
                <a:solidFill>
                  <a:srgbClr val="1B1E29"/>
                </a:solidFill>
              </a:rPr>
              <a:t>Notices of Sources Sought (NSS):</a:t>
            </a:r>
            <a:r>
              <a:rPr lang="en-US" sz="2133">
                <a:solidFill>
                  <a:srgbClr val="1B1E29"/>
                </a:solidFill>
              </a:rPr>
              <a:t> A notice to gain information about an industry.</a:t>
            </a:r>
            <a:endParaRPr sz="1067">
              <a:solidFill>
                <a:schemeClr val="dk1"/>
              </a:solidFill>
            </a:endParaRPr>
          </a:p>
          <a:p>
            <a:pPr>
              <a:spcBef>
                <a:spcPts val="800"/>
              </a:spcBef>
              <a:buClr>
                <a:schemeClr val="dk1"/>
              </a:buClr>
            </a:pPr>
            <a:r>
              <a:rPr lang="en-US" sz="2133" b="1">
                <a:solidFill>
                  <a:srgbClr val="1B1E29"/>
                </a:solidFill>
              </a:rPr>
              <a:t>Subcontract Possibility:</a:t>
            </a:r>
            <a:r>
              <a:rPr lang="en-US" sz="2133">
                <a:solidFill>
                  <a:srgbClr val="1B1E29"/>
                </a:solidFill>
              </a:rPr>
              <a:t> When a firm has identified a need for outside support, but they have not provided the opportunity to bid on any requirement. </a:t>
            </a:r>
            <a:endParaRPr sz="1067">
              <a:solidFill>
                <a:schemeClr val="dk1"/>
              </a:solidFill>
            </a:endParaRPr>
          </a:p>
          <a:p>
            <a:pPr>
              <a:spcBef>
                <a:spcPts val="800"/>
              </a:spcBef>
              <a:buClr>
                <a:schemeClr val="dk1"/>
              </a:buClr>
            </a:pPr>
            <a:r>
              <a:rPr lang="en-US" sz="2133" b="1">
                <a:solidFill>
                  <a:srgbClr val="1B1E29"/>
                </a:solidFill>
              </a:rPr>
              <a:t>Subcontract Opportunity:</a:t>
            </a:r>
            <a:r>
              <a:rPr lang="en-US" sz="2133">
                <a:solidFill>
                  <a:srgbClr val="1B1E29"/>
                </a:solidFill>
              </a:rPr>
              <a:t> A Subcontract Opportunity is when a Federal Government Contractor has identified a need and is seeking a subcontractor.</a:t>
            </a:r>
            <a:endParaRPr sz="1600">
              <a:solidFill>
                <a:schemeClr val="dk1"/>
              </a:solidFill>
            </a:endParaRPr>
          </a:p>
        </p:txBody>
      </p:sp>
      <p:sp>
        <p:nvSpPr>
          <p:cNvPr id="135" name="Google Shape;135;p22"/>
          <p:cNvSpPr txBox="1">
            <a:spLocks noGrp="1"/>
          </p:cNvSpPr>
          <p:nvPr>
            <p:ph type="sldNum" idx="12"/>
          </p:nvPr>
        </p:nvSpPr>
        <p:spPr>
          <a:xfrm>
            <a:off x="8534400" y="6215064"/>
            <a:ext cx="2438400" cy="428625"/>
          </a:xfrm>
          <a:prstGeom prst="rect">
            <a:avLst/>
          </a:prstGeom>
          <a:noFill/>
          <a:ln>
            <a:noFill/>
          </a:ln>
        </p:spPr>
        <p:txBody>
          <a:bodyPr spcFirstLastPara="1" vert="horz" wrap="square" lIns="0" tIns="0" rIns="0" bIns="0" rtlCol="0" anchor="ctr" anchorCtr="0">
            <a:noAutofit/>
          </a:bodyPr>
          <a:lstStyle/>
          <a:p>
            <a:fld id="{00000000-1234-1234-1234-123412341234}" type="slidenum">
              <a:rPr lang="en-US"/>
              <a:pPr/>
              <a:t>23</a:t>
            </a:fld>
            <a:endParaRPr/>
          </a:p>
        </p:txBody>
      </p:sp>
      <p:pic>
        <p:nvPicPr>
          <p:cNvPr id="136" name="Google Shape;136;p22" descr="Icon graphic of a sign post."/>
          <p:cNvPicPr preferRelativeResize="0"/>
          <p:nvPr/>
        </p:nvPicPr>
        <p:blipFill rotWithShape="1">
          <a:blip r:embed="rId3">
            <a:alphaModFix/>
          </a:blip>
          <a:srcRect/>
          <a:stretch/>
        </p:blipFill>
        <p:spPr>
          <a:xfrm>
            <a:off x="693901" y="1500197"/>
            <a:ext cx="3613432" cy="45009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a:spLocks noGrp="1"/>
          </p:cNvSpPr>
          <p:nvPr>
            <p:ph type="title" idx="4294967295"/>
          </p:nvPr>
        </p:nvSpPr>
        <p:spPr>
          <a:xfrm>
            <a:off x="912287" y="642937"/>
            <a:ext cx="10358967" cy="857251"/>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r>
              <a:rPr kumimoji="0" lang="en-US" sz="3600" b="0" i="0" u="none" strike="noStrike" kern="1200" cap="none" spc="0" normalizeH="0" baseline="0" noProof="0" dirty="0">
                <a:ln>
                  <a:noFill/>
                </a:ln>
                <a:solidFill>
                  <a:srgbClr val="3864B2"/>
                </a:solidFill>
                <a:effectLst/>
                <a:uLnTx/>
                <a:uFillTx/>
                <a:latin typeface="+mn-lt"/>
                <a:ea typeface="+mn-ea"/>
                <a:cs typeface="+mn-cs"/>
              </a:rPr>
              <a:t>Understanding the Subcontracting </a:t>
            </a:r>
          </a:p>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r>
              <a:rPr kumimoji="0" lang="en-US" sz="3600" b="0" i="0" u="none" strike="noStrike" kern="1200" cap="none" spc="0" normalizeH="0" baseline="0" noProof="0" dirty="0">
                <a:ln>
                  <a:noFill/>
                </a:ln>
                <a:solidFill>
                  <a:srgbClr val="3864B2"/>
                </a:solidFill>
                <a:effectLst/>
                <a:uLnTx/>
                <a:uFillTx/>
                <a:latin typeface="+mn-lt"/>
                <a:ea typeface="+mn-ea"/>
                <a:cs typeface="+mn-cs"/>
              </a:rPr>
              <a:t>Federal Acquisition Regulation (FAR)</a:t>
            </a:r>
          </a:p>
        </p:txBody>
      </p:sp>
      <p:sp>
        <p:nvSpPr>
          <p:cNvPr id="142" name="Google Shape;142;p23"/>
          <p:cNvSpPr txBox="1">
            <a:spLocks noGrp="1"/>
          </p:cNvSpPr>
          <p:nvPr>
            <p:ph type="sldNum" idx="12"/>
          </p:nvPr>
        </p:nvSpPr>
        <p:spPr>
          <a:xfrm>
            <a:off x="8534400" y="6215064"/>
            <a:ext cx="2438400" cy="428625"/>
          </a:xfrm>
          <a:prstGeom prst="rect">
            <a:avLst/>
          </a:prstGeom>
          <a:noFill/>
          <a:ln>
            <a:noFill/>
          </a:ln>
        </p:spPr>
        <p:txBody>
          <a:bodyPr spcFirstLastPara="1" vert="horz" wrap="square" lIns="0" tIns="0" rIns="0" bIns="0" rtlCol="0" anchor="ctr" anchorCtr="0">
            <a:noAutofit/>
          </a:bodyPr>
          <a:lstStyle/>
          <a:p>
            <a:pPr>
              <a:buSzPts val="1200"/>
            </a:pPr>
            <a:fld id="{00000000-1234-1234-1234-123412341234}" type="slidenum">
              <a:rPr lang="en-US"/>
              <a:pPr>
                <a:buSzPts val="1200"/>
              </a:pPr>
              <a:t>24</a:t>
            </a:fld>
            <a:endParaRPr/>
          </a:p>
        </p:txBody>
      </p:sp>
      <p:pic>
        <p:nvPicPr>
          <p:cNvPr id="143" name="Google Shape;143;p23" descr="Icon graphic of a document."/>
          <p:cNvPicPr preferRelativeResize="0"/>
          <p:nvPr/>
        </p:nvPicPr>
        <p:blipFill rotWithShape="1">
          <a:blip r:embed="rId3">
            <a:alphaModFix/>
          </a:blip>
          <a:srcRect/>
          <a:stretch/>
        </p:blipFill>
        <p:spPr>
          <a:xfrm>
            <a:off x="600834" y="1946935"/>
            <a:ext cx="3789333" cy="3789333"/>
          </a:xfrm>
          <a:prstGeom prst="rect">
            <a:avLst/>
          </a:prstGeom>
          <a:noFill/>
          <a:ln>
            <a:noFill/>
          </a:ln>
        </p:spPr>
      </p:pic>
      <p:sp>
        <p:nvSpPr>
          <p:cNvPr id="144" name="Google Shape;144;p23"/>
          <p:cNvSpPr/>
          <p:nvPr/>
        </p:nvSpPr>
        <p:spPr>
          <a:xfrm>
            <a:off x="6327133" y="1946933"/>
            <a:ext cx="5287600" cy="1854000"/>
          </a:xfrm>
          <a:prstGeom prst="wedgeRectCallout">
            <a:avLst>
              <a:gd name="adj1" fmla="val -57059"/>
              <a:gd name="adj2" fmla="val -19488"/>
            </a:avLst>
          </a:prstGeom>
          <a:solidFill>
            <a:srgbClr val="002E6D"/>
          </a:solidFill>
          <a:ln w="12700" cap="flat" cmpd="sng">
            <a:solidFill>
              <a:srgbClr val="6D6D6D"/>
            </a:solidFill>
            <a:prstDash val="solid"/>
            <a:miter lim="800000"/>
            <a:headEnd type="none" w="sm" len="sm"/>
            <a:tailEnd type="none" w="sm" len="sm"/>
          </a:ln>
        </p:spPr>
        <p:txBody>
          <a:bodyPr spcFirstLastPara="1" wrap="square" lIns="121900" tIns="60933" rIns="121900" bIns="60933" anchor="ctr" anchorCtr="0">
            <a:noAutofit/>
          </a:bodyPr>
          <a:lstStyle/>
          <a:p>
            <a:pPr marL="0" lvl="1">
              <a:buClr>
                <a:schemeClr val="dk1"/>
              </a:buClr>
            </a:pPr>
            <a:r>
              <a:rPr lang="en-US" sz="2400" b="1">
                <a:solidFill>
                  <a:schemeClr val="lt1"/>
                </a:solidFill>
              </a:rPr>
              <a:t>Small business subcontractors must:</a:t>
            </a:r>
            <a:endParaRPr sz="1067">
              <a:solidFill>
                <a:schemeClr val="dk1"/>
              </a:solidFill>
            </a:endParaRPr>
          </a:p>
          <a:p>
            <a:pPr marL="457189" lvl="1" indent="-406390">
              <a:buClr>
                <a:schemeClr val="lt1"/>
              </a:buClr>
              <a:buSzPts val="1400"/>
              <a:buChar char="•"/>
            </a:pPr>
            <a:r>
              <a:rPr lang="en-US" sz="2400">
                <a:solidFill>
                  <a:schemeClr val="lt1"/>
                </a:solidFill>
              </a:rPr>
              <a:t>Adhere to the FAR clauses in their contract</a:t>
            </a:r>
            <a:endParaRPr sz="1067">
              <a:solidFill>
                <a:schemeClr val="dk1"/>
              </a:solidFill>
            </a:endParaRPr>
          </a:p>
          <a:p>
            <a:pPr marL="457189" lvl="1" indent="-406390">
              <a:buClr>
                <a:schemeClr val="lt1"/>
              </a:buClr>
              <a:buSzPts val="1400"/>
              <a:buChar char="•"/>
            </a:pPr>
            <a:r>
              <a:rPr lang="en-US" sz="2400">
                <a:solidFill>
                  <a:schemeClr val="lt1"/>
                </a:solidFill>
              </a:rPr>
              <a:t>Be aware of all regulatory requirements  </a:t>
            </a:r>
            <a:endParaRPr sz="1600">
              <a:solidFill>
                <a:srgbClr val="FFFFFF"/>
              </a:solidFill>
              <a:latin typeface="Calibri"/>
              <a:ea typeface="Calibri"/>
              <a:cs typeface="Calibri"/>
              <a:sym typeface="Calibri"/>
            </a:endParaRPr>
          </a:p>
        </p:txBody>
      </p:sp>
      <p:sp>
        <p:nvSpPr>
          <p:cNvPr id="145" name="Google Shape;145;p23"/>
          <p:cNvSpPr/>
          <p:nvPr/>
        </p:nvSpPr>
        <p:spPr>
          <a:xfrm>
            <a:off x="6327133" y="3974567"/>
            <a:ext cx="5311200" cy="1854000"/>
          </a:xfrm>
          <a:prstGeom prst="wedgeRectCallout">
            <a:avLst>
              <a:gd name="adj1" fmla="val -57059"/>
              <a:gd name="adj2" fmla="val -19488"/>
            </a:avLst>
          </a:prstGeom>
          <a:solidFill>
            <a:srgbClr val="CC0000"/>
          </a:solidFill>
          <a:ln w="12700" cap="flat" cmpd="sng">
            <a:solidFill>
              <a:srgbClr val="6D6D6D"/>
            </a:solidFill>
            <a:prstDash val="solid"/>
            <a:miter lim="800000"/>
            <a:headEnd type="none" w="sm" len="sm"/>
            <a:tailEnd type="none" w="sm" len="sm"/>
          </a:ln>
        </p:spPr>
        <p:txBody>
          <a:bodyPr spcFirstLastPara="1" wrap="square" lIns="121900" tIns="60933" rIns="121900" bIns="60933" anchor="ctr" anchorCtr="0">
            <a:noAutofit/>
          </a:bodyPr>
          <a:lstStyle/>
          <a:p>
            <a:pPr marL="0" lvl="1">
              <a:buClr>
                <a:schemeClr val="dk1"/>
              </a:buClr>
            </a:pPr>
            <a:r>
              <a:rPr lang="en-US" sz="2400" b="1">
                <a:solidFill>
                  <a:schemeClr val="lt1"/>
                </a:solidFill>
              </a:rPr>
              <a:t>Subcontract regulation that governs the SB Subcontracting Program</a:t>
            </a:r>
            <a:endParaRPr sz="1067">
              <a:solidFill>
                <a:schemeClr val="dk1"/>
              </a:solidFill>
            </a:endParaRPr>
          </a:p>
          <a:p>
            <a:pPr marL="457189" lvl="1" indent="-406390">
              <a:buClr>
                <a:schemeClr val="lt1"/>
              </a:buClr>
              <a:buSzPts val="1300"/>
              <a:buChar char="•"/>
            </a:pPr>
            <a:r>
              <a:rPr lang="en-US" sz="1733">
                <a:solidFill>
                  <a:schemeClr val="lt1"/>
                </a:solidFill>
              </a:rPr>
              <a:t>FAR Subpart 19.7 SB Programs</a:t>
            </a:r>
            <a:endParaRPr sz="1067">
              <a:solidFill>
                <a:schemeClr val="dk1"/>
              </a:solidFill>
            </a:endParaRPr>
          </a:p>
          <a:p>
            <a:pPr marL="457189" lvl="1" indent="-406390">
              <a:buClr>
                <a:schemeClr val="lt1"/>
              </a:buClr>
              <a:buSzPts val="1300"/>
              <a:buChar char="•"/>
            </a:pPr>
            <a:r>
              <a:rPr lang="en-US" sz="1733">
                <a:solidFill>
                  <a:schemeClr val="lt1"/>
                </a:solidFill>
              </a:rPr>
              <a:t>FAR 52.219-8 Utilization of SB Concerns</a:t>
            </a:r>
            <a:endParaRPr sz="1067">
              <a:solidFill>
                <a:schemeClr val="dk1"/>
              </a:solidFill>
            </a:endParaRPr>
          </a:p>
          <a:p>
            <a:pPr marL="457189" lvl="1" indent="-406390">
              <a:buClr>
                <a:schemeClr val="lt1"/>
              </a:buClr>
              <a:buSzPts val="1300"/>
              <a:buChar char="•"/>
            </a:pPr>
            <a:r>
              <a:rPr lang="en-US" sz="1733">
                <a:solidFill>
                  <a:schemeClr val="lt1"/>
                </a:solidFill>
              </a:rPr>
              <a:t>FAR 52.219-9 SB Subcontracting Plan</a:t>
            </a:r>
            <a:endParaRPr sz="1067">
              <a:solidFill>
                <a:schemeClr val="dk1"/>
              </a:solidFill>
            </a:endParaRPr>
          </a:p>
          <a:p>
            <a:pPr marL="457189" lvl="1" indent="-406390">
              <a:buClr>
                <a:schemeClr val="lt1"/>
              </a:buClr>
              <a:buSzPts val="1300"/>
              <a:buChar char="•"/>
            </a:pPr>
            <a:r>
              <a:rPr lang="en-US" sz="1733">
                <a:solidFill>
                  <a:schemeClr val="lt1"/>
                </a:solidFill>
              </a:rPr>
              <a:t>13 CFR 125. Government Contract Programs</a:t>
            </a:r>
            <a:endParaRPr sz="1067">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a:spLocks noGrp="1"/>
          </p:cNvSpPr>
          <p:nvPr>
            <p:ph type="title" idx="4294967295"/>
          </p:nvPr>
        </p:nvSpPr>
        <p:spPr>
          <a:xfrm>
            <a:off x="912287" y="642937"/>
            <a:ext cx="10358800" cy="8572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r>
              <a:rPr kumimoji="0" lang="en-US" sz="3600" b="0" i="0" u="none" strike="noStrike" kern="1200" cap="none" spc="0" normalizeH="0" baseline="0" noProof="0" dirty="0">
                <a:ln>
                  <a:noFill/>
                </a:ln>
                <a:solidFill>
                  <a:srgbClr val="3864B2"/>
                </a:solidFill>
                <a:effectLst/>
                <a:uLnTx/>
                <a:uFillTx/>
                <a:latin typeface="+mn-lt"/>
                <a:ea typeface="+mn-ea"/>
                <a:cs typeface="+mn-cs"/>
              </a:rPr>
              <a:t>Small Business Subcontracting Opportunities</a:t>
            </a:r>
          </a:p>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endParaRPr kumimoji="0" lang="en-US" sz="3600" b="0" i="0" u="none" strike="noStrike" kern="1200" cap="none" spc="0" normalizeH="0" baseline="0" noProof="0" dirty="0">
              <a:ln>
                <a:noFill/>
              </a:ln>
              <a:solidFill>
                <a:srgbClr val="3864B2"/>
              </a:solidFill>
              <a:effectLst/>
              <a:uLnTx/>
              <a:uFillTx/>
              <a:latin typeface="+mn-lt"/>
              <a:ea typeface="+mn-ea"/>
              <a:cs typeface="+mn-cs"/>
            </a:endParaRPr>
          </a:p>
        </p:txBody>
      </p:sp>
      <p:sp>
        <p:nvSpPr>
          <p:cNvPr id="151" name="Google Shape;151;p24"/>
          <p:cNvSpPr txBox="1">
            <a:spLocks noGrp="1"/>
          </p:cNvSpPr>
          <p:nvPr>
            <p:ph type="sldNum" idx="12"/>
          </p:nvPr>
        </p:nvSpPr>
        <p:spPr>
          <a:xfrm>
            <a:off x="8534400" y="6215063"/>
            <a:ext cx="2438400" cy="428800"/>
          </a:xfrm>
          <a:prstGeom prst="rect">
            <a:avLst/>
          </a:prstGeom>
          <a:noFill/>
          <a:ln>
            <a:noFill/>
          </a:ln>
        </p:spPr>
        <p:txBody>
          <a:bodyPr spcFirstLastPara="1" vert="horz" wrap="square" lIns="0" tIns="0" rIns="0" bIns="0" rtlCol="0" anchor="ctr" anchorCtr="0">
            <a:noAutofit/>
          </a:bodyPr>
          <a:lstStyle/>
          <a:p>
            <a:pPr>
              <a:buSzPts val="1200"/>
            </a:pPr>
            <a:fld id="{00000000-1234-1234-1234-123412341234}" type="slidenum">
              <a:rPr lang="en-US"/>
              <a:pPr>
                <a:buSzPts val="1200"/>
              </a:pPr>
              <a:t>25</a:t>
            </a:fld>
            <a:endParaRPr/>
          </a:p>
        </p:txBody>
      </p:sp>
      <p:pic>
        <p:nvPicPr>
          <p:cNvPr id="152" name="Google Shape;152;p24" descr="Icon graphic of the United States' flag."/>
          <p:cNvPicPr preferRelativeResize="0"/>
          <p:nvPr/>
        </p:nvPicPr>
        <p:blipFill rotWithShape="1">
          <a:blip r:embed="rId3">
            <a:alphaModFix/>
          </a:blip>
          <a:srcRect/>
          <a:stretch/>
        </p:blipFill>
        <p:spPr>
          <a:xfrm>
            <a:off x="290732" y="1500138"/>
            <a:ext cx="3535699" cy="4085733"/>
          </a:xfrm>
          <a:prstGeom prst="rect">
            <a:avLst/>
          </a:prstGeom>
          <a:noFill/>
          <a:ln>
            <a:noFill/>
          </a:ln>
        </p:spPr>
      </p:pic>
      <p:sp>
        <p:nvSpPr>
          <p:cNvPr id="153" name="Google Shape;153;p24"/>
          <p:cNvSpPr/>
          <p:nvPr/>
        </p:nvSpPr>
        <p:spPr>
          <a:xfrm>
            <a:off x="4431633" y="1143000"/>
            <a:ext cx="7272000" cy="4774400"/>
          </a:xfrm>
          <a:prstGeom prst="rect">
            <a:avLst/>
          </a:prstGeom>
          <a:noFill/>
          <a:ln>
            <a:noFill/>
          </a:ln>
        </p:spPr>
        <p:txBody>
          <a:bodyPr spcFirstLastPara="1" wrap="square" lIns="121900" tIns="60933" rIns="121900" bIns="60933" anchor="t" anchorCtr="0">
            <a:noAutofit/>
          </a:bodyPr>
          <a:lstStyle/>
          <a:p>
            <a:pPr>
              <a:lnSpc>
                <a:spcPct val="108000"/>
              </a:lnSpc>
            </a:pPr>
            <a:r>
              <a:rPr lang="en-US" sz="3200">
                <a:solidFill>
                  <a:srgbClr val="1B1E29"/>
                </a:solidFill>
                <a:latin typeface="Arial"/>
                <a:ea typeface="Arial"/>
                <a:cs typeface="Arial"/>
                <a:sym typeface="Arial"/>
              </a:rPr>
              <a:t>Locate a contractor who has been awarded a Federal government prime or subcontract that utilize what you supply</a:t>
            </a:r>
            <a:endParaRPr sz="2400"/>
          </a:p>
          <a:p>
            <a:pPr>
              <a:lnSpc>
                <a:spcPct val="108000"/>
              </a:lnSpc>
            </a:pPr>
            <a:endParaRPr sz="3200">
              <a:solidFill>
                <a:srgbClr val="1B1E29"/>
              </a:solidFill>
              <a:latin typeface="Arial"/>
              <a:ea typeface="Arial"/>
              <a:cs typeface="Arial"/>
              <a:sym typeface="Arial"/>
            </a:endParaRPr>
          </a:p>
          <a:p>
            <a:pPr>
              <a:lnSpc>
                <a:spcPct val="108000"/>
              </a:lnSpc>
            </a:pPr>
            <a:endParaRPr sz="3200">
              <a:solidFill>
                <a:srgbClr val="1B1E29"/>
              </a:solidFill>
              <a:latin typeface="Arial"/>
              <a:ea typeface="Arial"/>
              <a:cs typeface="Arial"/>
              <a:sym typeface="Arial"/>
            </a:endParaRPr>
          </a:p>
          <a:p>
            <a:pPr>
              <a:lnSpc>
                <a:spcPct val="108000"/>
              </a:lnSpc>
            </a:pPr>
            <a:r>
              <a:rPr lang="en-US" sz="3200">
                <a:solidFill>
                  <a:srgbClr val="1B1E29"/>
                </a:solidFill>
                <a:latin typeface="Arial"/>
                <a:ea typeface="Arial"/>
                <a:cs typeface="Arial"/>
                <a:sym typeface="Arial"/>
              </a:rPr>
              <a:t>Locate a firm that is seeking a Federal Government contract and establish a Team Arrangement </a:t>
            </a:r>
            <a:endParaRPr sz="3200">
              <a:solidFill>
                <a:srgbClr val="1B1E29"/>
              </a:solidFill>
              <a:latin typeface="Arial"/>
              <a:ea typeface="Arial"/>
              <a:cs typeface="Arial"/>
              <a:sym typeface="Arial"/>
            </a:endParaRPr>
          </a:p>
        </p:txBody>
      </p:sp>
      <p:cxnSp>
        <p:nvCxnSpPr>
          <p:cNvPr id="154" name="Google Shape;154;p24">
            <a:extLst>
              <a:ext uri="{C183D7F6-B498-43B3-948B-1728B52AA6E4}">
                <adec:decorative xmlns:adec="http://schemas.microsoft.com/office/drawing/2017/decorative" val="1"/>
              </a:ext>
            </a:extLst>
          </p:cNvPr>
          <p:cNvCxnSpPr/>
          <p:nvPr/>
        </p:nvCxnSpPr>
        <p:spPr>
          <a:xfrm>
            <a:off x="11928941" y="972663"/>
            <a:ext cx="0" cy="5242400"/>
          </a:xfrm>
          <a:prstGeom prst="straightConnector1">
            <a:avLst/>
          </a:prstGeom>
          <a:noFill/>
          <a:ln w="76200" cap="flat" cmpd="sng">
            <a:solidFill>
              <a:srgbClr val="002E6D"/>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a:spLocks noGrp="1"/>
          </p:cNvSpPr>
          <p:nvPr>
            <p:ph type="title" idx="4294967295"/>
          </p:nvPr>
        </p:nvSpPr>
        <p:spPr>
          <a:xfrm>
            <a:off x="912287" y="134937"/>
            <a:ext cx="10358800" cy="8572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r>
              <a:rPr kumimoji="0" lang="en-US" sz="3600" b="0" i="0" u="none" strike="noStrike" kern="1200" cap="none" spc="0" normalizeH="0" baseline="0" noProof="0" dirty="0">
                <a:ln>
                  <a:noFill/>
                </a:ln>
                <a:solidFill>
                  <a:srgbClr val="3864B2"/>
                </a:solidFill>
                <a:effectLst/>
                <a:uLnTx/>
                <a:uFillTx/>
                <a:latin typeface="+mn-lt"/>
                <a:ea typeface="+mn-ea"/>
                <a:cs typeface="+mn-cs"/>
              </a:rPr>
              <a:t>Subcontracting Risk</a:t>
            </a:r>
          </a:p>
        </p:txBody>
      </p:sp>
      <p:sp>
        <p:nvSpPr>
          <p:cNvPr id="173" name="Google Shape;173;p26"/>
          <p:cNvSpPr txBox="1">
            <a:spLocks noGrp="1"/>
          </p:cNvSpPr>
          <p:nvPr>
            <p:ph type="sldNum" idx="12"/>
          </p:nvPr>
        </p:nvSpPr>
        <p:spPr>
          <a:xfrm>
            <a:off x="8534400" y="6215063"/>
            <a:ext cx="2438400" cy="428800"/>
          </a:xfrm>
          <a:prstGeom prst="rect">
            <a:avLst/>
          </a:prstGeom>
          <a:noFill/>
          <a:ln>
            <a:noFill/>
          </a:ln>
        </p:spPr>
        <p:txBody>
          <a:bodyPr spcFirstLastPara="1" vert="horz" wrap="square" lIns="0" tIns="0" rIns="0" bIns="0" rtlCol="0" anchor="ctr" anchorCtr="0">
            <a:noAutofit/>
          </a:bodyPr>
          <a:lstStyle/>
          <a:p>
            <a:pPr>
              <a:buSzPts val="1200"/>
            </a:pPr>
            <a:fld id="{00000000-1234-1234-1234-123412341234}" type="slidenum">
              <a:rPr lang="en-US"/>
              <a:pPr>
                <a:buSzPts val="1200"/>
              </a:pPr>
              <a:t>26</a:t>
            </a:fld>
            <a:endParaRPr/>
          </a:p>
        </p:txBody>
      </p:sp>
      <p:sp>
        <p:nvSpPr>
          <p:cNvPr id="174" name="Google Shape;174;p26"/>
          <p:cNvSpPr txBox="1"/>
          <p:nvPr/>
        </p:nvSpPr>
        <p:spPr>
          <a:xfrm>
            <a:off x="9062013" y="8259076"/>
            <a:ext cx="2743200" cy="486800"/>
          </a:xfrm>
          <a:prstGeom prst="rect">
            <a:avLst/>
          </a:prstGeom>
          <a:noFill/>
          <a:ln>
            <a:noFill/>
          </a:ln>
        </p:spPr>
        <p:txBody>
          <a:bodyPr spcFirstLastPara="1" wrap="square" lIns="121900" tIns="60933" rIns="121900" bIns="60933" anchor="ctr" anchorCtr="0">
            <a:noAutofit/>
          </a:bodyPr>
          <a:lstStyle/>
          <a:p>
            <a:pPr algn="r"/>
            <a:fld id="{00000000-1234-1234-1234-123412341234}" type="slidenum">
              <a:rPr lang="en-US" sz="1200">
                <a:solidFill>
                  <a:srgbClr val="89898B"/>
                </a:solidFill>
              </a:rPr>
              <a:pPr algn="r"/>
              <a:t>26</a:t>
            </a:fld>
            <a:endParaRPr sz="1200">
              <a:solidFill>
                <a:srgbClr val="89898B"/>
              </a:solidFill>
            </a:endParaRPr>
          </a:p>
        </p:txBody>
      </p:sp>
      <p:sp>
        <p:nvSpPr>
          <p:cNvPr id="175" name="Google Shape;175;p26"/>
          <p:cNvSpPr/>
          <p:nvPr/>
        </p:nvSpPr>
        <p:spPr>
          <a:xfrm>
            <a:off x="730000" y="1197401"/>
            <a:ext cx="854800" cy="857200"/>
          </a:xfrm>
          <a:prstGeom prst="ellipse">
            <a:avLst/>
          </a:prstGeom>
          <a:solidFill>
            <a:srgbClr val="CC0000"/>
          </a:solidFill>
          <a:ln w="57150" cap="flat" cmpd="sng">
            <a:solidFill>
              <a:srgbClr val="002E6D"/>
            </a:solidFill>
            <a:prstDash val="solid"/>
            <a:miter lim="800000"/>
            <a:headEnd type="none" w="sm" len="sm"/>
            <a:tailEnd type="none" w="sm" len="sm"/>
          </a:ln>
        </p:spPr>
        <p:txBody>
          <a:bodyPr spcFirstLastPara="1" wrap="square" lIns="121900" tIns="60933" rIns="121900" bIns="60933" anchor="ctr" anchorCtr="0">
            <a:noAutofit/>
          </a:bodyPr>
          <a:lstStyle/>
          <a:p>
            <a:pPr algn="ctr"/>
            <a:r>
              <a:rPr lang="en-US" sz="4800" b="1">
                <a:solidFill>
                  <a:srgbClr val="FFFFFF"/>
                </a:solidFill>
                <a:latin typeface="Arial"/>
                <a:ea typeface="Arial"/>
                <a:cs typeface="Arial"/>
                <a:sym typeface="Arial"/>
              </a:rPr>
              <a:t>1</a:t>
            </a:r>
            <a:endParaRPr sz="4800" b="1">
              <a:solidFill>
                <a:srgbClr val="FFFFFF"/>
              </a:solidFill>
              <a:latin typeface="Arial"/>
              <a:ea typeface="Arial"/>
              <a:cs typeface="Arial"/>
              <a:sym typeface="Arial"/>
            </a:endParaRPr>
          </a:p>
        </p:txBody>
      </p:sp>
      <p:sp>
        <p:nvSpPr>
          <p:cNvPr id="176" name="Google Shape;176;p26"/>
          <p:cNvSpPr/>
          <p:nvPr/>
        </p:nvSpPr>
        <p:spPr>
          <a:xfrm>
            <a:off x="1836967" y="1131733"/>
            <a:ext cx="6852800" cy="1547600"/>
          </a:xfrm>
          <a:prstGeom prst="rect">
            <a:avLst/>
          </a:prstGeom>
          <a:noFill/>
          <a:ln>
            <a:noFill/>
          </a:ln>
        </p:spPr>
        <p:txBody>
          <a:bodyPr spcFirstLastPara="1" wrap="square" lIns="121900" tIns="60933" rIns="121900" bIns="60933" anchor="t" anchorCtr="0">
            <a:noAutofit/>
          </a:bodyPr>
          <a:lstStyle/>
          <a:p>
            <a:r>
              <a:rPr lang="en-US" sz="2267" b="1" dirty="0">
                <a:solidFill>
                  <a:srgbClr val="002E6D"/>
                </a:solidFill>
                <a:latin typeface="Arial"/>
                <a:ea typeface="Arial"/>
                <a:cs typeface="Arial"/>
                <a:sym typeface="Arial"/>
              </a:rPr>
              <a:t>Bait and Switch</a:t>
            </a:r>
            <a:endParaRPr sz="933" dirty="0"/>
          </a:p>
          <a:p>
            <a:pPr marL="380990" indent="-321725">
              <a:buClr>
                <a:srgbClr val="1B1E29"/>
              </a:buClr>
              <a:buSzPts val="1100"/>
              <a:buFont typeface="Noto Sans Symbols"/>
              <a:buChar char="▪"/>
            </a:pPr>
            <a:r>
              <a:rPr lang="en-US" sz="1467" dirty="0">
                <a:solidFill>
                  <a:srgbClr val="1B1E29"/>
                </a:solidFill>
                <a:latin typeface="Arial"/>
                <a:ea typeface="Arial"/>
                <a:cs typeface="Arial"/>
                <a:sym typeface="Arial"/>
              </a:rPr>
              <a:t>Providing information on a proposal but not being given the work once the contract has been awarded</a:t>
            </a:r>
            <a:endParaRPr sz="933" dirty="0"/>
          </a:p>
          <a:p>
            <a:pPr marL="380990" indent="-321725">
              <a:buClr>
                <a:srgbClr val="1B1E29"/>
              </a:buClr>
              <a:buSzPts val="1100"/>
              <a:buFont typeface="Noto Sans Symbols"/>
              <a:buChar char="▪"/>
            </a:pPr>
            <a:r>
              <a:rPr lang="en-US" sz="1467" dirty="0">
                <a:solidFill>
                  <a:srgbClr val="1B1E29"/>
                </a:solidFill>
                <a:latin typeface="Arial"/>
                <a:ea typeface="Arial"/>
                <a:cs typeface="Arial"/>
                <a:sym typeface="Arial"/>
              </a:rPr>
              <a:t>Federal Regulation prohibits and addresses what a SB shall do when they are a victim of Bait and Switch</a:t>
            </a:r>
            <a:endParaRPr sz="1467" dirty="0">
              <a:solidFill>
                <a:srgbClr val="1B1E29"/>
              </a:solidFill>
              <a:latin typeface="Arial"/>
              <a:ea typeface="Arial"/>
              <a:cs typeface="Arial"/>
              <a:sym typeface="Arial"/>
            </a:endParaRPr>
          </a:p>
        </p:txBody>
      </p:sp>
      <p:sp>
        <p:nvSpPr>
          <p:cNvPr id="177" name="Google Shape;177;p26"/>
          <p:cNvSpPr/>
          <p:nvPr/>
        </p:nvSpPr>
        <p:spPr>
          <a:xfrm>
            <a:off x="753600" y="2493735"/>
            <a:ext cx="807600" cy="803200"/>
          </a:xfrm>
          <a:prstGeom prst="ellipse">
            <a:avLst/>
          </a:prstGeom>
          <a:solidFill>
            <a:srgbClr val="CC0000"/>
          </a:solidFill>
          <a:ln w="57150" cap="flat" cmpd="sng">
            <a:solidFill>
              <a:srgbClr val="002E6D"/>
            </a:solidFill>
            <a:prstDash val="solid"/>
            <a:miter lim="800000"/>
            <a:headEnd type="none" w="sm" len="sm"/>
            <a:tailEnd type="none" w="sm" len="sm"/>
          </a:ln>
        </p:spPr>
        <p:txBody>
          <a:bodyPr spcFirstLastPara="1" wrap="square" lIns="121900" tIns="60933" rIns="121900" bIns="60933" anchor="ctr" anchorCtr="0">
            <a:noAutofit/>
          </a:bodyPr>
          <a:lstStyle/>
          <a:p>
            <a:pPr algn="ctr"/>
            <a:r>
              <a:rPr lang="en-US" sz="4800" b="1">
                <a:solidFill>
                  <a:srgbClr val="FFFFFF"/>
                </a:solidFill>
                <a:latin typeface="Arial"/>
                <a:ea typeface="Arial"/>
                <a:cs typeface="Arial"/>
                <a:sym typeface="Arial"/>
              </a:rPr>
              <a:t>2</a:t>
            </a:r>
            <a:endParaRPr sz="4800"/>
          </a:p>
        </p:txBody>
      </p:sp>
      <p:sp>
        <p:nvSpPr>
          <p:cNvPr id="178" name="Google Shape;178;p26"/>
          <p:cNvSpPr/>
          <p:nvPr/>
        </p:nvSpPr>
        <p:spPr>
          <a:xfrm>
            <a:off x="1834100" y="2493736"/>
            <a:ext cx="9294400" cy="857200"/>
          </a:xfrm>
          <a:prstGeom prst="rect">
            <a:avLst/>
          </a:prstGeom>
          <a:noFill/>
          <a:ln>
            <a:noFill/>
          </a:ln>
        </p:spPr>
        <p:txBody>
          <a:bodyPr spcFirstLastPara="1" wrap="square" lIns="121900" tIns="60933" rIns="121900" bIns="60933" anchor="t" anchorCtr="0">
            <a:noAutofit/>
          </a:bodyPr>
          <a:lstStyle/>
          <a:p>
            <a:r>
              <a:rPr lang="en-US" sz="2267" b="1">
                <a:solidFill>
                  <a:srgbClr val="002E6D"/>
                </a:solidFill>
                <a:latin typeface="Arial"/>
                <a:ea typeface="Arial"/>
                <a:cs typeface="Arial"/>
                <a:sym typeface="Arial"/>
              </a:rPr>
              <a:t>Untimely Payments</a:t>
            </a:r>
            <a:endParaRPr sz="2267"/>
          </a:p>
          <a:p>
            <a:pPr marL="380990" indent="-321725">
              <a:buClr>
                <a:srgbClr val="1B1E29"/>
              </a:buClr>
              <a:buSzPts val="1100"/>
              <a:buFont typeface="Noto Sans Symbols"/>
              <a:buChar char="▪"/>
            </a:pPr>
            <a:r>
              <a:rPr lang="en-US" sz="1467">
                <a:solidFill>
                  <a:srgbClr val="1B1E29"/>
                </a:solidFill>
                <a:latin typeface="Arial"/>
                <a:ea typeface="Arial"/>
                <a:cs typeface="Arial"/>
                <a:sym typeface="Arial"/>
              </a:rPr>
              <a:t>Federal Regulation prohibits untimely payments and addresses what is acceptable for late payment and what a SB shall do when they are a victim of Untimely payments </a:t>
            </a:r>
            <a:endParaRPr sz="1467"/>
          </a:p>
        </p:txBody>
      </p:sp>
      <p:sp>
        <p:nvSpPr>
          <p:cNvPr id="179" name="Google Shape;179;p26"/>
          <p:cNvSpPr/>
          <p:nvPr/>
        </p:nvSpPr>
        <p:spPr>
          <a:xfrm>
            <a:off x="753600" y="3765200"/>
            <a:ext cx="807600" cy="803200"/>
          </a:xfrm>
          <a:prstGeom prst="ellipse">
            <a:avLst/>
          </a:prstGeom>
          <a:solidFill>
            <a:srgbClr val="CC0000"/>
          </a:solidFill>
          <a:ln w="57150" cap="flat" cmpd="sng">
            <a:solidFill>
              <a:srgbClr val="002E6D"/>
            </a:solidFill>
            <a:prstDash val="solid"/>
            <a:miter lim="800000"/>
            <a:headEnd type="none" w="sm" len="sm"/>
            <a:tailEnd type="none" w="sm" len="sm"/>
          </a:ln>
        </p:spPr>
        <p:txBody>
          <a:bodyPr spcFirstLastPara="1" wrap="square" lIns="121900" tIns="60933" rIns="121900" bIns="60933" anchor="ctr" anchorCtr="0">
            <a:noAutofit/>
          </a:bodyPr>
          <a:lstStyle/>
          <a:p>
            <a:pPr algn="ctr"/>
            <a:r>
              <a:rPr lang="en-US" sz="4800" b="1">
                <a:solidFill>
                  <a:srgbClr val="FFFFFF"/>
                </a:solidFill>
                <a:latin typeface="Arial"/>
                <a:ea typeface="Arial"/>
                <a:cs typeface="Arial"/>
                <a:sym typeface="Arial"/>
              </a:rPr>
              <a:t>3</a:t>
            </a:r>
            <a:endParaRPr sz="5600" b="1">
              <a:solidFill>
                <a:srgbClr val="FFFFFF"/>
              </a:solidFill>
              <a:latin typeface="Arial"/>
              <a:ea typeface="Arial"/>
              <a:cs typeface="Arial"/>
              <a:sym typeface="Arial"/>
            </a:endParaRPr>
          </a:p>
        </p:txBody>
      </p:sp>
      <p:sp>
        <p:nvSpPr>
          <p:cNvPr id="180" name="Google Shape;180;p26"/>
          <p:cNvSpPr/>
          <p:nvPr/>
        </p:nvSpPr>
        <p:spPr>
          <a:xfrm>
            <a:off x="1834100" y="3765203"/>
            <a:ext cx="9509600" cy="998800"/>
          </a:xfrm>
          <a:prstGeom prst="rect">
            <a:avLst/>
          </a:prstGeom>
          <a:noFill/>
          <a:ln>
            <a:noFill/>
          </a:ln>
        </p:spPr>
        <p:txBody>
          <a:bodyPr spcFirstLastPara="1" wrap="square" lIns="121900" tIns="60933" rIns="121900" bIns="60933" anchor="t" anchorCtr="0">
            <a:noAutofit/>
          </a:bodyPr>
          <a:lstStyle/>
          <a:p>
            <a:r>
              <a:rPr lang="en-US" sz="2267" b="1">
                <a:solidFill>
                  <a:srgbClr val="002E6D"/>
                </a:solidFill>
                <a:latin typeface="Arial"/>
                <a:ea typeface="Arial"/>
                <a:cs typeface="Arial"/>
                <a:sym typeface="Arial"/>
              </a:rPr>
              <a:t>Delay</a:t>
            </a:r>
            <a:endParaRPr sz="2267" b="1">
              <a:solidFill>
                <a:srgbClr val="002E6D"/>
              </a:solidFill>
              <a:latin typeface="Arial"/>
              <a:ea typeface="Arial"/>
              <a:cs typeface="Arial"/>
              <a:sym typeface="Arial"/>
            </a:endParaRPr>
          </a:p>
          <a:p>
            <a:pPr marL="380990" lvl="1" indent="-321725">
              <a:buClr>
                <a:srgbClr val="1B1E29"/>
              </a:buClr>
              <a:buSzPts val="1100"/>
              <a:buFont typeface="Noto Sans Symbols"/>
              <a:buChar char="▪"/>
            </a:pPr>
            <a:r>
              <a:rPr lang="en-US" sz="1467">
                <a:solidFill>
                  <a:srgbClr val="1B1E29"/>
                </a:solidFill>
                <a:latin typeface="Arial"/>
                <a:ea typeface="Arial"/>
                <a:cs typeface="Arial"/>
                <a:sym typeface="Arial"/>
              </a:rPr>
              <a:t>No control over the delay caused by  dependency (work that must be done prior to you starting your work</a:t>
            </a:r>
            <a:endParaRPr sz="1467"/>
          </a:p>
        </p:txBody>
      </p:sp>
      <p:sp>
        <p:nvSpPr>
          <p:cNvPr id="181" name="Google Shape;181;p26"/>
          <p:cNvSpPr/>
          <p:nvPr/>
        </p:nvSpPr>
        <p:spPr>
          <a:xfrm>
            <a:off x="793800" y="5036667"/>
            <a:ext cx="727200" cy="727600"/>
          </a:xfrm>
          <a:prstGeom prst="ellipse">
            <a:avLst/>
          </a:prstGeom>
          <a:solidFill>
            <a:srgbClr val="CC0000"/>
          </a:solidFill>
          <a:ln w="57150" cap="flat" cmpd="sng">
            <a:solidFill>
              <a:srgbClr val="002E6D"/>
            </a:solidFill>
            <a:prstDash val="solid"/>
            <a:miter lim="800000"/>
            <a:headEnd type="none" w="sm" len="sm"/>
            <a:tailEnd type="none" w="sm" len="sm"/>
          </a:ln>
        </p:spPr>
        <p:txBody>
          <a:bodyPr spcFirstLastPara="1" wrap="square" lIns="121900" tIns="60933" rIns="121900" bIns="60933" anchor="ctr" anchorCtr="0">
            <a:noAutofit/>
          </a:bodyPr>
          <a:lstStyle/>
          <a:p>
            <a:pPr algn="ctr"/>
            <a:r>
              <a:rPr lang="en-US" sz="4800" b="1">
                <a:solidFill>
                  <a:srgbClr val="FFFFFF"/>
                </a:solidFill>
                <a:latin typeface="Arial"/>
                <a:ea typeface="Arial"/>
                <a:cs typeface="Arial"/>
                <a:sym typeface="Arial"/>
              </a:rPr>
              <a:t>4</a:t>
            </a:r>
            <a:endParaRPr sz="5600" b="1">
              <a:solidFill>
                <a:srgbClr val="FFFFFF"/>
              </a:solidFill>
              <a:latin typeface="Arial"/>
              <a:ea typeface="Arial"/>
              <a:cs typeface="Arial"/>
              <a:sym typeface="Arial"/>
            </a:endParaRPr>
          </a:p>
        </p:txBody>
      </p:sp>
      <p:sp>
        <p:nvSpPr>
          <p:cNvPr id="182" name="Google Shape;182;p26"/>
          <p:cNvSpPr/>
          <p:nvPr/>
        </p:nvSpPr>
        <p:spPr>
          <a:xfrm>
            <a:off x="1896267" y="4926733"/>
            <a:ext cx="9294400" cy="1125600"/>
          </a:xfrm>
          <a:prstGeom prst="rect">
            <a:avLst/>
          </a:prstGeom>
          <a:noFill/>
          <a:ln>
            <a:noFill/>
          </a:ln>
        </p:spPr>
        <p:txBody>
          <a:bodyPr spcFirstLastPara="1" wrap="square" lIns="121900" tIns="60933" rIns="121900" bIns="60933" anchor="t" anchorCtr="0">
            <a:noAutofit/>
          </a:bodyPr>
          <a:lstStyle/>
          <a:p>
            <a:r>
              <a:rPr lang="en-US" sz="2267" b="1">
                <a:solidFill>
                  <a:srgbClr val="002E6D"/>
                </a:solidFill>
                <a:latin typeface="Arial"/>
                <a:ea typeface="Arial"/>
                <a:cs typeface="Arial"/>
                <a:sym typeface="Arial"/>
              </a:rPr>
              <a:t>Project Performance</a:t>
            </a:r>
            <a:endParaRPr sz="2267"/>
          </a:p>
          <a:p>
            <a:pPr marL="380990" lvl="1" indent="-321725">
              <a:buClr>
                <a:srgbClr val="1B1E29"/>
              </a:buClr>
              <a:buSzPts val="1100"/>
              <a:buFont typeface="Noto Sans Symbols"/>
              <a:buChar char="▪"/>
            </a:pPr>
            <a:r>
              <a:rPr lang="en-US" sz="1467">
                <a:solidFill>
                  <a:srgbClr val="1B1E29"/>
                </a:solidFill>
                <a:latin typeface="Arial"/>
                <a:ea typeface="Arial"/>
                <a:cs typeface="Arial"/>
                <a:sym typeface="Arial"/>
              </a:rPr>
              <a:t>Federal Government contractor’s overall contract performance assessment is dependent on all subcontractors’  performance.  A subcontractor’s poor performance can give them a bad name in the industry</a:t>
            </a:r>
            <a:endParaRPr sz="1467"/>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a:spLocks noGrp="1"/>
          </p:cNvSpPr>
          <p:nvPr>
            <p:ph type="title" idx="4294967295"/>
          </p:nvPr>
        </p:nvSpPr>
        <p:spPr>
          <a:xfrm>
            <a:off x="596033" y="218800"/>
            <a:ext cx="10675200" cy="580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endParaRPr kumimoji="0" lang="en-US" sz="3600" b="0" i="0" u="none" strike="noStrike" kern="1200" cap="none" spc="0" normalizeH="0" baseline="0" noProof="0" dirty="0">
              <a:ln>
                <a:noFill/>
              </a:ln>
              <a:solidFill>
                <a:srgbClr val="3864B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3200"/>
              <a:buFontTx/>
              <a:buNone/>
              <a:tabLst/>
              <a:defRPr/>
            </a:pPr>
            <a:r>
              <a:rPr kumimoji="0" lang="en-US" sz="3600" b="0" i="0" u="none" strike="noStrike" kern="1200" cap="none" spc="0" normalizeH="0" baseline="0" noProof="0" dirty="0">
                <a:ln>
                  <a:noFill/>
                </a:ln>
                <a:solidFill>
                  <a:srgbClr val="3864B2"/>
                </a:solidFill>
                <a:effectLst/>
                <a:uLnTx/>
                <a:uFillTx/>
                <a:latin typeface="+mn-lt"/>
                <a:ea typeface="+mn-ea"/>
                <a:cs typeface="+mn-cs"/>
              </a:rPr>
              <a:t>How Do I Become a Federal Government SB Contractor</a:t>
            </a:r>
          </a:p>
          <a:p>
            <a:pPr marL="0" marR="0" lvl="4" indent="0" algn="l" defTabSz="914400" rtl="0" eaLnBrk="1" fontAlgn="auto" latinLnBrk="0" hangingPunct="1">
              <a:lnSpc>
                <a:spcPct val="80000"/>
              </a:lnSpc>
              <a:spcBef>
                <a:spcPts val="0"/>
              </a:spcBef>
              <a:spcAft>
                <a:spcPts val="0"/>
              </a:spcAft>
              <a:buClr>
                <a:srgbClr val="1B1E29"/>
              </a:buClr>
              <a:buSzPts val="2400"/>
              <a:buFontTx/>
              <a:buNone/>
              <a:tabLst/>
              <a:defRPr/>
            </a:pPr>
            <a:endParaRPr kumimoji="0" lang="en-US" sz="3600" b="0" i="0" u="none" strike="noStrike" kern="1200" cap="none" spc="0" normalizeH="0" baseline="0" noProof="0" dirty="0">
              <a:ln>
                <a:noFill/>
              </a:ln>
              <a:solidFill>
                <a:srgbClr val="3864B2"/>
              </a:solidFill>
              <a:effectLst/>
              <a:uLnTx/>
              <a:uFillTx/>
              <a:latin typeface="+mn-lt"/>
              <a:ea typeface="+mn-ea"/>
              <a:cs typeface="+mn-cs"/>
            </a:endParaRPr>
          </a:p>
        </p:txBody>
      </p:sp>
      <p:sp>
        <p:nvSpPr>
          <p:cNvPr id="188" name="Google Shape;188;p27"/>
          <p:cNvSpPr txBox="1">
            <a:spLocks noGrp="1"/>
          </p:cNvSpPr>
          <p:nvPr>
            <p:ph type="sldNum" idx="12"/>
          </p:nvPr>
        </p:nvSpPr>
        <p:spPr>
          <a:xfrm>
            <a:off x="8534400" y="6215063"/>
            <a:ext cx="2438400" cy="428800"/>
          </a:xfrm>
          <a:prstGeom prst="rect">
            <a:avLst/>
          </a:prstGeom>
          <a:noFill/>
          <a:ln>
            <a:noFill/>
          </a:ln>
        </p:spPr>
        <p:txBody>
          <a:bodyPr spcFirstLastPara="1" vert="horz" wrap="square" lIns="0" tIns="0" rIns="0" bIns="0" rtlCol="0" anchor="ctr" anchorCtr="0">
            <a:noAutofit/>
          </a:bodyPr>
          <a:lstStyle/>
          <a:p>
            <a:pPr>
              <a:buSzPts val="1200"/>
            </a:pPr>
            <a:fld id="{00000000-1234-1234-1234-123412341234}" type="slidenum">
              <a:rPr lang="en-US"/>
              <a:pPr>
                <a:buSzPts val="1200"/>
              </a:pPr>
              <a:t>27</a:t>
            </a:fld>
            <a:endParaRPr/>
          </a:p>
        </p:txBody>
      </p:sp>
      <p:sp>
        <p:nvSpPr>
          <p:cNvPr id="189" name="Google Shape;189;p27"/>
          <p:cNvSpPr txBox="1"/>
          <p:nvPr/>
        </p:nvSpPr>
        <p:spPr>
          <a:xfrm>
            <a:off x="9062013" y="8259076"/>
            <a:ext cx="2743200" cy="486800"/>
          </a:xfrm>
          <a:prstGeom prst="rect">
            <a:avLst/>
          </a:prstGeom>
          <a:noFill/>
          <a:ln>
            <a:noFill/>
          </a:ln>
        </p:spPr>
        <p:txBody>
          <a:bodyPr spcFirstLastPara="1" wrap="square" lIns="121900" tIns="60933" rIns="121900" bIns="60933" anchor="ctr" anchorCtr="0">
            <a:noAutofit/>
          </a:bodyPr>
          <a:lstStyle/>
          <a:p>
            <a:pPr algn="r"/>
            <a:fld id="{00000000-1234-1234-1234-123412341234}" type="slidenum">
              <a:rPr lang="en-US" sz="1200">
                <a:solidFill>
                  <a:srgbClr val="89898B"/>
                </a:solidFill>
              </a:rPr>
              <a:pPr algn="r"/>
              <a:t>27</a:t>
            </a:fld>
            <a:endParaRPr sz="1200">
              <a:solidFill>
                <a:srgbClr val="89898B"/>
              </a:solidFill>
            </a:endParaRPr>
          </a:p>
        </p:txBody>
      </p:sp>
      <p:grpSp>
        <p:nvGrpSpPr>
          <p:cNvPr id="190" name="Google Shape;190;p27" descr="Steps to becoming a federal government small business contractor"/>
          <p:cNvGrpSpPr/>
          <p:nvPr/>
        </p:nvGrpSpPr>
        <p:grpSpPr>
          <a:xfrm>
            <a:off x="1355661" y="1191034"/>
            <a:ext cx="9072009" cy="4539377"/>
            <a:chOff x="388173" y="1269"/>
            <a:chExt cx="7110468" cy="4443980"/>
          </a:xfrm>
        </p:grpSpPr>
        <p:sp>
          <p:nvSpPr>
            <p:cNvPr id="191" name="Google Shape;191;p27"/>
            <p:cNvSpPr/>
            <p:nvPr/>
          </p:nvSpPr>
          <p:spPr>
            <a:xfrm>
              <a:off x="388173" y="126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121900" tIns="121900" rIns="121900" bIns="121900" anchor="ctr" anchorCtr="0">
              <a:noAutofit/>
            </a:bodyPr>
            <a:lstStyle/>
            <a:p>
              <a:endParaRPr sz="2400"/>
            </a:p>
          </p:txBody>
        </p:sp>
        <p:sp>
          <p:nvSpPr>
            <p:cNvPr id="192" name="Google Shape;192;p27"/>
            <p:cNvSpPr txBox="1"/>
            <p:nvPr/>
          </p:nvSpPr>
          <p:spPr>
            <a:xfrm>
              <a:off x="388173" y="1269"/>
              <a:ext cx="2222100" cy="1333200"/>
            </a:xfrm>
            <a:prstGeom prst="rect">
              <a:avLst/>
            </a:prstGeom>
            <a:noFill/>
            <a:ln>
              <a:noFill/>
            </a:ln>
          </p:spPr>
          <p:txBody>
            <a:bodyPr spcFirstLastPara="1" wrap="square" lIns="81267" tIns="81267" rIns="81267" bIns="81267" anchor="ctr" anchorCtr="0">
              <a:noAutofit/>
            </a:bodyPr>
            <a:lstStyle/>
            <a:p>
              <a:pPr algn="ctr">
                <a:lnSpc>
                  <a:spcPct val="90000"/>
                </a:lnSpc>
                <a:buClr>
                  <a:srgbClr val="FFFFFF"/>
                </a:buClr>
                <a:buSzPts val="1600"/>
              </a:pPr>
              <a:r>
                <a:rPr lang="en-US" sz="2133" dirty="0">
                  <a:solidFill>
                    <a:srgbClr val="FFFFFF"/>
                  </a:solidFill>
                  <a:latin typeface="Calibri"/>
                  <a:ea typeface="Calibri"/>
                  <a:cs typeface="Calibri"/>
                  <a:sym typeface="Calibri"/>
                </a:rPr>
                <a:t>Meet Federal Government requirements</a:t>
              </a:r>
              <a:endParaRPr sz="2400" dirty="0"/>
            </a:p>
          </p:txBody>
        </p:sp>
        <p:sp>
          <p:nvSpPr>
            <p:cNvPr id="193" name="Google Shape;193;p27"/>
            <p:cNvSpPr/>
            <p:nvPr/>
          </p:nvSpPr>
          <p:spPr>
            <a:xfrm>
              <a:off x="2832357" y="126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121900" tIns="121900" rIns="121900" bIns="121900" anchor="ctr" anchorCtr="0">
              <a:noAutofit/>
            </a:bodyPr>
            <a:lstStyle/>
            <a:p>
              <a:endParaRPr sz="2400"/>
            </a:p>
          </p:txBody>
        </p:sp>
        <p:sp>
          <p:nvSpPr>
            <p:cNvPr id="194" name="Google Shape;194;p27"/>
            <p:cNvSpPr txBox="1"/>
            <p:nvPr/>
          </p:nvSpPr>
          <p:spPr>
            <a:xfrm>
              <a:off x="2832357" y="1269"/>
              <a:ext cx="2222100" cy="1333200"/>
            </a:xfrm>
            <a:prstGeom prst="rect">
              <a:avLst/>
            </a:prstGeom>
            <a:noFill/>
            <a:ln>
              <a:noFill/>
            </a:ln>
          </p:spPr>
          <p:txBody>
            <a:bodyPr spcFirstLastPara="1" wrap="square" lIns="81267" tIns="81267" rIns="81267" bIns="81267" anchor="ctr" anchorCtr="0">
              <a:noAutofit/>
            </a:bodyPr>
            <a:lstStyle/>
            <a:p>
              <a:pPr algn="ctr">
                <a:lnSpc>
                  <a:spcPct val="90000"/>
                </a:lnSpc>
                <a:buClr>
                  <a:srgbClr val="FFFFFF"/>
                </a:buClr>
                <a:buSzPts val="1600"/>
              </a:pPr>
              <a:r>
                <a:rPr lang="en-US" sz="2133">
                  <a:solidFill>
                    <a:srgbClr val="FFFFFF"/>
                  </a:solidFill>
                  <a:latin typeface="Calibri"/>
                  <a:ea typeface="Calibri"/>
                  <a:cs typeface="Calibri"/>
                  <a:sym typeface="Calibri"/>
                </a:rPr>
                <a:t>Identify your target market</a:t>
              </a:r>
              <a:endParaRPr sz="2400"/>
            </a:p>
          </p:txBody>
        </p:sp>
        <p:sp>
          <p:nvSpPr>
            <p:cNvPr id="195" name="Google Shape;195;p27"/>
            <p:cNvSpPr/>
            <p:nvPr/>
          </p:nvSpPr>
          <p:spPr>
            <a:xfrm>
              <a:off x="5276541" y="126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121900" tIns="121900" rIns="121900" bIns="121900" anchor="ctr" anchorCtr="0">
              <a:noAutofit/>
            </a:bodyPr>
            <a:lstStyle/>
            <a:p>
              <a:endParaRPr sz="2400"/>
            </a:p>
          </p:txBody>
        </p:sp>
        <p:sp>
          <p:nvSpPr>
            <p:cNvPr id="196" name="Google Shape;196;p27"/>
            <p:cNvSpPr txBox="1"/>
            <p:nvPr/>
          </p:nvSpPr>
          <p:spPr>
            <a:xfrm>
              <a:off x="5276541" y="1269"/>
              <a:ext cx="2222100" cy="1333200"/>
            </a:xfrm>
            <a:prstGeom prst="rect">
              <a:avLst/>
            </a:prstGeom>
            <a:noFill/>
            <a:ln>
              <a:noFill/>
            </a:ln>
          </p:spPr>
          <p:txBody>
            <a:bodyPr spcFirstLastPara="1" wrap="square" lIns="81267" tIns="81267" rIns="81267" bIns="81267" anchor="ctr" anchorCtr="0">
              <a:noAutofit/>
            </a:bodyPr>
            <a:lstStyle/>
            <a:p>
              <a:pPr algn="ctr">
                <a:lnSpc>
                  <a:spcPct val="90000"/>
                </a:lnSpc>
                <a:buClr>
                  <a:srgbClr val="FFFFFF"/>
                </a:buClr>
                <a:buSzPts val="1600"/>
              </a:pPr>
              <a:r>
                <a:rPr lang="en-US" sz="2133">
                  <a:solidFill>
                    <a:srgbClr val="FFFFFF"/>
                  </a:solidFill>
                  <a:latin typeface="Calibri"/>
                  <a:ea typeface="Calibri"/>
                  <a:cs typeface="Calibri"/>
                  <a:sym typeface="Calibri"/>
                </a:rPr>
                <a:t>Federal Government systems that provide promotional marketing assistance </a:t>
              </a:r>
              <a:endParaRPr sz="2400"/>
            </a:p>
          </p:txBody>
        </p:sp>
        <p:sp>
          <p:nvSpPr>
            <p:cNvPr id="197" name="Google Shape;197;p27"/>
            <p:cNvSpPr/>
            <p:nvPr/>
          </p:nvSpPr>
          <p:spPr>
            <a:xfrm>
              <a:off x="388173" y="155665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121900" tIns="121900" rIns="121900" bIns="121900" anchor="ctr" anchorCtr="0">
              <a:noAutofit/>
            </a:bodyPr>
            <a:lstStyle/>
            <a:p>
              <a:endParaRPr sz="2400"/>
            </a:p>
          </p:txBody>
        </p:sp>
        <p:sp>
          <p:nvSpPr>
            <p:cNvPr id="198" name="Google Shape;198;p27"/>
            <p:cNvSpPr txBox="1"/>
            <p:nvPr/>
          </p:nvSpPr>
          <p:spPr>
            <a:xfrm>
              <a:off x="388173" y="1556659"/>
              <a:ext cx="2222100" cy="1333200"/>
            </a:xfrm>
            <a:prstGeom prst="rect">
              <a:avLst/>
            </a:prstGeom>
            <a:noFill/>
            <a:ln>
              <a:noFill/>
            </a:ln>
          </p:spPr>
          <p:txBody>
            <a:bodyPr spcFirstLastPara="1" wrap="square" lIns="81267" tIns="81267" rIns="81267" bIns="81267" anchor="ctr" anchorCtr="0">
              <a:noAutofit/>
            </a:bodyPr>
            <a:lstStyle/>
            <a:p>
              <a:pPr algn="ctr">
                <a:lnSpc>
                  <a:spcPct val="90000"/>
                </a:lnSpc>
                <a:buClr>
                  <a:srgbClr val="FFFFFF"/>
                </a:buClr>
                <a:buSzPts val="1600"/>
              </a:pPr>
              <a:r>
                <a:rPr lang="en-US" sz="2400" dirty="0">
                  <a:solidFill>
                    <a:srgbClr val="FFFFFF"/>
                  </a:solidFill>
                  <a:latin typeface="Calibri"/>
                  <a:ea typeface="Calibri"/>
                  <a:cs typeface="Calibri"/>
                  <a:sym typeface="Calibri"/>
                </a:rPr>
                <a:t>Become familiar with the Federal Government contractors in your market and their suppliers</a:t>
              </a:r>
              <a:endParaRPr sz="1600" dirty="0"/>
            </a:p>
          </p:txBody>
        </p:sp>
        <p:sp>
          <p:nvSpPr>
            <p:cNvPr id="199" name="Google Shape;199;p27"/>
            <p:cNvSpPr/>
            <p:nvPr/>
          </p:nvSpPr>
          <p:spPr>
            <a:xfrm>
              <a:off x="2832357" y="155665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121900" tIns="121900" rIns="121900" bIns="121900" anchor="ctr" anchorCtr="0">
              <a:noAutofit/>
            </a:bodyPr>
            <a:lstStyle/>
            <a:p>
              <a:endParaRPr sz="2400"/>
            </a:p>
          </p:txBody>
        </p:sp>
        <p:sp>
          <p:nvSpPr>
            <p:cNvPr id="200" name="Google Shape;200;p27"/>
            <p:cNvSpPr txBox="1"/>
            <p:nvPr/>
          </p:nvSpPr>
          <p:spPr>
            <a:xfrm>
              <a:off x="2832357" y="1556659"/>
              <a:ext cx="2222100" cy="1333200"/>
            </a:xfrm>
            <a:prstGeom prst="rect">
              <a:avLst/>
            </a:prstGeom>
            <a:noFill/>
            <a:ln>
              <a:noFill/>
            </a:ln>
          </p:spPr>
          <p:txBody>
            <a:bodyPr spcFirstLastPara="1" wrap="square" lIns="81267" tIns="81267" rIns="81267" bIns="81267" anchor="ctr" anchorCtr="0">
              <a:noAutofit/>
            </a:bodyPr>
            <a:lstStyle/>
            <a:p>
              <a:pPr algn="ctr">
                <a:lnSpc>
                  <a:spcPct val="90000"/>
                </a:lnSpc>
                <a:buClr>
                  <a:srgbClr val="FFFFFF"/>
                </a:buClr>
                <a:buSzPts val="1600"/>
              </a:pPr>
              <a:r>
                <a:rPr lang="en-US" sz="2133">
                  <a:solidFill>
                    <a:srgbClr val="FFFFFF"/>
                  </a:solidFill>
                  <a:latin typeface="Calibri"/>
                  <a:ea typeface="Calibri"/>
                  <a:cs typeface="Calibri"/>
                  <a:sym typeface="Calibri"/>
                </a:rPr>
                <a:t>Identify subcontracting possibilities and opportunities</a:t>
              </a:r>
              <a:endParaRPr sz="2400"/>
            </a:p>
          </p:txBody>
        </p:sp>
        <p:sp>
          <p:nvSpPr>
            <p:cNvPr id="201" name="Google Shape;201;p27"/>
            <p:cNvSpPr/>
            <p:nvPr/>
          </p:nvSpPr>
          <p:spPr>
            <a:xfrm>
              <a:off x="5276541" y="155665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121900" tIns="121900" rIns="121900" bIns="121900" anchor="ctr" anchorCtr="0">
              <a:noAutofit/>
            </a:bodyPr>
            <a:lstStyle/>
            <a:p>
              <a:endParaRPr sz="2400"/>
            </a:p>
          </p:txBody>
        </p:sp>
        <p:sp>
          <p:nvSpPr>
            <p:cNvPr id="202" name="Google Shape;202;p27"/>
            <p:cNvSpPr txBox="1"/>
            <p:nvPr/>
          </p:nvSpPr>
          <p:spPr>
            <a:xfrm>
              <a:off x="5276541" y="1556659"/>
              <a:ext cx="2222100" cy="1333200"/>
            </a:xfrm>
            <a:prstGeom prst="rect">
              <a:avLst/>
            </a:prstGeom>
            <a:noFill/>
            <a:ln>
              <a:noFill/>
            </a:ln>
          </p:spPr>
          <p:txBody>
            <a:bodyPr spcFirstLastPara="1" wrap="square" lIns="81267" tIns="81267" rIns="81267" bIns="81267" anchor="ctr" anchorCtr="0">
              <a:noAutofit/>
            </a:bodyPr>
            <a:lstStyle/>
            <a:p>
              <a:pPr algn="ctr">
                <a:lnSpc>
                  <a:spcPct val="90000"/>
                </a:lnSpc>
                <a:buClr>
                  <a:srgbClr val="FFFFFF"/>
                </a:buClr>
                <a:buSzPts val="1600"/>
              </a:pPr>
              <a:r>
                <a:rPr lang="en-US" sz="2133">
                  <a:solidFill>
                    <a:srgbClr val="FFFFFF"/>
                  </a:solidFill>
                  <a:latin typeface="Calibri"/>
                  <a:ea typeface="Calibri"/>
                  <a:cs typeface="Calibri"/>
                  <a:sym typeface="Calibri"/>
                </a:rPr>
                <a:t>Submit a bid with an SB self-certification</a:t>
              </a:r>
              <a:endParaRPr sz="2400"/>
            </a:p>
          </p:txBody>
        </p:sp>
        <p:sp>
          <p:nvSpPr>
            <p:cNvPr id="203" name="Google Shape;203;p27"/>
            <p:cNvSpPr/>
            <p:nvPr/>
          </p:nvSpPr>
          <p:spPr>
            <a:xfrm>
              <a:off x="2832357" y="3112049"/>
              <a:ext cx="2222100" cy="1333200"/>
            </a:xfrm>
            <a:prstGeom prst="rect">
              <a:avLst/>
            </a:prstGeom>
            <a:solidFill>
              <a:srgbClr val="197E4E"/>
            </a:solidFill>
            <a:ln w="12700" cap="flat" cmpd="sng">
              <a:solidFill>
                <a:srgbClr val="FFFFFF"/>
              </a:solidFill>
              <a:prstDash val="solid"/>
              <a:miter lim="800000"/>
              <a:headEnd type="none" w="sm" len="sm"/>
              <a:tailEnd type="none" w="sm" len="sm"/>
            </a:ln>
          </p:spPr>
          <p:txBody>
            <a:bodyPr spcFirstLastPara="1" wrap="square" lIns="121900" tIns="121900" rIns="121900" bIns="121900" anchor="ctr" anchorCtr="0">
              <a:noAutofit/>
            </a:bodyPr>
            <a:lstStyle/>
            <a:p>
              <a:endParaRPr sz="2400"/>
            </a:p>
          </p:txBody>
        </p:sp>
        <p:sp>
          <p:nvSpPr>
            <p:cNvPr id="204" name="Google Shape;204;p27"/>
            <p:cNvSpPr txBox="1"/>
            <p:nvPr/>
          </p:nvSpPr>
          <p:spPr>
            <a:xfrm>
              <a:off x="2832357" y="3112049"/>
              <a:ext cx="2222100" cy="1333200"/>
            </a:xfrm>
            <a:prstGeom prst="rect">
              <a:avLst/>
            </a:prstGeom>
            <a:noFill/>
            <a:ln>
              <a:noFill/>
            </a:ln>
          </p:spPr>
          <p:txBody>
            <a:bodyPr spcFirstLastPara="1" wrap="square" lIns="81267" tIns="81267" rIns="81267" bIns="81267" anchor="ctr" anchorCtr="0">
              <a:noAutofit/>
            </a:bodyPr>
            <a:lstStyle/>
            <a:p>
              <a:pPr algn="ctr">
                <a:lnSpc>
                  <a:spcPct val="90000"/>
                </a:lnSpc>
                <a:buClr>
                  <a:srgbClr val="FFFFFF"/>
                </a:buClr>
                <a:buSzPts val="1600"/>
              </a:pPr>
              <a:r>
                <a:rPr lang="en-US" sz="2133">
                  <a:solidFill>
                    <a:srgbClr val="FFFFFF"/>
                  </a:solidFill>
                  <a:latin typeface="Calibri"/>
                  <a:ea typeface="Calibri"/>
                  <a:cs typeface="Calibri"/>
                  <a:sym typeface="Calibri"/>
                </a:rPr>
                <a:t>Review and accept contract terms</a:t>
              </a:r>
              <a:endParaRPr sz="240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a:spLocks noGrp="1"/>
          </p:cNvSpPr>
          <p:nvPr>
            <p:ph type="title" idx="4294967295"/>
          </p:nvPr>
        </p:nvSpPr>
        <p:spPr>
          <a:xfrm>
            <a:off x="256500" y="354600"/>
            <a:ext cx="11548400" cy="1486557"/>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Tx/>
              <a:buNone/>
              <a:tabLst/>
              <a:defRPr/>
            </a:pPr>
            <a:r>
              <a:rPr kumimoji="0" lang="en-US" sz="4000" b="0" i="0" u="none" strike="noStrike" kern="1200" cap="none" spc="0" normalizeH="0" baseline="0" noProof="0" dirty="0">
                <a:ln>
                  <a:noFill/>
                </a:ln>
                <a:solidFill>
                  <a:srgbClr val="3864B2"/>
                </a:solidFill>
                <a:effectLst/>
                <a:uLnTx/>
                <a:uFillTx/>
                <a:latin typeface="+mn-lt"/>
                <a:ea typeface="+mn-ea"/>
                <a:cs typeface="+mn-cs"/>
              </a:rPr>
              <a:t>Requirements for a Small Business Subcontractor </a:t>
            </a:r>
          </a:p>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endParaRPr kumimoji="0" lang="en-US" sz="4267" b="0" i="0" u="none" strike="noStrike" kern="1200" cap="none" spc="0" normalizeH="0" baseline="0" noProof="0" dirty="0">
              <a:ln>
                <a:noFill/>
              </a:ln>
              <a:solidFill>
                <a:srgbClr val="3864B2"/>
              </a:solidFill>
              <a:effectLst/>
              <a:uLnTx/>
              <a:uFillTx/>
              <a:latin typeface="+mn-lt"/>
              <a:ea typeface="+mn-ea"/>
              <a:cs typeface="+mn-cs"/>
            </a:endParaRPr>
          </a:p>
          <a:p>
            <a:pPr marL="0" marR="0" lvl="4" indent="0" algn="l" defTabSz="914400" rtl="0" eaLnBrk="1" fontAlgn="auto" latinLnBrk="0" hangingPunct="1">
              <a:lnSpc>
                <a:spcPct val="80000"/>
              </a:lnSpc>
              <a:spcBef>
                <a:spcPts val="0"/>
              </a:spcBef>
              <a:spcAft>
                <a:spcPts val="0"/>
              </a:spcAft>
              <a:buClr>
                <a:srgbClr val="1B1E29"/>
              </a:buClr>
              <a:buSzPts val="2400"/>
              <a:buFontTx/>
              <a:buNone/>
              <a:tabLst/>
              <a:defRPr/>
            </a:pPr>
            <a:endParaRPr kumimoji="0" lang="en-US" sz="4267" b="0" i="0" u="none" strike="noStrike" kern="1200" cap="none" spc="0" normalizeH="0" baseline="0" noProof="0" dirty="0">
              <a:ln>
                <a:noFill/>
              </a:ln>
              <a:solidFill>
                <a:srgbClr val="3864B2"/>
              </a:solidFill>
              <a:effectLst/>
              <a:uLnTx/>
              <a:uFillTx/>
              <a:latin typeface="+mn-lt"/>
              <a:ea typeface="+mn-ea"/>
              <a:cs typeface="+mn-cs"/>
            </a:endParaRPr>
          </a:p>
        </p:txBody>
      </p:sp>
      <p:sp>
        <p:nvSpPr>
          <p:cNvPr id="210" name="Google Shape;210;p28"/>
          <p:cNvSpPr txBox="1">
            <a:spLocks noGrp="1"/>
          </p:cNvSpPr>
          <p:nvPr>
            <p:ph type="sldNum" idx="12"/>
          </p:nvPr>
        </p:nvSpPr>
        <p:spPr>
          <a:xfrm>
            <a:off x="8534400" y="6215063"/>
            <a:ext cx="2438400" cy="428800"/>
          </a:xfrm>
          <a:prstGeom prst="rect">
            <a:avLst/>
          </a:prstGeom>
          <a:noFill/>
          <a:ln>
            <a:noFill/>
          </a:ln>
        </p:spPr>
        <p:txBody>
          <a:bodyPr spcFirstLastPara="1" vert="horz" wrap="square" lIns="0" tIns="0" rIns="0" bIns="0" rtlCol="0" anchor="ctr" anchorCtr="0">
            <a:noAutofit/>
          </a:bodyPr>
          <a:lstStyle/>
          <a:p>
            <a:pPr>
              <a:buSzPts val="1200"/>
            </a:pPr>
            <a:fld id="{00000000-1234-1234-1234-123412341234}" type="slidenum">
              <a:rPr lang="en-US"/>
              <a:pPr>
                <a:buSzPts val="1200"/>
              </a:pPr>
              <a:t>28</a:t>
            </a:fld>
            <a:endParaRPr/>
          </a:p>
        </p:txBody>
      </p:sp>
      <p:sp>
        <p:nvSpPr>
          <p:cNvPr id="211" name="Google Shape;211;p28"/>
          <p:cNvSpPr txBox="1"/>
          <p:nvPr/>
        </p:nvSpPr>
        <p:spPr>
          <a:xfrm>
            <a:off x="9062013" y="8259076"/>
            <a:ext cx="2743200" cy="486800"/>
          </a:xfrm>
          <a:prstGeom prst="rect">
            <a:avLst/>
          </a:prstGeom>
          <a:noFill/>
          <a:ln>
            <a:noFill/>
          </a:ln>
        </p:spPr>
        <p:txBody>
          <a:bodyPr spcFirstLastPara="1" wrap="square" lIns="121900" tIns="60933" rIns="121900" bIns="60933" anchor="ctr" anchorCtr="0">
            <a:noAutofit/>
          </a:bodyPr>
          <a:lstStyle/>
          <a:p>
            <a:pPr algn="r"/>
            <a:fld id="{00000000-1234-1234-1234-123412341234}" type="slidenum">
              <a:rPr lang="en-US" sz="1200">
                <a:solidFill>
                  <a:srgbClr val="89898B"/>
                </a:solidFill>
              </a:rPr>
              <a:pPr algn="r"/>
              <a:t>28</a:t>
            </a:fld>
            <a:endParaRPr sz="1200">
              <a:solidFill>
                <a:srgbClr val="89898B"/>
              </a:solidFill>
            </a:endParaRPr>
          </a:p>
        </p:txBody>
      </p:sp>
      <p:pic>
        <p:nvPicPr>
          <p:cNvPr id="212" name="Google Shape;212;p28" descr="Small business subcontractor requirements"/>
          <p:cNvPicPr preferRelativeResize="0"/>
          <p:nvPr/>
        </p:nvPicPr>
        <p:blipFill>
          <a:blip r:embed="rId3">
            <a:alphaModFix/>
          </a:blip>
          <a:stretch>
            <a:fillRect/>
          </a:stretch>
        </p:blipFill>
        <p:spPr>
          <a:xfrm>
            <a:off x="1496601" y="1144867"/>
            <a:ext cx="7110207" cy="456826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a:spLocks noGrp="1"/>
          </p:cNvSpPr>
          <p:nvPr>
            <p:ph type="title" idx="4294967295"/>
          </p:nvPr>
        </p:nvSpPr>
        <p:spPr>
          <a:xfrm>
            <a:off x="761026" y="815179"/>
            <a:ext cx="10358800" cy="757485"/>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r>
              <a:rPr kumimoji="0" lang="en-US" sz="4267" b="0" i="0" u="none" strike="noStrike" kern="1200" cap="none" spc="0" normalizeH="0" baseline="0" noProof="0" dirty="0">
                <a:ln>
                  <a:noFill/>
                </a:ln>
                <a:solidFill>
                  <a:srgbClr val="3864B2"/>
                </a:solidFill>
                <a:effectLst/>
                <a:uLnTx/>
                <a:uFillTx/>
                <a:latin typeface="+mn-lt"/>
                <a:ea typeface="+mn-ea"/>
                <a:cs typeface="+mn-cs"/>
              </a:rPr>
              <a:t>Identify Your Target Market</a:t>
            </a:r>
          </a:p>
          <a:p>
            <a:pPr marL="0" marR="0" lvl="0" indent="0" algn="l" defTabSz="914400" rtl="0" eaLnBrk="1" fontAlgn="auto" latinLnBrk="0" hangingPunct="1">
              <a:lnSpc>
                <a:spcPct val="100000"/>
              </a:lnSpc>
              <a:spcBef>
                <a:spcPts val="0"/>
              </a:spcBef>
              <a:spcAft>
                <a:spcPts val="0"/>
              </a:spcAft>
              <a:buClr>
                <a:srgbClr val="000000"/>
              </a:buClr>
              <a:buSzPts val="3200"/>
              <a:buFontTx/>
              <a:buNone/>
              <a:tabLst/>
              <a:defRPr/>
            </a:pPr>
            <a:endParaRPr kumimoji="0" lang="en-US" sz="4267" b="0" i="0" u="none" strike="noStrike" kern="1200" cap="none" spc="0" normalizeH="0" baseline="0" noProof="0" dirty="0">
              <a:ln>
                <a:noFill/>
              </a:ln>
              <a:solidFill>
                <a:srgbClr val="3864B2"/>
              </a:solidFill>
              <a:effectLst/>
              <a:uLnTx/>
              <a:uFillTx/>
              <a:latin typeface="+mn-lt"/>
              <a:ea typeface="+mn-ea"/>
              <a:cs typeface="+mn-cs"/>
            </a:endParaRPr>
          </a:p>
          <a:p>
            <a:pPr marL="0" marR="0" lvl="4" indent="0" algn="l" defTabSz="914400" rtl="0" eaLnBrk="1" fontAlgn="auto" latinLnBrk="0" hangingPunct="1">
              <a:lnSpc>
                <a:spcPct val="80000"/>
              </a:lnSpc>
              <a:spcBef>
                <a:spcPts val="0"/>
              </a:spcBef>
              <a:spcAft>
                <a:spcPts val="0"/>
              </a:spcAft>
              <a:buClr>
                <a:srgbClr val="1B1E29"/>
              </a:buClr>
              <a:buSzPts val="2400"/>
              <a:buFontTx/>
              <a:buNone/>
              <a:tabLst/>
              <a:defRPr/>
            </a:pPr>
            <a:endParaRPr kumimoji="0" lang="en-US" sz="4267" b="0" i="0" u="none" strike="noStrike" kern="1200" cap="none" spc="0" normalizeH="0" baseline="0" noProof="0" dirty="0">
              <a:ln>
                <a:noFill/>
              </a:ln>
              <a:solidFill>
                <a:srgbClr val="3864B2"/>
              </a:solidFill>
              <a:effectLst/>
              <a:uLnTx/>
              <a:uFillTx/>
              <a:latin typeface="+mn-lt"/>
              <a:ea typeface="+mn-ea"/>
              <a:cs typeface="+mn-cs"/>
            </a:endParaRPr>
          </a:p>
        </p:txBody>
      </p:sp>
      <p:sp>
        <p:nvSpPr>
          <p:cNvPr id="218" name="Google Shape;218;p29"/>
          <p:cNvSpPr txBox="1">
            <a:spLocks noGrp="1"/>
          </p:cNvSpPr>
          <p:nvPr>
            <p:ph type="sldNum" idx="12"/>
          </p:nvPr>
        </p:nvSpPr>
        <p:spPr>
          <a:xfrm>
            <a:off x="8534400" y="6215063"/>
            <a:ext cx="2438400" cy="428800"/>
          </a:xfrm>
          <a:prstGeom prst="rect">
            <a:avLst/>
          </a:prstGeom>
          <a:noFill/>
          <a:ln>
            <a:noFill/>
          </a:ln>
        </p:spPr>
        <p:txBody>
          <a:bodyPr spcFirstLastPara="1" vert="horz" wrap="square" lIns="0" tIns="0" rIns="0" bIns="0" rtlCol="0" anchor="ctr" anchorCtr="0">
            <a:noAutofit/>
          </a:bodyPr>
          <a:lstStyle/>
          <a:p>
            <a:pPr>
              <a:buSzPts val="1200"/>
            </a:pPr>
            <a:fld id="{00000000-1234-1234-1234-123412341234}" type="slidenum">
              <a:rPr lang="en-US"/>
              <a:pPr>
                <a:buSzPts val="1200"/>
              </a:pPr>
              <a:t>29</a:t>
            </a:fld>
            <a:endParaRPr/>
          </a:p>
        </p:txBody>
      </p:sp>
      <p:sp>
        <p:nvSpPr>
          <p:cNvPr id="219" name="Google Shape;219;p29"/>
          <p:cNvSpPr txBox="1"/>
          <p:nvPr/>
        </p:nvSpPr>
        <p:spPr>
          <a:xfrm>
            <a:off x="9062013" y="8259076"/>
            <a:ext cx="2743200" cy="486800"/>
          </a:xfrm>
          <a:prstGeom prst="rect">
            <a:avLst/>
          </a:prstGeom>
          <a:noFill/>
          <a:ln>
            <a:noFill/>
          </a:ln>
        </p:spPr>
        <p:txBody>
          <a:bodyPr spcFirstLastPara="1" wrap="square" lIns="121900" tIns="60933" rIns="121900" bIns="60933" anchor="ctr" anchorCtr="0">
            <a:noAutofit/>
          </a:bodyPr>
          <a:lstStyle/>
          <a:p>
            <a:pPr algn="r"/>
            <a:fld id="{00000000-1234-1234-1234-123412341234}" type="slidenum">
              <a:rPr lang="en-US" sz="1200">
                <a:solidFill>
                  <a:srgbClr val="89898B"/>
                </a:solidFill>
              </a:rPr>
              <a:pPr algn="r"/>
              <a:t>29</a:t>
            </a:fld>
            <a:endParaRPr sz="1200">
              <a:solidFill>
                <a:srgbClr val="89898B"/>
              </a:solidFill>
            </a:endParaRPr>
          </a:p>
        </p:txBody>
      </p:sp>
      <p:sp>
        <p:nvSpPr>
          <p:cNvPr id="220" name="Google Shape;220;p29"/>
          <p:cNvSpPr txBox="1"/>
          <p:nvPr/>
        </p:nvSpPr>
        <p:spPr>
          <a:xfrm>
            <a:off x="7155033" y="1024167"/>
            <a:ext cx="4792000" cy="4722663"/>
          </a:xfrm>
          <a:prstGeom prst="rect">
            <a:avLst/>
          </a:prstGeom>
          <a:noFill/>
          <a:ln>
            <a:noFill/>
          </a:ln>
        </p:spPr>
        <p:txBody>
          <a:bodyPr spcFirstLastPara="1" wrap="square" lIns="121900" tIns="121900" rIns="121900" bIns="121900" anchor="t" anchorCtr="0">
            <a:spAutoFit/>
          </a:bodyPr>
          <a:lstStyle/>
          <a:p>
            <a:pPr marL="228594" indent="-262460">
              <a:lnSpc>
                <a:spcPct val="108000"/>
              </a:lnSpc>
              <a:buClr>
                <a:schemeClr val="dk1"/>
              </a:buClr>
              <a:buSzPts val="1500"/>
              <a:buFont typeface="Noto Sans Symbols"/>
              <a:buChar char="⮚"/>
            </a:pPr>
            <a:r>
              <a:rPr lang="en-US" sz="2000">
                <a:solidFill>
                  <a:schemeClr val="dk1"/>
                </a:solidFill>
              </a:rPr>
              <a:t>Subcontracting could be your starting point into the Federal Government marketplace</a:t>
            </a:r>
            <a:endParaRPr sz="2000">
              <a:solidFill>
                <a:schemeClr val="dk1"/>
              </a:solidFill>
            </a:endParaRPr>
          </a:p>
          <a:p>
            <a:pPr marL="228594" indent="-262460">
              <a:lnSpc>
                <a:spcPct val="108000"/>
              </a:lnSpc>
              <a:buClr>
                <a:schemeClr val="dk1"/>
              </a:buClr>
              <a:buSzPts val="1500"/>
              <a:buFont typeface="Noto Sans Symbols"/>
              <a:buChar char="⮚"/>
            </a:pPr>
            <a:r>
              <a:rPr lang="en-US" sz="2000">
                <a:solidFill>
                  <a:schemeClr val="dk1"/>
                </a:solidFill>
              </a:rPr>
              <a:t>The simpler, faster, and less burdensome way to get into the Federal Government marketplace is through subcontracting</a:t>
            </a:r>
            <a:endParaRPr sz="2000">
              <a:solidFill>
                <a:schemeClr val="dk1"/>
              </a:solidFill>
            </a:endParaRPr>
          </a:p>
          <a:p>
            <a:pPr marL="228594" indent="-262460">
              <a:lnSpc>
                <a:spcPct val="108000"/>
              </a:lnSpc>
              <a:buClr>
                <a:schemeClr val="dk1"/>
              </a:buClr>
              <a:buSzPts val="1500"/>
              <a:buFont typeface="Noto Sans Symbols"/>
              <a:buChar char="⮚"/>
            </a:pPr>
            <a:r>
              <a:rPr lang="en-US" sz="2000">
                <a:solidFill>
                  <a:schemeClr val="dk1"/>
                </a:solidFill>
              </a:rPr>
              <a:t>Subcontracting allows an SB to work with the Federal Government indirectly</a:t>
            </a:r>
            <a:endParaRPr sz="2000">
              <a:solidFill>
                <a:schemeClr val="dk1"/>
              </a:solidFill>
            </a:endParaRPr>
          </a:p>
          <a:p>
            <a:pPr marL="228594" indent="-262460">
              <a:lnSpc>
                <a:spcPct val="108000"/>
              </a:lnSpc>
              <a:buClr>
                <a:schemeClr val="dk1"/>
              </a:buClr>
              <a:buSzPts val="1500"/>
              <a:buFont typeface="Noto Sans Symbols"/>
              <a:buChar char="⮚"/>
            </a:pPr>
            <a:r>
              <a:rPr lang="en-US" sz="2000">
                <a:solidFill>
                  <a:schemeClr val="dk1"/>
                </a:solidFill>
              </a:rPr>
              <a:t>Subcontracting builds capacity and creates past performance</a:t>
            </a:r>
            <a:endParaRPr sz="2000">
              <a:solidFill>
                <a:schemeClr val="dk1"/>
              </a:solidFill>
            </a:endParaRPr>
          </a:p>
          <a:p>
            <a:pPr marL="228594" indent="-262460">
              <a:lnSpc>
                <a:spcPct val="108000"/>
              </a:lnSpc>
              <a:buClr>
                <a:schemeClr val="dk1"/>
              </a:buClr>
              <a:buSzPts val="1500"/>
              <a:buFont typeface="Noto Sans Symbols"/>
              <a:buChar char="⮚"/>
            </a:pPr>
            <a:r>
              <a:rPr lang="en-US" sz="2000">
                <a:solidFill>
                  <a:schemeClr val="dk1"/>
                </a:solidFill>
              </a:rPr>
              <a:t>Allows more opportunities for small businesses</a:t>
            </a:r>
            <a:endParaRPr sz="2000">
              <a:solidFill>
                <a:schemeClr val="dk1"/>
              </a:solidFill>
            </a:endParaRPr>
          </a:p>
          <a:p>
            <a:pPr>
              <a:lnSpc>
                <a:spcPct val="108000"/>
              </a:lnSpc>
              <a:buClr>
                <a:schemeClr val="dk1"/>
              </a:buClr>
              <a:buSzPts val="1100"/>
            </a:pPr>
            <a:endParaRPr sz="1467">
              <a:solidFill>
                <a:schemeClr val="dk1"/>
              </a:solidFill>
            </a:endParaRPr>
          </a:p>
          <a:p>
            <a:pPr>
              <a:lnSpc>
                <a:spcPct val="108000"/>
              </a:lnSpc>
              <a:buClr>
                <a:schemeClr val="dk1"/>
              </a:buClr>
              <a:buSzPts val="1100"/>
            </a:pPr>
            <a:endParaRPr sz="1467" b="1">
              <a:solidFill>
                <a:schemeClr val="dk1"/>
              </a:solidFill>
            </a:endParaRPr>
          </a:p>
        </p:txBody>
      </p:sp>
      <p:sp>
        <p:nvSpPr>
          <p:cNvPr id="221" name="Google Shape;221;p29" descr="Target with the words Your Target Market in the bullseye"/>
          <p:cNvSpPr/>
          <p:nvPr/>
        </p:nvSpPr>
        <p:spPr>
          <a:xfrm>
            <a:off x="479025" y="1150263"/>
            <a:ext cx="6347200" cy="5279200"/>
          </a:xfrm>
          <a:prstGeom prst="donut">
            <a:avLst>
              <a:gd name="adj" fmla="val 6508"/>
            </a:avLst>
          </a:prstGeom>
          <a:solidFill>
            <a:srgbClr val="CC0000"/>
          </a:solidFill>
          <a:ln>
            <a:noFill/>
          </a:ln>
          <a:effectLst>
            <a:outerShdw blurRad="44450" dist="27940" dir="5400000" algn="ctr">
              <a:srgbClr val="000000">
                <a:alpha val="31760"/>
              </a:srgbClr>
            </a:outerShdw>
          </a:effectLst>
        </p:spPr>
        <p:txBody>
          <a:bodyPr spcFirstLastPara="1" wrap="square" lIns="121900" tIns="60933" rIns="121900" bIns="60933" anchor="ctr" anchorCtr="0">
            <a:noAutofit/>
          </a:bodyPr>
          <a:lstStyle/>
          <a:p>
            <a:pPr algn="ctr"/>
            <a:endParaRPr sz="2400">
              <a:solidFill>
                <a:srgbClr val="1B1E29"/>
              </a:solidFill>
              <a:latin typeface="Calibri"/>
              <a:ea typeface="Calibri"/>
              <a:cs typeface="Calibri"/>
              <a:sym typeface="Calibri"/>
            </a:endParaRPr>
          </a:p>
        </p:txBody>
      </p:sp>
      <p:sp>
        <p:nvSpPr>
          <p:cNvPr id="222" name="Google Shape;222;p29" descr="Gray circle"/>
          <p:cNvSpPr/>
          <p:nvPr/>
        </p:nvSpPr>
        <p:spPr>
          <a:xfrm>
            <a:off x="1430825" y="1861804"/>
            <a:ext cx="4443600" cy="3695600"/>
          </a:xfrm>
          <a:prstGeom prst="donut">
            <a:avLst>
              <a:gd name="adj" fmla="val 6508"/>
            </a:avLst>
          </a:prstGeom>
          <a:solidFill>
            <a:srgbClr val="898989"/>
          </a:solidFill>
          <a:ln>
            <a:noFill/>
          </a:ln>
          <a:effectLst>
            <a:outerShdw blurRad="44450" dist="27940" dir="5400000" algn="ctr">
              <a:srgbClr val="000000">
                <a:alpha val="31760"/>
              </a:srgbClr>
            </a:outerShdw>
          </a:effectLst>
        </p:spPr>
        <p:txBody>
          <a:bodyPr spcFirstLastPara="1" wrap="square" lIns="121900" tIns="60933" rIns="121900" bIns="60933" anchor="ctr" anchorCtr="0">
            <a:noAutofit/>
          </a:bodyPr>
          <a:lstStyle/>
          <a:p>
            <a:pPr algn="ctr"/>
            <a:endParaRPr sz="2400">
              <a:solidFill>
                <a:srgbClr val="1B1E29"/>
              </a:solidFill>
              <a:latin typeface="Calibri"/>
              <a:ea typeface="Calibri"/>
              <a:cs typeface="Calibri"/>
              <a:sym typeface="Calibri"/>
            </a:endParaRPr>
          </a:p>
        </p:txBody>
      </p:sp>
      <p:sp>
        <p:nvSpPr>
          <p:cNvPr id="223" name="Google Shape;223;p29"/>
          <p:cNvSpPr/>
          <p:nvPr/>
        </p:nvSpPr>
        <p:spPr>
          <a:xfrm>
            <a:off x="2192825" y="2350834"/>
            <a:ext cx="2919600" cy="2428400"/>
          </a:xfrm>
          <a:prstGeom prst="flowChartConnector">
            <a:avLst/>
          </a:prstGeom>
          <a:solidFill>
            <a:srgbClr val="002E6D"/>
          </a:solidFill>
          <a:ln>
            <a:noFill/>
          </a:ln>
          <a:effectLst>
            <a:outerShdw blurRad="44450" dist="27940" dir="5400000" algn="ctr">
              <a:srgbClr val="000000">
                <a:alpha val="31760"/>
              </a:srgbClr>
            </a:outerShdw>
          </a:effectLst>
        </p:spPr>
        <p:txBody>
          <a:bodyPr spcFirstLastPara="1" wrap="square" lIns="121900" tIns="60933" rIns="121900" bIns="60933" anchor="ctr" anchorCtr="0">
            <a:noAutofit/>
          </a:bodyPr>
          <a:lstStyle/>
          <a:p>
            <a:pPr algn="ctr"/>
            <a:r>
              <a:rPr lang="en-US" sz="2267" b="1">
                <a:solidFill>
                  <a:srgbClr val="FFFFFF"/>
                </a:solidFill>
                <a:latin typeface="Arial"/>
                <a:ea typeface="Arial"/>
                <a:cs typeface="Arial"/>
                <a:sym typeface="Arial"/>
              </a:rPr>
              <a:t>YOUR TARGET MARKET</a:t>
            </a:r>
            <a:endParaRPr sz="933"/>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a:t>
            </a:r>
          </a:p>
        </p:txBody>
      </p:sp>
      <p:sp>
        <p:nvSpPr>
          <p:cNvPr id="4" name="Slide Number Placeholder 3"/>
          <p:cNvSpPr>
            <a:spLocks noGrp="1"/>
          </p:cNvSpPr>
          <p:nvPr>
            <p:ph type="sldNum" sz="quarter" idx="12"/>
          </p:nvPr>
        </p:nvSpPr>
        <p:spPr/>
        <p:txBody>
          <a:bodyPr/>
          <a:lstStyle/>
          <a:p>
            <a:pPr defTabSz="685800"/>
            <a:fld id="{B1AB44B9-F1EC-4F4B-88D4-413245C9CD3E}" type="slidenum">
              <a:rPr lang="en-US">
                <a:solidFill>
                  <a:srgbClr val="1B1E29">
                    <a:tint val="75000"/>
                  </a:srgbClr>
                </a:solidFill>
              </a:rPr>
              <a:pPr defTabSz="685800"/>
              <a:t>3</a:t>
            </a:fld>
            <a:endParaRPr lang="en-US" dirty="0">
              <a:solidFill>
                <a:srgbClr val="1B1E29">
                  <a:tint val="75000"/>
                </a:srgbClr>
              </a:solidFill>
            </a:endParaRPr>
          </a:p>
        </p:txBody>
      </p:sp>
      <p:sp>
        <p:nvSpPr>
          <p:cNvPr id="5" name="TextBox 4">
            <a:extLst>
              <a:ext uri="{FF2B5EF4-FFF2-40B4-BE49-F238E27FC236}">
                <a16:creationId xmlns:a16="http://schemas.microsoft.com/office/drawing/2014/main" id="{76526000-7837-4809-8C56-5F52FE5D826D}"/>
              </a:ext>
            </a:extLst>
          </p:cNvPr>
          <p:cNvSpPr txBox="1"/>
          <p:nvPr/>
        </p:nvSpPr>
        <p:spPr>
          <a:xfrm>
            <a:off x="2247900" y="2084976"/>
            <a:ext cx="8172450" cy="3600986"/>
          </a:xfrm>
          <a:prstGeom prst="rect">
            <a:avLst/>
          </a:prstGeom>
          <a:noFill/>
        </p:spPr>
        <p:txBody>
          <a:bodyPr wrap="square" rtlCol="0">
            <a:spAutoFit/>
          </a:bodyPr>
          <a:lstStyle/>
          <a:p>
            <a:pPr defTabSz="685800"/>
            <a:r>
              <a:rPr lang="en-US" sz="2400" b="1" dirty="0">
                <a:solidFill>
                  <a:schemeClr val="tx2">
                    <a:lumMod val="75000"/>
                  </a:schemeClr>
                </a:solidFill>
                <a:latin typeface="Source Sans Pro" panose="020B0503030403020204" pitchFamily="34" charset="0"/>
                <a:ea typeface="Source Sans Pro" panose="020B0503030403020204" pitchFamily="34" charset="0"/>
                <a:cs typeface="Arial" panose="020B0604020202020204" pitchFamily="34" charset="0"/>
              </a:rPr>
              <a:t>Stephanie Lewis</a:t>
            </a:r>
          </a:p>
          <a:p>
            <a:pPr defTabSz="685800"/>
            <a:r>
              <a:rPr lang="en-US" sz="2400" b="1" dirty="0">
                <a:solidFill>
                  <a:schemeClr val="tx2">
                    <a:lumMod val="75000"/>
                  </a:schemeClr>
                </a:solidFill>
                <a:latin typeface="Source Sans Pro" panose="020B0503030403020204" pitchFamily="34" charset="0"/>
                <a:ea typeface="Source Sans Pro" panose="020B0503030403020204" pitchFamily="34" charset="0"/>
                <a:cs typeface="Arial" panose="020B0604020202020204" pitchFamily="34" charset="0"/>
              </a:rPr>
              <a:t>Subcontracting Program Manager</a:t>
            </a:r>
          </a:p>
          <a:p>
            <a:pPr defTabSz="685800"/>
            <a:endParaRPr lang="en-US" sz="2400" b="1" dirty="0">
              <a:solidFill>
                <a:srgbClr val="002E6D"/>
              </a:solidFill>
              <a:latin typeface="Source Sans Pro" panose="020B0503030403020204" pitchFamily="34" charset="0"/>
              <a:ea typeface="Source Sans Pro" panose="020B0503030403020204" pitchFamily="34" charset="0"/>
              <a:cs typeface="Arial" panose="020B0604020202020204" pitchFamily="34" charset="0"/>
            </a:endParaRPr>
          </a:p>
          <a:p>
            <a:pPr defTabSz="685800"/>
            <a:r>
              <a:rPr lang="en-US" sz="2400" b="1" dirty="0">
                <a:solidFill>
                  <a:srgbClr val="002E6D"/>
                </a:solidFill>
                <a:latin typeface="Source Sans Pro" panose="020B0503030403020204" pitchFamily="34" charset="0"/>
                <a:ea typeface="Source Sans Pro" panose="020B0503030403020204" pitchFamily="34" charset="0"/>
                <a:cs typeface="Arial" panose="020B0604020202020204" pitchFamily="34" charset="0"/>
              </a:rPr>
              <a:t>U.S. Small Business Administration</a:t>
            </a:r>
          </a:p>
          <a:p>
            <a:pPr defTabSz="685800"/>
            <a:r>
              <a:rPr lang="en-US" sz="2400" b="1" dirty="0">
                <a:solidFill>
                  <a:srgbClr val="002E6D"/>
                </a:solidFill>
                <a:latin typeface="Source Sans Pro" panose="020B0503030403020204" pitchFamily="34" charset="0"/>
                <a:ea typeface="Source Sans Pro" panose="020B0503030403020204" pitchFamily="34" charset="0"/>
                <a:cs typeface="Arial" panose="020B0604020202020204" pitchFamily="34" charset="0"/>
              </a:rPr>
              <a:t>Office of Government Contracting</a:t>
            </a:r>
          </a:p>
          <a:p>
            <a:pPr defTabSz="685800"/>
            <a:endParaRPr lang="en-US" sz="2400" b="1" dirty="0">
              <a:solidFill>
                <a:srgbClr val="002E6D"/>
              </a:solidFill>
              <a:latin typeface="Source Sans Pro" panose="020B0503030403020204" pitchFamily="34" charset="0"/>
              <a:ea typeface="Source Sans Pro" panose="020B0503030403020204" pitchFamily="34" charset="0"/>
              <a:cs typeface="Arial" panose="020B0604020202020204" pitchFamily="34" charset="0"/>
            </a:endParaRPr>
          </a:p>
          <a:p>
            <a:pPr defTabSz="685800"/>
            <a:r>
              <a:rPr lang="en-US" sz="2400" b="1" dirty="0">
                <a:solidFill>
                  <a:srgbClr val="002E6D"/>
                </a:solidFill>
                <a:latin typeface="Source Sans Pro" panose="020B0503030403020204" pitchFamily="34" charset="0"/>
                <a:ea typeface="Source Sans Pro" panose="020B0503030403020204" pitchFamily="34" charset="0"/>
                <a:cs typeface="Arial" panose="020B0604020202020204" pitchFamily="34" charset="0"/>
              </a:rPr>
              <a:t>Email: stephanie.lewis@sba.gov</a:t>
            </a:r>
          </a:p>
          <a:p>
            <a:pPr defTabSz="685800"/>
            <a:endParaRPr lang="en-US" sz="2400" b="1" dirty="0">
              <a:solidFill>
                <a:srgbClr val="002E6D"/>
              </a:solidFill>
              <a:latin typeface="Source Sans Pro" panose="020B0503030403020204" pitchFamily="34" charset="0"/>
              <a:ea typeface="Source Sans Pro" panose="020B0503030403020204" pitchFamily="34" charset="0"/>
              <a:cs typeface="Arial" panose="020B0604020202020204" pitchFamily="34" charset="0"/>
            </a:endParaRPr>
          </a:p>
          <a:p>
            <a:pPr defTabSz="685800"/>
            <a:endParaRPr lang="en-US" sz="2400" b="1" dirty="0">
              <a:solidFill>
                <a:srgbClr val="002E6D"/>
              </a:solidFill>
              <a:latin typeface="Source Sans Pro" panose="020B0503030403020204" pitchFamily="34" charset="0"/>
              <a:ea typeface="Source Sans Pro" panose="020B0503030403020204" pitchFamily="34" charset="0"/>
              <a:cs typeface="Arial" panose="020B0604020202020204" pitchFamily="34" charset="0"/>
            </a:endParaRPr>
          </a:p>
          <a:p>
            <a:pPr defTabSz="685800"/>
            <a:endParaRPr lang="en-US" sz="1200" b="1" dirty="0">
              <a:solidFill>
                <a:srgbClr val="002E6D"/>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647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304169" y="229755"/>
            <a:ext cx="11585600" cy="548800"/>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002E6D"/>
              </a:buClr>
              <a:buSzPts val="2800"/>
            </a:pPr>
            <a:r>
              <a:rPr lang="en-US" dirty="0"/>
              <a:t>Promotional Marketing Assistance </a:t>
            </a:r>
            <a:endParaRPr dirty="0"/>
          </a:p>
        </p:txBody>
      </p:sp>
      <p:sp>
        <p:nvSpPr>
          <p:cNvPr id="230" name="Google Shape;230;p30"/>
          <p:cNvSpPr txBox="1">
            <a:spLocks noGrp="1"/>
          </p:cNvSpPr>
          <p:nvPr>
            <p:ph type="sldNum" idx="12"/>
          </p:nvPr>
        </p:nvSpPr>
        <p:spPr>
          <a:xfrm>
            <a:off x="8534400" y="4661297"/>
            <a:ext cx="2438400" cy="321600"/>
          </a:xfrm>
          <a:prstGeom prst="rect">
            <a:avLst/>
          </a:prstGeom>
          <a:noFill/>
          <a:ln>
            <a:noFill/>
          </a:ln>
        </p:spPr>
        <p:txBody>
          <a:bodyPr spcFirstLastPara="1" vert="horz" wrap="square" lIns="121900" tIns="60933" rIns="121900" bIns="60933" rtlCol="0" anchor="ctr" anchorCtr="0">
            <a:noAutofit/>
          </a:bodyPr>
          <a:lstStyle/>
          <a:p>
            <a:pPr>
              <a:buClr>
                <a:srgbClr val="000000"/>
              </a:buClr>
              <a:buSzPts val="1200"/>
            </a:pPr>
            <a:r>
              <a:rPr lang="en-US"/>
              <a:t>2</a:t>
            </a:r>
            <a:endParaRPr/>
          </a:p>
        </p:txBody>
      </p:sp>
      <p:sp>
        <p:nvSpPr>
          <p:cNvPr id="231" name="Google Shape;231;p30">
            <a:extLst>
              <a:ext uri="{C183D7F6-B498-43B3-948B-1728B52AA6E4}">
                <adec:decorative xmlns:adec="http://schemas.microsoft.com/office/drawing/2017/decorative" val="1"/>
              </a:ext>
            </a:extLst>
          </p:cNvPr>
          <p:cNvSpPr/>
          <p:nvPr/>
        </p:nvSpPr>
        <p:spPr>
          <a:xfrm>
            <a:off x="717113" y="1074108"/>
            <a:ext cx="10757600" cy="5120000"/>
          </a:xfrm>
          <a:prstGeom prst="roundRect">
            <a:avLst>
              <a:gd name="adj" fmla="val 16667"/>
            </a:avLst>
          </a:prstGeom>
          <a:solidFill>
            <a:srgbClr val="F2F2F2"/>
          </a:solidFill>
          <a:ln w="57150" cap="flat" cmpd="sng">
            <a:solidFill>
              <a:srgbClr val="002E6D"/>
            </a:solidFill>
            <a:prstDash val="solid"/>
            <a:miter lim="800000"/>
            <a:headEnd type="none" w="sm" len="sm"/>
            <a:tailEnd type="none" w="sm" len="sm"/>
          </a:ln>
        </p:spPr>
        <p:txBody>
          <a:bodyPr spcFirstLastPara="1" wrap="square" lIns="121900" tIns="60933" rIns="121900" bIns="60933" anchor="t" anchorCtr="0">
            <a:noAutofit/>
          </a:bodyPr>
          <a:lstStyle/>
          <a:p>
            <a:pPr marL="3047924" indent="-440256">
              <a:buClr>
                <a:schemeClr val="dk1"/>
              </a:buClr>
              <a:buSzPts val="200"/>
            </a:pPr>
            <a:endParaRPr sz="267">
              <a:solidFill>
                <a:srgbClr val="002E6D"/>
              </a:solidFill>
              <a:latin typeface="Arial"/>
              <a:ea typeface="Arial"/>
              <a:cs typeface="Arial"/>
              <a:sym typeface="Arial"/>
            </a:endParaRPr>
          </a:p>
        </p:txBody>
      </p:sp>
      <p:pic>
        <p:nvPicPr>
          <p:cNvPr id="232" name="Google Shape;232;p30" descr="Logo graphic for the System for Award Management."/>
          <p:cNvPicPr preferRelativeResize="0"/>
          <p:nvPr/>
        </p:nvPicPr>
        <p:blipFill rotWithShape="1">
          <a:blip r:embed="rId3">
            <a:alphaModFix/>
          </a:blip>
          <a:srcRect b="26583"/>
          <a:stretch/>
        </p:blipFill>
        <p:spPr>
          <a:xfrm>
            <a:off x="1075515" y="1944475"/>
            <a:ext cx="2499208" cy="660181"/>
          </a:xfrm>
          <a:prstGeom prst="rect">
            <a:avLst/>
          </a:prstGeom>
          <a:noFill/>
          <a:ln>
            <a:noFill/>
          </a:ln>
        </p:spPr>
      </p:pic>
      <p:pic>
        <p:nvPicPr>
          <p:cNvPr id="233" name="Google Shape;233;p30" descr="Logo graphic for the Small Business Administration."/>
          <p:cNvPicPr preferRelativeResize="0"/>
          <p:nvPr/>
        </p:nvPicPr>
        <p:blipFill rotWithShape="1">
          <a:blip r:embed="rId4">
            <a:alphaModFix/>
          </a:blip>
          <a:srcRect/>
          <a:stretch/>
        </p:blipFill>
        <p:spPr>
          <a:xfrm>
            <a:off x="1529042" y="3212803"/>
            <a:ext cx="1194117" cy="1298603"/>
          </a:xfrm>
          <a:prstGeom prst="rect">
            <a:avLst/>
          </a:prstGeom>
          <a:noFill/>
          <a:ln>
            <a:noFill/>
          </a:ln>
        </p:spPr>
      </p:pic>
      <p:sp>
        <p:nvSpPr>
          <p:cNvPr id="234" name="Google Shape;234;p30"/>
          <p:cNvSpPr txBox="1"/>
          <p:nvPr/>
        </p:nvSpPr>
        <p:spPr>
          <a:xfrm>
            <a:off x="1099349" y="4674261"/>
            <a:ext cx="2754400" cy="1354355"/>
          </a:xfrm>
          <a:prstGeom prst="rect">
            <a:avLst/>
          </a:prstGeom>
          <a:noFill/>
          <a:ln>
            <a:noFill/>
          </a:ln>
        </p:spPr>
        <p:txBody>
          <a:bodyPr spcFirstLastPara="1" wrap="square" lIns="121900" tIns="60933" rIns="121900" bIns="60933" anchor="t" anchorCtr="0">
            <a:spAutoFit/>
          </a:bodyPr>
          <a:lstStyle/>
          <a:p>
            <a:r>
              <a:rPr lang="en-US" sz="2667" b="1">
                <a:solidFill>
                  <a:srgbClr val="002E6D"/>
                </a:solidFill>
                <a:latin typeface="Arial"/>
                <a:ea typeface="Arial"/>
                <a:cs typeface="Arial"/>
                <a:sym typeface="Arial"/>
              </a:rPr>
              <a:t>Dynamic Small Business Search</a:t>
            </a:r>
            <a:endParaRPr sz="2400"/>
          </a:p>
        </p:txBody>
      </p:sp>
      <p:sp>
        <p:nvSpPr>
          <p:cNvPr id="235" name="Google Shape;235;p30"/>
          <p:cNvSpPr txBox="1"/>
          <p:nvPr/>
        </p:nvSpPr>
        <p:spPr>
          <a:xfrm>
            <a:off x="3980793" y="1453663"/>
            <a:ext cx="7367200" cy="4903019"/>
          </a:xfrm>
          <a:prstGeom prst="rect">
            <a:avLst/>
          </a:prstGeom>
          <a:noFill/>
          <a:ln>
            <a:noFill/>
          </a:ln>
        </p:spPr>
        <p:txBody>
          <a:bodyPr spcFirstLastPara="1" wrap="square" lIns="121900" tIns="60933" rIns="121900" bIns="60933" anchor="t" anchorCtr="0">
            <a:spAutoFit/>
          </a:bodyPr>
          <a:lstStyle/>
          <a:p>
            <a:pPr marL="457189" indent="-423323">
              <a:buClr>
                <a:srgbClr val="002E6D"/>
              </a:buClr>
              <a:buSzPts val="1600"/>
              <a:buFont typeface="Arial"/>
              <a:buChar char="•"/>
            </a:pPr>
            <a:r>
              <a:rPr lang="en-US" sz="2133">
                <a:solidFill>
                  <a:srgbClr val="002E6D"/>
                </a:solidFill>
                <a:latin typeface="Arial"/>
                <a:ea typeface="Arial"/>
                <a:cs typeface="Arial"/>
                <a:sym typeface="Arial"/>
              </a:rPr>
              <a:t>DSBS displays a SB’s capability statements, bonding levels, insurance, certifications, security clearance levels and other pertinent business  information</a:t>
            </a:r>
            <a:endParaRPr sz="1333"/>
          </a:p>
          <a:p>
            <a:pPr marL="457189" indent="-423323">
              <a:spcBef>
                <a:spcPts val="800"/>
              </a:spcBef>
              <a:buClr>
                <a:srgbClr val="002E6D"/>
              </a:buClr>
              <a:buSzPts val="1600"/>
              <a:buFont typeface="Arial"/>
              <a:buChar char="•"/>
            </a:pPr>
            <a:r>
              <a:rPr lang="en-US" sz="2133">
                <a:solidFill>
                  <a:srgbClr val="002E6D"/>
                </a:solidFill>
                <a:latin typeface="Arial"/>
                <a:ea typeface="Arial"/>
                <a:cs typeface="Arial"/>
                <a:sym typeface="Arial"/>
              </a:rPr>
              <a:t>Searching for SB using DSBS is mandatory for all Federal government contractors needing to identify SB sources                              </a:t>
            </a:r>
            <a:endParaRPr sz="1333"/>
          </a:p>
          <a:p>
            <a:pPr marL="457189" indent="-423323">
              <a:spcBef>
                <a:spcPts val="800"/>
              </a:spcBef>
              <a:buClr>
                <a:srgbClr val="002E6D"/>
              </a:buClr>
              <a:buSzPts val="1600"/>
              <a:buFont typeface="Arial"/>
              <a:buChar char="•"/>
            </a:pPr>
            <a:r>
              <a:rPr lang="en-US" sz="2133">
                <a:solidFill>
                  <a:srgbClr val="002E6D"/>
                </a:solidFill>
                <a:latin typeface="Arial"/>
                <a:ea typeface="Arial"/>
                <a:cs typeface="Arial"/>
                <a:sym typeface="Arial"/>
              </a:rPr>
              <a:t> SAM provides the size status for the entire NAICS Table  </a:t>
            </a:r>
            <a:endParaRPr sz="1333"/>
          </a:p>
          <a:p>
            <a:pPr marL="457189" indent="-423323">
              <a:spcBef>
                <a:spcPts val="800"/>
              </a:spcBef>
              <a:buClr>
                <a:srgbClr val="002E6D"/>
              </a:buClr>
              <a:buSzPts val="1600"/>
              <a:buFont typeface="Arial"/>
              <a:buChar char="•"/>
            </a:pPr>
            <a:r>
              <a:rPr lang="en-US" sz="2133">
                <a:solidFill>
                  <a:srgbClr val="002E6D"/>
                </a:solidFill>
                <a:latin typeface="Arial"/>
                <a:ea typeface="Arial"/>
                <a:cs typeface="Arial"/>
                <a:sym typeface="Arial"/>
              </a:rPr>
              <a:t>The valid SAM profile can be used as the self-certification</a:t>
            </a:r>
            <a:endParaRPr sz="1333"/>
          </a:p>
          <a:p>
            <a:pPr marL="457189" indent="-423323">
              <a:spcBef>
                <a:spcPts val="800"/>
              </a:spcBef>
              <a:buClr>
                <a:srgbClr val="002E6D"/>
              </a:buClr>
              <a:buSzPts val="1600"/>
              <a:buFont typeface="Arial"/>
              <a:buChar char="•"/>
            </a:pPr>
            <a:r>
              <a:rPr lang="en-US" sz="2133">
                <a:solidFill>
                  <a:srgbClr val="002E6D"/>
                </a:solidFill>
                <a:latin typeface="Arial"/>
                <a:ea typeface="Arial"/>
                <a:cs typeface="Arial"/>
                <a:sym typeface="Arial"/>
              </a:rPr>
              <a:t>Business seeking SB can locate SB by searching both SAM and DSBS</a:t>
            </a:r>
            <a:endParaRPr sz="1333"/>
          </a:p>
          <a:p>
            <a:pPr marL="457189" indent="-287859">
              <a:spcBef>
                <a:spcPts val="800"/>
              </a:spcBef>
              <a:buClr>
                <a:schemeClr val="dk1"/>
              </a:buClr>
              <a:buSzPts val="2000"/>
            </a:pPr>
            <a:endParaRPr sz="2133">
              <a:solidFill>
                <a:srgbClr val="002E6D"/>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a:spLocks noGrp="1"/>
          </p:cNvSpPr>
          <p:nvPr>
            <p:ph type="title" idx="4294967295"/>
          </p:nvPr>
        </p:nvSpPr>
        <p:spPr>
          <a:xfrm>
            <a:off x="1346953" y="425504"/>
            <a:ext cx="10358800" cy="8572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2E6D"/>
              </a:buClr>
              <a:buSzPts val="2800"/>
              <a:buFontTx/>
              <a:buNone/>
              <a:tabLst/>
              <a:defRPr/>
            </a:pPr>
            <a:r>
              <a:rPr kumimoji="0" lang="en-US" sz="3733" b="1" i="0" u="none" strike="noStrike" kern="1200" cap="none" spc="0" normalizeH="0" baseline="0" noProof="0" dirty="0">
                <a:ln>
                  <a:noFill/>
                </a:ln>
                <a:solidFill>
                  <a:srgbClr val="002E6D"/>
                </a:solidFill>
                <a:effectLst/>
                <a:uLnTx/>
                <a:uFillTx/>
                <a:latin typeface="+mn-lt"/>
                <a:ea typeface="+mn-ea"/>
                <a:cs typeface="+mn-cs"/>
              </a:rPr>
              <a:t>Become Familiar  </a:t>
            </a:r>
          </a:p>
          <a:p>
            <a:pPr marL="0" marR="0" lvl="4" indent="0" algn="l" defTabSz="914400" rtl="0" eaLnBrk="1" fontAlgn="auto" latinLnBrk="0" hangingPunct="1">
              <a:lnSpc>
                <a:spcPct val="80000"/>
              </a:lnSpc>
              <a:spcBef>
                <a:spcPts val="0"/>
              </a:spcBef>
              <a:spcAft>
                <a:spcPts val="0"/>
              </a:spcAft>
              <a:buClr>
                <a:srgbClr val="1B1E29"/>
              </a:buClr>
              <a:buSzPts val="2400"/>
              <a:buFontTx/>
              <a:buNone/>
              <a:tabLst/>
              <a:defRPr/>
            </a:pPr>
            <a:endParaRPr kumimoji="0" lang="en-US" sz="4267" b="0" i="0" u="none" strike="noStrike" kern="1200" cap="none" spc="0" normalizeH="0" baseline="0" noProof="0" dirty="0">
              <a:ln>
                <a:noFill/>
              </a:ln>
              <a:solidFill>
                <a:srgbClr val="3864B2"/>
              </a:solidFill>
              <a:effectLst/>
              <a:uLnTx/>
              <a:uFillTx/>
              <a:latin typeface="+mn-lt"/>
              <a:ea typeface="+mn-ea"/>
              <a:cs typeface="+mn-cs"/>
            </a:endParaRPr>
          </a:p>
        </p:txBody>
      </p:sp>
      <p:sp>
        <p:nvSpPr>
          <p:cNvPr id="241" name="Google Shape;241;p31"/>
          <p:cNvSpPr txBox="1"/>
          <p:nvPr/>
        </p:nvSpPr>
        <p:spPr>
          <a:xfrm>
            <a:off x="9062013" y="8259076"/>
            <a:ext cx="2743200" cy="486800"/>
          </a:xfrm>
          <a:prstGeom prst="rect">
            <a:avLst/>
          </a:prstGeom>
          <a:noFill/>
          <a:ln>
            <a:noFill/>
          </a:ln>
        </p:spPr>
        <p:txBody>
          <a:bodyPr spcFirstLastPara="1" wrap="square" lIns="121900" tIns="60933" rIns="121900" bIns="60933" anchor="ctr" anchorCtr="0">
            <a:noAutofit/>
          </a:bodyPr>
          <a:lstStyle/>
          <a:p>
            <a:pPr algn="r"/>
            <a:fld id="{00000000-1234-1234-1234-123412341234}" type="slidenum">
              <a:rPr lang="en-US" sz="1200">
                <a:solidFill>
                  <a:srgbClr val="89898B"/>
                </a:solidFill>
              </a:rPr>
              <a:pPr algn="r"/>
              <a:t>31</a:t>
            </a:fld>
            <a:endParaRPr sz="1200">
              <a:solidFill>
                <a:srgbClr val="89898B"/>
              </a:solidFill>
            </a:endParaRPr>
          </a:p>
        </p:txBody>
      </p:sp>
      <p:sp>
        <p:nvSpPr>
          <p:cNvPr id="242" name="Google Shape;242;p31"/>
          <p:cNvSpPr txBox="1"/>
          <p:nvPr/>
        </p:nvSpPr>
        <p:spPr>
          <a:xfrm>
            <a:off x="422900" y="999233"/>
            <a:ext cx="3447200" cy="2461773"/>
          </a:xfrm>
          <a:prstGeom prst="rect">
            <a:avLst/>
          </a:prstGeom>
          <a:noFill/>
          <a:ln>
            <a:noFill/>
          </a:ln>
        </p:spPr>
        <p:txBody>
          <a:bodyPr spcFirstLastPara="1" wrap="square" lIns="121900" tIns="60933" rIns="121900" bIns="60933" anchor="t" anchorCtr="0">
            <a:spAutoFit/>
          </a:bodyPr>
          <a:lstStyle/>
          <a:p>
            <a:pPr algn="ctr"/>
            <a:r>
              <a:rPr lang="en-US" sz="2533" b="1" i="1">
                <a:solidFill>
                  <a:srgbClr val="002E6D"/>
                </a:solidFill>
                <a:latin typeface="Arial"/>
                <a:ea typeface="Arial"/>
                <a:cs typeface="Arial"/>
                <a:sym typeface="Arial"/>
              </a:rPr>
              <a:t>Get to know the NAICS code for what the</a:t>
            </a:r>
            <a:endParaRPr sz="667"/>
          </a:p>
          <a:p>
            <a:pPr algn="ctr"/>
            <a:r>
              <a:rPr lang="en-US" sz="2533" b="1" i="1">
                <a:solidFill>
                  <a:srgbClr val="002E6D"/>
                </a:solidFill>
                <a:latin typeface="Arial"/>
                <a:ea typeface="Arial"/>
                <a:cs typeface="Arial"/>
                <a:sym typeface="Arial"/>
              </a:rPr>
              <a:t>Federal Government needs and you can supply</a:t>
            </a:r>
            <a:endParaRPr sz="667"/>
          </a:p>
        </p:txBody>
      </p:sp>
      <p:pic>
        <p:nvPicPr>
          <p:cNvPr id="243" name="Google Shape;243;p31" descr="Icon graphic of a Target Audience."/>
          <p:cNvPicPr preferRelativeResize="0"/>
          <p:nvPr/>
        </p:nvPicPr>
        <p:blipFill rotWithShape="1">
          <a:blip r:embed="rId3">
            <a:alphaModFix/>
          </a:blip>
          <a:srcRect/>
          <a:stretch/>
        </p:blipFill>
        <p:spPr>
          <a:xfrm>
            <a:off x="199367" y="3110467"/>
            <a:ext cx="3388100" cy="3388100"/>
          </a:xfrm>
          <a:prstGeom prst="rect">
            <a:avLst/>
          </a:prstGeom>
          <a:noFill/>
          <a:ln>
            <a:noFill/>
          </a:ln>
        </p:spPr>
      </p:pic>
      <p:sp>
        <p:nvSpPr>
          <p:cNvPr id="244" name="Google Shape;244;p31"/>
          <p:cNvSpPr txBox="1"/>
          <p:nvPr/>
        </p:nvSpPr>
        <p:spPr>
          <a:xfrm>
            <a:off x="5122800" y="927900"/>
            <a:ext cx="5829200" cy="1312883"/>
          </a:xfrm>
          <a:prstGeom prst="rect">
            <a:avLst/>
          </a:prstGeom>
          <a:noFill/>
          <a:ln>
            <a:noFill/>
          </a:ln>
        </p:spPr>
        <p:txBody>
          <a:bodyPr spcFirstLastPara="1" wrap="square" lIns="121900" tIns="121900" rIns="121900" bIns="121900" anchor="t" anchorCtr="0">
            <a:spAutoFit/>
          </a:bodyPr>
          <a:lstStyle/>
          <a:p>
            <a:r>
              <a:rPr lang="en-US" sz="1733" b="1">
                <a:solidFill>
                  <a:srgbClr val="002E6D"/>
                </a:solidFill>
              </a:rPr>
              <a:t>Federal Contract Award Data</a:t>
            </a:r>
            <a:endParaRPr sz="933">
              <a:solidFill>
                <a:schemeClr val="dk1"/>
              </a:solidFill>
            </a:endParaRPr>
          </a:p>
          <a:p>
            <a:pPr marL="380990" indent="-321725">
              <a:buClr>
                <a:srgbClr val="1B1E29"/>
              </a:buClr>
              <a:buSzPts val="1300"/>
              <a:buChar char="•"/>
            </a:pPr>
            <a:r>
              <a:rPr lang="en-US" sz="1733">
                <a:solidFill>
                  <a:srgbClr val="1B1E29"/>
                </a:solidFill>
              </a:rPr>
              <a:t>Federal Procurement Data System (FPDS-NG)</a:t>
            </a:r>
            <a:endParaRPr sz="933">
              <a:solidFill>
                <a:schemeClr val="dk1"/>
              </a:solidFill>
            </a:endParaRPr>
          </a:p>
          <a:p>
            <a:pPr marL="380990" indent="-321725">
              <a:buClr>
                <a:srgbClr val="1B1E29"/>
              </a:buClr>
              <a:buSzPts val="1300"/>
              <a:buChar char="•"/>
            </a:pPr>
            <a:r>
              <a:rPr lang="en-US" sz="1733">
                <a:solidFill>
                  <a:srgbClr val="1B1E29"/>
                </a:solidFill>
              </a:rPr>
              <a:t>USA Spending</a:t>
            </a:r>
            <a:endParaRPr sz="933">
              <a:solidFill>
                <a:schemeClr val="dk1"/>
              </a:solidFill>
            </a:endParaRPr>
          </a:p>
          <a:p>
            <a:pPr marL="380990" indent="-321725">
              <a:buClr>
                <a:srgbClr val="1B1E29"/>
              </a:buClr>
              <a:buSzPts val="1300"/>
              <a:buChar char="•"/>
            </a:pPr>
            <a:r>
              <a:rPr lang="en-US" sz="1733">
                <a:solidFill>
                  <a:srgbClr val="1B1E29"/>
                </a:solidFill>
              </a:rPr>
              <a:t>Federal Procurement Directories</a:t>
            </a:r>
            <a:endParaRPr sz="1733">
              <a:solidFill>
                <a:srgbClr val="1B1E29"/>
              </a:solidFill>
            </a:endParaRPr>
          </a:p>
        </p:txBody>
      </p:sp>
      <p:sp>
        <p:nvSpPr>
          <p:cNvPr id="245" name="Google Shape;245;p31"/>
          <p:cNvSpPr txBox="1"/>
          <p:nvPr/>
        </p:nvSpPr>
        <p:spPr>
          <a:xfrm>
            <a:off x="5148000" y="2241501"/>
            <a:ext cx="6657200" cy="2092840"/>
          </a:xfrm>
          <a:prstGeom prst="rect">
            <a:avLst/>
          </a:prstGeom>
          <a:noFill/>
          <a:ln>
            <a:noFill/>
          </a:ln>
        </p:spPr>
        <p:txBody>
          <a:bodyPr spcFirstLastPara="1" wrap="square" lIns="121900" tIns="121900" rIns="121900" bIns="121900" anchor="t" anchorCtr="0">
            <a:spAutoFit/>
          </a:bodyPr>
          <a:lstStyle/>
          <a:p>
            <a:r>
              <a:rPr lang="en-US" sz="2400" b="1">
                <a:solidFill>
                  <a:srgbClr val="002E6D"/>
                </a:solidFill>
              </a:rPr>
              <a:t>Federal Agency: Office of Small Business Utilization (OSDBU)</a:t>
            </a:r>
            <a:endParaRPr sz="1067">
              <a:solidFill>
                <a:schemeClr val="dk1"/>
              </a:solidFill>
            </a:endParaRPr>
          </a:p>
          <a:p>
            <a:pPr marL="380990" indent="-330192">
              <a:buClr>
                <a:srgbClr val="1B1E29"/>
              </a:buClr>
              <a:buSzPts val="1400"/>
              <a:buChar char="•"/>
            </a:pPr>
            <a:r>
              <a:rPr lang="en-US" sz="2400">
                <a:solidFill>
                  <a:srgbClr val="1B1E29"/>
                </a:solidFill>
              </a:rPr>
              <a:t>List of major Federal Government contractors</a:t>
            </a:r>
            <a:endParaRPr sz="1067">
              <a:solidFill>
                <a:schemeClr val="dk1"/>
              </a:solidFill>
            </a:endParaRPr>
          </a:p>
          <a:p>
            <a:pPr marL="380990" indent="-330192">
              <a:buClr>
                <a:srgbClr val="1B1E29"/>
              </a:buClr>
              <a:buSzPts val="1400"/>
              <a:buChar char="•"/>
            </a:pPr>
            <a:r>
              <a:rPr lang="en-US" sz="2400">
                <a:solidFill>
                  <a:srgbClr val="1B1E29"/>
                </a:solidFill>
              </a:rPr>
              <a:t>Information on SB opportunities</a:t>
            </a:r>
            <a:endParaRPr sz="1067">
              <a:solidFill>
                <a:schemeClr val="dk1"/>
              </a:solidFill>
            </a:endParaRPr>
          </a:p>
          <a:p>
            <a:pPr marL="380990" indent="-330192">
              <a:buClr>
                <a:srgbClr val="1B1E29"/>
              </a:buClr>
              <a:buSzPts val="1400"/>
              <a:buChar char="•"/>
            </a:pPr>
            <a:r>
              <a:rPr lang="en-US" sz="2400">
                <a:solidFill>
                  <a:srgbClr val="1B1E29"/>
                </a:solidFill>
              </a:rPr>
              <a:t>Listing of agency’s acquisitions</a:t>
            </a:r>
            <a:endParaRPr sz="1067">
              <a:solidFill>
                <a:schemeClr val="dk1"/>
              </a:solidFill>
            </a:endParaRPr>
          </a:p>
        </p:txBody>
      </p:sp>
      <p:sp>
        <p:nvSpPr>
          <p:cNvPr id="246" name="Google Shape;246;p31"/>
          <p:cNvSpPr txBox="1"/>
          <p:nvPr/>
        </p:nvSpPr>
        <p:spPr>
          <a:xfrm>
            <a:off x="5148000" y="4314907"/>
            <a:ext cx="6442400" cy="1785064"/>
          </a:xfrm>
          <a:prstGeom prst="rect">
            <a:avLst/>
          </a:prstGeom>
          <a:noFill/>
          <a:ln>
            <a:noFill/>
          </a:ln>
        </p:spPr>
        <p:txBody>
          <a:bodyPr spcFirstLastPara="1" wrap="square" lIns="121900" tIns="121900" rIns="121900" bIns="121900" anchor="t" anchorCtr="0">
            <a:spAutoFit/>
          </a:bodyPr>
          <a:lstStyle/>
          <a:p>
            <a:r>
              <a:rPr lang="en-US" sz="2000" b="1" dirty="0">
                <a:solidFill>
                  <a:srgbClr val="002E6D"/>
                </a:solidFill>
              </a:rPr>
              <a:t>Other Resources</a:t>
            </a:r>
            <a:endParaRPr sz="1200" dirty="0">
              <a:solidFill>
                <a:schemeClr val="dk1"/>
              </a:solidFill>
            </a:endParaRPr>
          </a:p>
          <a:p>
            <a:pPr marL="380990" indent="-338658">
              <a:buClr>
                <a:srgbClr val="1B1E29"/>
              </a:buClr>
              <a:buSzPts val="1500"/>
              <a:buChar char="•"/>
            </a:pPr>
            <a:r>
              <a:rPr lang="en-US" sz="2000" dirty="0">
                <a:solidFill>
                  <a:srgbClr val="1B1E29"/>
                </a:solidFill>
              </a:rPr>
              <a:t>Government and industry's events, matchmaking, expos and trade shows</a:t>
            </a:r>
            <a:endParaRPr sz="1200" dirty="0">
              <a:solidFill>
                <a:schemeClr val="dk1"/>
              </a:solidFill>
            </a:endParaRPr>
          </a:p>
          <a:p>
            <a:pPr marL="380990" indent="-338658">
              <a:buClr>
                <a:srgbClr val="1B1E29"/>
              </a:buClr>
              <a:buSzPts val="1500"/>
              <a:buChar char="•"/>
            </a:pPr>
            <a:r>
              <a:rPr lang="en-US" sz="2000" dirty="0">
                <a:solidFill>
                  <a:srgbClr val="1B1E29"/>
                </a:solidFill>
              </a:rPr>
              <a:t>Current and potential Federal Government suppliers</a:t>
            </a:r>
            <a:endParaRPr sz="1200" dirty="0">
              <a:solidFill>
                <a:schemeClr val="dk1"/>
              </a:solidFill>
            </a:endParaRPr>
          </a:p>
          <a:p>
            <a:pPr marL="380990" indent="-338658">
              <a:buClr>
                <a:srgbClr val="1B1E29"/>
              </a:buClr>
              <a:buSzPts val="1500"/>
              <a:buChar char="•"/>
            </a:pPr>
            <a:r>
              <a:rPr lang="en-US" sz="2000" dirty="0" err="1">
                <a:solidFill>
                  <a:srgbClr val="1B1E29"/>
                </a:solidFill>
              </a:rPr>
              <a:t>FedBizOpps</a:t>
            </a:r>
            <a:endParaRPr sz="2000" dirty="0">
              <a:solidFill>
                <a:srgbClr val="1B1E2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609600" y="205979"/>
            <a:ext cx="10972800" cy="8576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2E6D"/>
              </a:buClr>
              <a:buSzPts val="2800"/>
            </a:pPr>
            <a:r>
              <a:rPr lang="en-US">
                <a:latin typeface="Arial"/>
                <a:ea typeface="Arial"/>
                <a:cs typeface="Arial"/>
                <a:sym typeface="Arial"/>
              </a:rPr>
              <a:t>Gathering Information</a:t>
            </a:r>
            <a:endParaRPr/>
          </a:p>
        </p:txBody>
      </p:sp>
      <p:sp>
        <p:nvSpPr>
          <p:cNvPr id="253" name="Google Shape;253;p32"/>
          <p:cNvSpPr txBox="1">
            <a:spLocks noGrp="1"/>
          </p:cNvSpPr>
          <p:nvPr>
            <p:ph type="sldNum" idx="12"/>
          </p:nvPr>
        </p:nvSpPr>
        <p:spPr>
          <a:xfrm>
            <a:off x="8534400" y="4661297"/>
            <a:ext cx="2438400" cy="321600"/>
          </a:xfrm>
          <a:prstGeom prst="rect">
            <a:avLst/>
          </a:prstGeom>
          <a:noFill/>
          <a:ln>
            <a:noFill/>
          </a:ln>
        </p:spPr>
        <p:txBody>
          <a:bodyPr spcFirstLastPara="1" vert="horz" wrap="square" lIns="121900" tIns="60933" rIns="121900" bIns="60933" rtlCol="0" anchor="ctr" anchorCtr="0">
            <a:noAutofit/>
          </a:bodyPr>
          <a:lstStyle/>
          <a:p>
            <a:pPr>
              <a:buClr>
                <a:srgbClr val="000000"/>
              </a:buClr>
              <a:buSzPts val="1200"/>
            </a:pPr>
            <a:r>
              <a:rPr lang="en-US"/>
              <a:t>2</a:t>
            </a:r>
            <a:endParaRPr/>
          </a:p>
        </p:txBody>
      </p:sp>
      <p:sp>
        <p:nvSpPr>
          <p:cNvPr id="254" name="Google Shape;254;p32" descr="Relationships always matter, and relationships with Federal government suppliers are no exception, and first impressions &#10;are lasting. &#10;"/>
          <p:cNvSpPr/>
          <p:nvPr/>
        </p:nvSpPr>
        <p:spPr>
          <a:xfrm>
            <a:off x="3349896" y="1265272"/>
            <a:ext cx="6827200" cy="1888800"/>
          </a:xfrm>
          <a:prstGeom prst="roundRect">
            <a:avLst>
              <a:gd name="adj" fmla="val 16667"/>
            </a:avLst>
          </a:prstGeom>
          <a:solidFill>
            <a:srgbClr val="002E6D"/>
          </a:solidFill>
          <a:ln w="28575" cap="flat" cmpd="sng">
            <a:solidFill>
              <a:srgbClr val="CC0000"/>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chemeClr val="lt1"/>
              </a:solidFill>
              <a:latin typeface="Calibri"/>
              <a:ea typeface="Calibri"/>
              <a:cs typeface="Calibri"/>
              <a:sym typeface="Calibri"/>
            </a:endParaRPr>
          </a:p>
        </p:txBody>
      </p:sp>
      <p:sp>
        <p:nvSpPr>
          <p:cNvPr id="255" name="Google Shape;255;p32"/>
          <p:cNvSpPr/>
          <p:nvPr/>
        </p:nvSpPr>
        <p:spPr>
          <a:xfrm>
            <a:off x="99500" y="1"/>
            <a:ext cx="3250400" cy="4607600"/>
          </a:xfrm>
          <a:prstGeom prst="rect">
            <a:avLst/>
          </a:prstGeom>
          <a:noFill/>
          <a:ln>
            <a:noFill/>
          </a:ln>
        </p:spPr>
        <p:txBody>
          <a:bodyPr spcFirstLastPara="1" wrap="square" lIns="121900" tIns="60933" rIns="121900" bIns="60933" anchor="t" anchorCtr="0">
            <a:noAutofit/>
          </a:bodyPr>
          <a:lstStyle/>
          <a:p>
            <a:pPr algn="ctr"/>
            <a:r>
              <a:rPr lang="en-US" sz="39999">
                <a:solidFill>
                  <a:srgbClr val="CC0000"/>
                </a:solidFill>
                <a:latin typeface="Calibri"/>
                <a:ea typeface="Calibri"/>
                <a:cs typeface="Calibri"/>
                <a:sym typeface="Calibri"/>
              </a:rPr>
              <a:t>R</a:t>
            </a:r>
            <a:endParaRPr sz="39999"/>
          </a:p>
        </p:txBody>
      </p:sp>
      <p:sp>
        <p:nvSpPr>
          <p:cNvPr id="256" name="Google Shape;256;p32"/>
          <p:cNvSpPr txBox="1"/>
          <p:nvPr/>
        </p:nvSpPr>
        <p:spPr>
          <a:xfrm>
            <a:off x="3339307" y="1525457"/>
            <a:ext cx="6827200" cy="1435980"/>
          </a:xfrm>
          <a:prstGeom prst="rect">
            <a:avLst/>
          </a:prstGeom>
          <a:noFill/>
          <a:ln>
            <a:noFill/>
          </a:ln>
        </p:spPr>
        <p:txBody>
          <a:bodyPr spcFirstLastPara="1" wrap="square" lIns="121900" tIns="60933" rIns="121900" bIns="60933" anchor="t" anchorCtr="0">
            <a:spAutoFit/>
          </a:bodyPr>
          <a:lstStyle/>
          <a:p>
            <a:pPr algn="ctr"/>
            <a:r>
              <a:rPr lang="en-US" sz="2133" b="1" dirty="0">
                <a:solidFill>
                  <a:schemeClr val="lt1"/>
                </a:solidFill>
                <a:latin typeface="Merriweather"/>
                <a:ea typeface="Merriweather"/>
                <a:cs typeface="Merriweather"/>
                <a:sym typeface="Merriweather"/>
              </a:rPr>
              <a:t>Relationships always matter, and relationships with Federal government suppliers are no exception, and first impressions </a:t>
            </a:r>
            <a:br>
              <a:rPr lang="en-US" sz="2133" b="1" dirty="0">
                <a:solidFill>
                  <a:schemeClr val="lt1"/>
                </a:solidFill>
                <a:latin typeface="Merriweather"/>
                <a:ea typeface="Merriweather"/>
                <a:cs typeface="Merriweather"/>
                <a:sym typeface="Merriweather"/>
              </a:rPr>
            </a:br>
            <a:r>
              <a:rPr lang="en-US" sz="2133" b="1" dirty="0">
                <a:solidFill>
                  <a:schemeClr val="lt1"/>
                </a:solidFill>
                <a:latin typeface="Merriweather"/>
                <a:ea typeface="Merriweather"/>
                <a:cs typeface="Merriweather"/>
                <a:sym typeface="Merriweather"/>
              </a:rPr>
              <a:t>are lasting. </a:t>
            </a:r>
            <a:endParaRPr sz="1333" dirty="0"/>
          </a:p>
        </p:txBody>
      </p:sp>
      <p:sp>
        <p:nvSpPr>
          <p:cNvPr id="257" name="Google Shape;257;p32"/>
          <p:cNvSpPr txBox="1"/>
          <p:nvPr/>
        </p:nvSpPr>
        <p:spPr>
          <a:xfrm>
            <a:off x="3148000" y="3322134"/>
            <a:ext cx="9044000" cy="2585653"/>
          </a:xfrm>
          <a:prstGeom prst="rect">
            <a:avLst/>
          </a:prstGeom>
          <a:noFill/>
          <a:ln>
            <a:noFill/>
          </a:ln>
        </p:spPr>
        <p:txBody>
          <a:bodyPr spcFirstLastPara="1" wrap="square" lIns="121900" tIns="60933" rIns="121900" bIns="60933" anchor="t" anchorCtr="0">
            <a:spAutoFit/>
          </a:bodyPr>
          <a:lstStyle/>
          <a:p>
            <a:pPr marL="380990" indent="-380990">
              <a:buClr>
                <a:schemeClr val="dk1"/>
              </a:buClr>
              <a:buSzPts val="2000"/>
              <a:buFont typeface="Arial"/>
              <a:buChar char="•"/>
            </a:pPr>
            <a:r>
              <a:rPr lang="en-US" sz="2667">
                <a:solidFill>
                  <a:schemeClr val="dk1"/>
                </a:solidFill>
                <a:latin typeface="Arial"/>
                <a:ea typeface="Arial"/>
                <a:cs typeface="Arial"/>
                <a:sym typeface="Arial"/>
              </a:rPr>
              <a:t>Conduct research on an organization’s processes, procedures and needs</a:t>
            </a:r>
            <a:endParaRPr sz="2400"/>
          </a:p>
          <a:p>
            <a:pPr marL="380990" indent="-380990">
              <a:buClr>
                <a:schemeClr val="dk1"/>
              </a:buClr>
              <a:buSzPts val="2000"/>
              <a:buFont typeface="Arial"/>
              <a:buChar char="•"/>
            </a:pPr>
            <a:r>
              <a:rPr lang="en-US" sz="2667">
                <a:solidFill>
                  <a:schemeClr val="dk1"/>
                </a:solidFill>
                <a:latin typeface="Arial"/>
                <a:ea typeface="Arial"/>
                <a:cs typeface="Arial"/>
                <a:sym typeface="Arial"/>
              </a:rPr>
              <a:t>Look to form long-term business relationships</a:t>
            </a:r>
            <a:endParaRPr sz="2400"/>
          </a:p>
          <a:p>
            <a:pPr marL="380990" indent="-380990">
              <a:buClr>
                <a:schemeClr val="dk1"/>
              </a:buClr>
              <a:buSzPts val="2000"/>
              <a:buFont typeface="Arial"/>
              <a:buChar char="•"/>
            </a:pPr>
            <a:r>
              <a:rPr lang="en-US" sz="2667">
                <a:solidFill>
                  <a:schemeClr val="dk1"/>
                </a:solidFill>
                <a:latin typeface="Arial"/>
                <a:ea typeface="Arial"/>
                <a:cs typeface="Arial"/>
                <a:sym typeface="Arial"/>
              </a:rPr>
              <a:t>Review subcontractor requirements and opportunities</a:t>
            </a:r>
            <a:endParaRPr sz="2400"/>
          </a:p>
          <a:p>
            <a:pPr marL="380990" indent="-380990">
              <a:buClr>
                <a:schemeClr val="dk1"/>
              </a:buClr>
              <a:buSzPts val="2000"/>
              <a:buFont typeface="Arial"/>
              <a:buChar char="•"/>
            </a:pPr>
            <a:r>
              <a:rPr lang="en-US" sz="2667">
                <a:solidFill>
                  <a:schemeClr val="dk1"/>
                </a:solidFill>
                <a:latin typeface="Arial"/>
                <a:ea typeface="Arial"/>
                <a:cs typeface="Arial"/>
                <a:sym typeface="Arial"/>
              </a:rPr>
              <a:t>Research existing suppliers</a:t>
            </a:r>
            <a:endParaRPr sz="2400"/>
          </a:p>
          <a:p>
            <a:pPr marL="380990" indent="-380990">
              <a:buClr>
                <a:schemeClr val="dk1"/>
              </a:buClr>
              <a:buSzPts val="2000"/>
              <a:buFont typeface="Arial"/>
              <a:buChar char="•"/>
            </a:pPr>
            <a:r>
              <a:rPr lang="en-US" sz="2667">
                <a:solidFill>
                  <a:schemeClr val="dk1"/>
                </a:solidFill>
                <a:latin typeface="Arial"/>
                <a:ea typeface="Arial"/>
                <a:cs typeface="Arial"/>
                <a:sym typeface="Arial"/>
              </a:rPr>
              <a:t>Use events to network and meet influencers</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307544" y="233416"/>
            <a:ext cx="11588000" cy="473200"/>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002E6D"/>
              </a:buClr>
              <a:buSzPct val="100000"/>
            </a:pPr>
            <a:r>
              <a:rPr lang="en-US" b="1" dirty="0"/>
              <a:t>Tools to Help Identify</a:t>
            </a:r>
            <a:endParaRPr b="1" dirty="0"/>
          </a:p>
        </p:txBody>
      </p:sp>
      <p:sp>
        <p:nvSpPr>
          <p:cNvPr id="264" name="Google Shape;264;p33"/>
          <p:cNvSpPr txBox="1">
            <a:spLocks noGrp="1"/>
          </p:cNvSpPr>
          <p:nvPr>
            <p:ph type="sldNum" idx="12"/>
          </p:nvPr>
        </p:nvSpPr>
        <p:spPr>
          <a:xfrm>
            <a:off x="8534400" y="4661297"/>
            <a:ext cx="2438400" cy="321600"/>
          </a:xfrm>
          <a:prstGeom prst="rect">
            <a:avLst/>
          </a:prstGeom>
          <a:noFill/>
          <a:ln>
            <a:noFill/>
          </a:ln>
        </p:spPr>
        <p:txBody>
          <a:bodyPr spcFirstLastPara="1" vert="horz" wrap="square" lIns="121900" tIns="60933" rIns="121900" bIns="60933" rtlCol="0" anchor="ctr" anchorCtr="0">
            <a:noAutofit/>
          </a:bodyPr>
          <a:lstStyle/>
          <a:p>
            <a:pPr>
              <a:buClr>
                <a:srgbClr val="000000"/>
              </a:buClr>
              <a:buSzPts val="1200"/>
            </a:pPr>
            <a:r>
              <a:rPr lang="en-US"/>
              <a:t>2</a:t>
            </a:r>
            <a:endParaRPr/>
          </a:p>
        </p:txBody>
      </p:sp>
      <p:pic>
        <p:nvPicPr>
          <p:cNvPr id="265" name="Google Shape;265;p33" descr="Icon graphic of someone considering a checklist."/>
          <p:cNvPicPr preferRelativeResize="0"/>
          <p:nvPr/>
        </p:nvPicPr>
        <p:blipFill rotWithShape="1">
          <a:blip r:embed="rId3">
            <a:alphaModFix/>
          </a:blip>
          <a:srcRect/>
          <a:stretch/>
        </p:blipFill>
        <p:spPr>
          <a:xfrm>
            <a:off x="1625599" y="781673"/>
            <a:ext cx="3040443" cy="2432353"/>
          </a:xfrm>
          <a:prstGeom prst="rect">
            <a:avLst/>
          </a:prstGeom>
          <a:noFill/>
          <a:ln>
            <a:noFill/>
          </a:ln>
        </p:spPr>
      </p:pic>
      <p:sp>
        <p:nvSpPr>
          <p:cNvPr id="266" name="Google Shape;266;p33"/>
          <p:cNvSpPr txBox="1"/>
          <p:nvPr/>
        </p:nvSpPr>
        <p:spPr>
          <a:xfrm>
            <a:off x="307541" y="3289107"/>
            <a:ext cx="5236400" cy="2535768"/>
          </a:xfrm>
          <a:prstGeom prst="rect">
            <a:avLst/>
          </a:prstGeom>
          <a:noFill/>
          <a:ln>
            <a:noFill/>
          </a:ln>
        </p:spPr>
        <p:txBody>
          <a:bodyPr spcFirstLastPara="1" wrap="square" lIns="121900" tIns="60933" rIns="121900" bIns="60933" anchor="t" anchorCtr="0">
            <a:spAutoFit/>
          </a:bodyPr>
          <a:lstStyle/>
          <a:p>
            <a:pPr algn="ctr">
              <a:lnSpc>
                <a:spcPct val="105000"/>
              </a:lnSpc>
            </a:pPr>
            <a:r>
              <a:rPr lang="en-US" sz="3733" b="1">
                <a:solidFill>
                  <a:srgbClr val="002E6D"/>
                </a:solidFill>
                <a:latin typeface="Merriweather"/>
                <a:ea typeface="Merriweather"/>
                <a:cs typeface="Merriweather"/>
                <a:sym typeface="Merriweather"/>
              </a:rPr>
              <a:t>Is it a </a:t>
            </a:r>
            <a:r>
              <a:rPr lang="en-US" sz="3733" b="1" u="sng">
                <a:solidFill>
                  <a:srgbClr val="002E6D"/>
                </a:solidFill>
                <a:latin typeface="Merriweather"/>
                <a:ea typeface="Merriweather"/>
                <a:cs typeface="Merriweather"/>
                <a:sym typeface="Merriweather"/>
              </a:rPr>
              <a:t>Subcontract  Possibility</a:t>
            </a:r>
            <a:r>
              <a:rPr lang="en-US" sz="3733" b="1">
                <a:solidFill>
                  <a:srgbClr val="002E6D"/>
                </a:solidFill>
                <a:latin typeface="Merriweather"/>
                <a:ea typeface="Merriweather"/>
                <a:cs typeface="Merriweather"/>
                <a:sym typeface="Merriweather"/>
              </a:rPr>
              <a:t>  or</a:t>
            </a:r>
            <a:endParaRPr sz="2400"/>
          </a:p>
          <a:p>
            <a:pPr algn="ctr">
              <a:lnSpc>
                <a:spcPct val="105000"/>
              </a:lnSpc>
            </a:pPr>
            <a:r>
              <a:rPr lang="en-US" sz="3733" b="1" u="sng">
                <a:solidFill>
                  <a:srgbClr val="002E6D"/>
                </a:solidFill>
                <a:latin typeface="Merriweather"/>
                <a:ea typeface="Merriweather"/>
                <a:cs typeface="Merriweather"/>
                <a:sym typeface="Merriweather"/>
              </a:rPr>
              <a:t>Subcontract  Opportunity</a:t>
            </a:r>
            <a:r>
              <a:rPr lang="en-US" sz="3733" b="1">
                <a:solidFill>
                  <a:srgbClr val="002E6D"/>
                </a:solidFill>
                <a:latin typeface="Merriweather"/>
                <a:ea typeface="Merriweather"/>
                <a:cs typeface="Merriweather"/>
                <a:sym typeface="Merriweather"/>
              </a:rPr>
              <a:t>?  </a:t>
            </a:r>
            <a:endParaRPr sz="2400"/>
          </a:p>
        </p:txBody>
      </p:sp>
      <p:sp>
        <p:nvSpPr>
          <p:cNvPr id="267" name="Google Shape;267;p33"/>
          <p:cNvSpPr/>
          <p:nvPr/>
        </p:nvSpPr>
        <p:spPr>
          <a:xfrm>
            <a:off x="5153600" y="1188067"/>
            <a:ext cx="6733600" cy="5015600"/>
          </a:xfrm>
          <a:prstGeom prst="rect">
            <a:avLst/>
          </a:prstGeom>
          <a:noFill/>
          <a:ln>
            <a:noFill/>
          </a:ln>
        </p:spPr>
        <p:txBody>
          <a:bodyPr spcFirstLastPara="1" wrap="square" lIns="121900" tIns="60933" rIns="121900" bIns="60933" anchor="t" anchorCtr="0">
            <a:noAutofit/>
          </a:bodyPr>
          <a:lstStyle/>
          <a:p>
            <a:r>
              <a:rPr lang="en-US" sz="2800" b="1" dirty="0">
                <a:solidFill>
                  <a:srgbClr val="002E6D"/>
                </a:solidFill>
                <a:latin typeface="Arial"/>
                <a:ea typeface="Arial"/>
                <a:cs typeface="Arial"/>
                <a:sym typeface="Arial"/>
              </a:rPr>
              <a:t>Subcontract Possibilities</a:t>
            </a:r>
            <a:endParaRPr sz="1333" dirty="0"/>
          </a:p>
          <a:p>
            <a:pPr marL="609585" lvl="1" indent="-287859">
              <a:buClr>
                <a:srgbClr val="002E6D"/>
              </a:buClr>
              <a:buSzPts val="1600"/>
              <a:buFont typeface="Arial"/>
              <a:buChar char="•"/>
            </a:pPr>
            <a:r>
              <a:rPr lang="en-US" sz="2133" dirty="0">
                <a:solidFill>
                  <a:srgbClr val="002E6D"/>
                </a:solidFill>
                <a:latin typeface="Arial"/>
                <a:ea typeface="Arial"/>
                <a:cs typeface="Arial"/>
                <a:sym typeface="Arial"/>
              </a:rPr>
              <a:t>Federal Procurement Data System – New Generation</a:t>
            </a:r>
            <a:endParaRPr sz="1333" dirty="0"/>
          </a:p>
          <a:p>
            <a:pPr marL="609585" lvl="1" indent="-287859">
              <a:buClr>
                <a:srgbClr val="002E6D"/>
              </a:buClr>
              <a:buSzPts val="1600"/>
              <a:buFont typeface="Arial"/>
              <a:buChar char="•"/>
            </a:pPr>
            <a:r>
              <a:rPr lang="en-US" sz="2133" dirty="0">
                <a:solidFill>
                  <a:srgbClr val="002E6D"/>
                </a:solidFill>
                <a:latin typeface="Arial"/>
                <a:ea typeface="Arial"/>
                <a:cs typeface="Arial"/>
                <a:sym typeface="Arial"/>
              </a:rPr>
              <a:t>Federal Directories</a:t>
            </a:r>
            <a:endParaRPr sz="1333" dirty="0"/>
          </a:p>
          <a:p>
            <a:pPr marL="1066773" lvl="1" indent="-287859">
              <a:buClr>
                <a:schemeClr val="dk1"/>
              </a:buClr>
              <a:buSzPts val="2000"/>
            </a:pPr>
            <a:endParaRPr sz="2133" dirty="0">
              <a:solidFill>
                <a:srgbClr val="002E6D"/>
              </a:solidFill>
              <a:latin typeface="Arial"/>
              <a:ea typeface="Arial"/>
              <a:cs typeface="Arial"/>
              <a:sym typeface="Arial"/>
            </a:endParaRPr>
          </a:p>
          <a:p>
            <a:r>
              <a:rPr lang="en-US" sz="2800" b="1" dirty="0">
                <a:solidFill>
                  <a:srgbClr val="002E6D"/>
                </a:solidFill>
                <a:latin typeface="Arial"/>
                <a:ea typeface="Arial"/>
                <a:cs typeface="Arial"/>
                <a:sym typeface="Arial"/>
              </a:rPr>
              <a:t>Subcontract Opportunities</a:t>
            </a:r>
            <a:endParaRPr sz="2800" b="1" dirty="0">
              <a:solidFill>
                <a:srgbClr val="002E6D"/>
              </a:solidFill>
              <a:latin typeface="Arial"/>
              <a:ea typeface="Arial"/>
              <a:cs typeface="Arial"/>
              <a:sym typeface="Arial"/>
            </a:endParaRPr>
          </a:p>
          <a:p>
            <a:endParaRPr sz="1733" b="1" dirty="0">
              <a:solidFill>
                <a:srgbClr val="002E6D"/>
              </a:solidFill>
            </a:endParaRPr>
          </a:p>
          <a:p>
            <a:pPr marL="457189" indent="-287859">
              <a:buClr>
                <a:srgbClr val="002E6D"/>
              </a:buClr>
              <a:buSzPts val="1600"/>
              <a:buFont typeface="Arial"/>
              <a:buChar char="•"/>
            </a:pPr>
            <a:r>
              <a:rPr lang="en-US" sz="2133" b="1" dirty="0">
                <a:solidFill>
                  <a:srgbClr val="002E6D"/>
                </a:solidFill>
                <a:latin typeface="Arial"/>
                <a:ea typeface="Arial"/>
                <a:cs typeface="Arial"/>
                <a:sym typeface="Arial"/>
              </a:rPr>
              <a:t>SBA’s Subcontract Network System (</a:t>
            </a:r>
            <a:r>
              <a:rPr lang="en-US" sz="2133" b="1" dirty="0" err="1">
                <a:solidFill>
                  <a:srgbClr val="002E6D"/>
                </a:solidFill>
                <a:latin typeface="Arial"/>
                <a:ea typeface="Arial"/>
                <a:cs typeface="Arial"/>
                <a:sym typeface="Arial"/>
              </a:rPr>
              <a:t>SUBNet</a:t>
            </a:r>
            <a:r>
              <a:rPr lang="en-US" sz="2133" b="1" dirty="0">
                <a:solidFill>
                  <a:srgbClr val="002E6D"/>
                </a:solidFill>
                <a:latin typeface="Arial"/>
                <a:ea typeface="Arial"/>
                <a:cs typeface="Arial"/>
                <a:sym typeface="Arial"/>
              </a:rPr>
              <a:t>)</a:t>
            </a:r>
            <a:endParaRPr sz="1333" dirty="0"/>
          </a:p>
          <a:p>
            <a:pPr marL="609585" lvl="1" indent="-287859">
              <a:buClr>
                <a:srgbClr val="002E6D"/>
              </a:buClr>
              <a:buSzPts val="1600"/>
              <a:buFont typeface="Arial"/>
              <a:buChar char="•"/>
            </a:pPr>
            <a:r>
              <a:rPr lang="en-US" sz="2133" dirty="0">
                <a:solidFill>
                  <a:srgbClr val="002E6D"/>
                </a:solidFill>
                <a:latin typeface="Arial"/>
                <a:ea typeface="Arial"/>
                <a:cs typeface="Arial"/>
                <a:sym typeface="Arial"/>
              </a:rPr>
              <a:t>Solicitations</a:t>
            </a:r>
            <a:endParaRPr sz="1333" dirty="0"/>
          </a:p>
          <a:p>
            <a:pPr marL="457189" indent="-287859">
              <a:buClr>
                <a:schemeClr val="dk1"/>
              </a:buClr>
              <a:buSzPts val="2000"/>
            </a:pPr>
            <a:endParaRPr sz="1600" b="1" dirty="0">
              <a:solidFill>
                <a:srgbClr val="002E6D"/>
              </a:solidFill>
              <a:latin typeface="Arial"/>
              <a:ea typeface="Arial"/>
              <a:cs typeface="Arial"/>
              <a:sym typeface="Arial"/>
            </a:endParaRPr>
          </a:p>
          <a:p>
            <a:pPr marL="457189" indent="-287859">
              <a:buClr>
                <a:srgbClr val="002E6D"/>
              </a:buClr>
              <a:buSzPts val="1600"/>
              <a:buFont typeface="Arial"/>
              <a:buChar char="•"/>
            </a:pPr>
            <a:r>
              <a:rPr lang="en-US" sz="2133" b="1" dirty="0">
                <a:solidFill>
                  <a:srgbClr val="002E6D"/>
                </a:solidFill>
                <a:latin typeface="Arial"/>
                <a:ea typeface="Arial"/>
                <a:cs typeface="Arial"/>
                <a:sym typeface="Arial"/>
              </a:rPr>
              <a:t>Firm’s Websites</a:t>
            </a:r>
            <a:endParaRPr sz="1333" dirty="0"/>
          </a:p>
          <a:p>
            <a:pPr marL="609585" lvl="1" indent="-287859">
              <a:buClr>
                <a:srgbClr val="002E6D"/>
              </a:buClr>
              <a:buSzPts val="1600"/>
              <a:buFont typeface="Arial"/>
              <a:buChar char="•"/>
            </a:pPr>
            <a:r>
              <a:rPr lang="en-US" sz="2133" dirty="0">
                <a:solidFill>
                  <a:srgbClr val="002E6D"/>
                </a:solidFill>
                <a:latin typeface="Arial"/>
                <a:ea typeface="Arial"/>
                <a:cs typeface="Arial"/>
                <a:sym typeface="Arial"/>
              </a:rPr>
              <a:t>Provide instruction on what they buy, how to become a partner, and outreach events</a:t>
            </a:r>
            <a:endParaRPr sz="1333" dirty="0"/>
          </a:p>
          <a:p>
            <a:r>
              <a:rPr lang="en-US" sz="2133" b="1" dirty="0">
                <a:solidFill>
                  <a:srgbClr val="002E6D"/>
                </a:solidFill>
                <a:latin typeface="Arial"/>
                <a:ea typeface="Arial"/>
                <a:cs typeface="Arial"/>
                <a:sym typeface="Arial"/>
              </a:rPr>
              <a:t>	</a:t>
            </a:r>
            <a:endParaRPr sz="1333" dirty="0"/>
          </a:p>
          <a:p>
            <a:endParaRPr sz="2133" b="1" dirty="0">
              <a:solidFill>
                <a:srgbClr val="002E6D"/>
              </a:solidFill>
              <a:latin typeface="Arial"/>
              <a:ea typeface="Arial"/>
              <a:cs typeface="Arial"/>
              <a:sym typeface="Arial"/>
            </a:endParaRPr>
          </a:p>
          <a:p>
            <a:pPr marL="380990" indent="-211661">
              <a:buClr>
                <a:schemeClr val="dk1"/>
              </a:buClr>
              <a:buSzPts val="2000"/>
            </a:pPr>
            <a:endParaRPr sz="2133"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title"/>
          </p:nvPr>
        </p:nvSpPr>
        <p:spPr>
          <a:xfrm>
            <a:off x="609600" y="205979"/>
            <a:ext cx="10972800" cy="8576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2E6D"/>
              </a:buClr>
              <a:buSzPts val="2800"/>
            </a:pPr>
            <a:r>
              <a:rPr lang="en-US" dirty="0"/>
              <a:t>Consider the Pricing Factors</a:t>
            </a:r>
            <a:endParaRPr dirty="0"/>
          </a:p>
        </p:txBody>
      </p:sp>
      <p:pic>
        <p:nvPicPr>
          <p:cNvPr id="274" name="Google Shape;274;p34" descr="Icon graphic of a checklist."/>
          <p:cNvPicPr preferRelativeResize="0"/>
          <p:nvPr/>
        </p:nvPicPr>
        <p:blipFill rotWithShape="1">
          <a:blip r:embed="rId3">
            <a:alphaModFix/>
          </a:blip>
          <a:srcRect/>
          <a:stretch/>
        </p:blipFill>
        <p:spPr>
          <a:xfrm>
            <a:off x="294298" y="1343069"/>
            <a:ext cx="1981201" cy="1188720"/>
          </a:xfrm>
          <a:prstGeom prst="rect">
            <a:avLst/>
          </a:prstGeom>
          <a:noFill/>
          <a:ln>
            <a:noFill/>
          </a:ln>
        </p:spPr>
      </p:pic>
      <p:sp>
        <p:nvSpPr>
          <p:cNvPr id="275" name="Google Shape;275;p34"/>
          <p:cNvSpPr txBox="1"/>
          <p:nvPr/>
        </p:nvSpPr>
        <p:spPr>
          <a:xfrm>
            <a:off x="143479" y="2365159"/>
            <a:ext cx="3008800" cy="3647200"/>
          </a:xfrm>
          <a:prstGeom prst="rect">
            <a:avLst/>
          </a:prstGeom>
          <a:noFill/>
          <a:ln>
            <a:noFill/>
          </a:ln>
        </p:spPr>
        <p:txBody>
          <a:bodyPr spcFirstLastPara="1" wrap="square" lIns="182867" tIns="609600" rIns="182867" bIns="91433" anchor="t" anchorCtr="0">
            <a:noAutofit/>
          </a:bodyPr>
          <a:lstStyle/>
          <a:p>
            <a:pPr>
              <a:buClr>
                <a:srgbClr val="1B1E29"/>
              </a:buClr>
              <a:buSzPts val="2200"/>
            </a:pPr>
            <a:r>
              <a:rPr lang="en-US" sz="2267" b="1" dirty="0">
                <a:solidFill>
                  <a:srgbClr val="1B1E29"/>
                </a:solidFill>
                <a:latin typeface="Arial"/>
                <a:ea typeface="Arial"/>
                <a:cs typeface="Arial"/>
                <a:sym typeface="Arial"/>
              </a:rPr>
              <a:t>Subcontract pricing history</a:t>
            </a:r>
            <a:endParaRPr sz="1200" dirty="0"/>
          </a:p>
          <a:p>
            <a:pPr>
              <a:buClr>
                <a:schemeClr val="dk1"/>
              </a:buClr>
              <a:buSzPts val="2400"/>
            </a:pPr>
            <a:endParaRPr sz="2533" dirty="0">
              <a:solidFill>
                <a:srgbClr val="002E6D"/>
              </a:solidFill>
              <a:latin typeface="Arial"/>
              <a:ea typeface="Arial"/>
              <a:cs typeface="Arial"/>
              <a:sym typeface="Arial"/>
            </a:endParaRPr>
          </a:p>
          <a:p>
            <a:pPr>
              <a:buClr>
                <a:srgbClr val="002E6D"/>
              </a:buClr>
              <a:buSzPts val="2400"/>
            </a:pPr>
            <a:r>
              <a:rPr lang="en-US" sz="2533" dirty="0">
                <a:solidFill>
                  <a:srgbClr val="002E6D"/>
                </a:solidFill>
                <a:latin typeface="Arial"/>
                <a:ea typeface="Arial"/>
                <a:cs typeface="Arial"/>
                <a:sym typeface="Arial"/>
              </a:rPr>
              <a:t>Work with a    local </a:t>
            </a:r>
            <a:r>
              <a:rPr lang="en-US" sz="2533" dirty="0">
                <a:solidFill>
                  <a:srgbClr val="002E6D"/>
                </a:solidFill>
              </a:rPr>
              <a:t>APEX Accelerator</a:t>
            </a:r>
            <a:r>
              <a:rPr lang="en-US" sz="2533" dirty="0">
                <a:solidFill>
                  <a:srgbClr val="002E6D"/>
                </a:solidFill>
                <a:latin typeface="Arial"/>
                <a:ea typeface="Arial"/>
                <a:cs typeface="Arial"/>
                <a:sym typeface="Arial"/>
              </a:rPr>
              <a:t> to get pricing data</a:t>
            </a:r>
            <a:endParaRPr sz="1200" dirty="0">
              <a:solidFill>
                <a:srgbClr val="002E6D"/>
              </a:solidFill>
              <a:latin typeface="Arial"/>
              <a:ea typeface="Arial"/>
              <a:cs typeface="Arial"/>
              <a:sym typeface="Arial"/>
            </a:endParaRPr>
          </a:p>
          <a:p>
            <a:pPr algn="r">
              <a:buClr>
                <a:schemeClr val="dk1"/>
              </a:buClr>
              <a:buSzPts val="1350"/>
            </a:pPr>
            <a:endParaRPr sz="1400" dirty="0">
              <a:solidFill>
                <a:srgbClr val="FFFFFF"/>
              </a:solidFill>
              <a:latin typeface="Calibri"/>
              <a:ea typeface="Calibri"/>
              <a:cs typeface="Calibri"/>
              <a:sym typeface="Calibri"/>
            </a:endParaRPr>
          </a:p>
        </p:txBody>
      </p:sp>
      <p:pic>
        <p:nvPicPr>
          <p:cNvPr id="276" name="Google Shape;276;p34" descr="Icon graphic of a discussion."/>
          <p:cNvPicPr preferRelativeResize="0"/>
          <p:nvPr/>
        </p:nvPicPr>
        <p:blipFill rotWithShape="1">
          <a:blip r:embed="rId4">
            <a:alphaModFix/>
          </a:blip>
          <a:srcRect l="14310"/>
          <a:stretch/>
        </p:blipFill>
        <p:spPr>
          <a:xfrm>
            <a:off x="3628261" y="1028076"/>
            <a:ext cx="1992280" cy="1554480"/>
          </a:xfrm>
          <a:prstGeom prst="rect">
            <a:avLst/>
          </a:prstGeom>
          <a:noFill/>
          <a:ln>
            <a:noFill/>
          </a:ln>
        </p:spPr>
      </p:pic>
      <p:sp>
        <p:nvSpPr>
          <p:cNvPr id="277" name="Google Shape;277;p34"/>
          <p:cNvSpPr txBox="1"/>
          <p:nvPr/>
        </p:nvSpPr>
        <p:spPr>
          <a:xfrm>
            <a:off x="3213039" y="2365157"/>
            <a:ext cx="2926400" cy="4127200"/>
          </a:xfrm>
          <a:prstGeom prst="rect">
            <a:avLst/>
          </a:prstGeom>
          <a:noFill/>
          <a:ln>
            <a:noFill/>
          </a:ln>
        </p:spPr>
        <p:txBody>
          <a:bodyPr spcFirstLastPara="1" wrap="square" lIns="182867" tIns="609600" rIns="182867" bIns="91433" anchor="t" anchorCtr="0">
            <a:noAutofit/>
          </a:bodyPr>
          <a:lstStyle/>
          <a:p>
            <a:pPr>
              <a:buClr>
                <a:srgbClr val="1B1E29"/>
              </a:buClr>
              <a:buSzPts val="2200"/>
            </a:pPr>
            <a:r>
              <a:rPr lang="en-US" sz="2267" b="1" dirty="0">
                <a:solidFill>
                  <a:srgbClr val="1B1E29"/>
                </a:solidFill>
                <a:latin typeface="Arial" panose="020B0604020202020204" pitchFamily="34" charset="0"/>
                <a:ea typeface="Arial"/>
                <a:cs typeface="Arial" panose="020B0604020202020204" pitchFamily="34" charset="0"/>
                <a:sym typeface="Arial"/>
              </a:rPr>
              <a:t>Special requireme</a:t>
            </a:r>
            <a:r>
              <a:rPr lang="en-US" sz="2533" b="1" dirty="0">
                <a:solidFill>
                  <a:srgbClr val="1B1E29"/>
                </a:solidFill>
                <a:latin typeface="Arial" panose="020B0604020202020204" pitchFamily="34" charset="0"/>
                <a:ea typeface="Arial"/>
                <a:cs typeface="Arial" panose="020B0604020202020204" pitchFamily="34" charset="0"/>
                <a:sym typeface="Arial"/>
              </a:rPr>
              <a:t>nts</a:t>
            </a:r>
            <a:endParaRPr sz="1200" dirty="0">
              <a:latin typeface="Arial" panose="020B0604020202020204" pitchFamily="34" charset="0"/>
              <a:cs typeface="Arial" panose="020B0604020202020204" pitchFamily="34" charset="0"/>
            </a:endParaRPr>
          </a:p>
          <a:p>
            <a:pPr>
              <a:buClr>
                <a:schemeClr val="dk1"/>
              </a:buClr>
              <a:buSzPts val="2400"/>
            </a:pPr>
            <a:endParaRPr sz="2533" dirty="0">
              <a:solidFill>
                <a:srgbClr val="1B1E29"/>
              </a:solidFill>
              <a:latin typeface="Arial"/>
              <a:ea typeface="Arial"/>
              <a:cs typeface="Arial"/>
              <a:sym typeface="Arial"/>
            </a:endParaRPr>
          </a:p>
          <a:p>
            <a:pPr>
              <a:buClr>
                <a:srgbClr val="002E6D"/>
              </a:buClr>
              <a:buSzPts val="2400"/>
            </a:pPr>
            <a:r>
              <a:rPr lang="en-US" sz="2533" dirty="0">
                <a:solidFill>
                  <a:srgbClr val="002E6D"/>
                </a:solidFill>
                <a:latin typeface="Arial"/>
                <a:ea typeface="Arial"/>
                <a:cs typeface="Arial"/>
                <a:sym typeface="Arial"/>
              </a:rPr>
              <a:t>Consider all costs associated with special requirements</a:t>
            </a:r>
            <a:endParaRPr sz="1200" dirty="0"/>
          </a:p>
          <a:p>
            <a:pPr algn="r">
              <a:buClr>
                <a:schemeClr val="dk1"/>
              </a:buClr>
              <a:buSzPts val="2000"/>
            </a:pPr>
            <a:endParaRPr sz="2667" dirty="0">
              <a:solidFill>
                <a:srgbClr val="FFFFFF"/>
              </a:solidFill>
              <a:latin typeface="Arial"/>
              <a:ea typeface="Arial"/>
              <a:cs typeface="Arial"/>
              <a:sym typeface="Arial"/>
            </a:endParaRPr>
          </a:p>
        </p:txBody>
      </p:sp>
      <p:pic>
        <p:nvPicPr>
          <p:cNvPr id="278" name="Google Shape;278;p34" descr="Icon graphic of a lightbulb."/>
          <p:cNvPicPr preferRelativeResize="0"/>
          <p:nvPr/>
        </p:nvPicPr>
        <p:blipFill rotWithShape="1">
          <a:blip r:embed="rId5">
            <a:alphaModFix/>
          </a:blip>
          <a:srcRect/>
          <a:stretch/>
        </p:blipFill>
        <p:spPr>
          <a:xfrm>
            <a:off x="6481369" y="1261725"/>
            <a:ext cx="1270065" cy="1270065"/>
          </a:xfrm>
          <a:prstGeom prst="rect">
            <a:avLst/>
          </a:prstGeom>
          <a:noFill/>
          <a:ln>
            <a:noFill/>
          </a:ln>
        </p:spPr>
      </p:pic>
      <p:sp>
        <p:nvSpPr>
          <p:cNvPr id="279" name="Google Shape;279;p34"/>
          <p:cNvSpPr txBox="1"/>
          <p:nvPr/>
        </p:nvSpPr>
        <p:spPr>
          <a:xfrm>
            <a:off x="5959313" y="2359739"/>
            <a:ext cx="2964400" cy="4400000"/>
          </a:xfrm>
          <a:prstGeom prst="rect">
            <a:avLst/>
          </a:prstGeom>
          <a:noFill/>
          <a:ln>
            <a:noFill/>
          </a:ln>
        </p:spPr>
        <p:txBody>
          <a:bodyPr spcFirstLastPara="1" wrap="square" lIns="182867" tIns="609600" rIns="182867" bIns="91433" anchor="t" anchorCtr="0">
            <a:noAutofit/>
          </a:bodyPr>
          <a:lstStyle/>
          <a:p>
            <a:pPr>
              <a:buClr>
                <a:srgbClr val="1B1E29"/>
              </a:buClr>
              <a:buSzPts val="2200"/>
            </a:pPr>
            <a:r>
              <a:rPr lang="en-US" sz="2133" b="1" dirty="0">
                <a:solidFill>
                  <a:srgbClr val="1B1E29"/>
                </a:solidFill>
                <a:latin typeface="Arial" panose="020B0604020202020204" pitchFamily="34" charset="0"/>
                <a:ea typeface="Arial"/>
                <a:cs typeface="Arial" panose="020B0604020202020204" pitchFamily="34" charset="0"/>
                <a:sym typeface="Arial"/>
              </a:rPr>
              <a:t>Quality requirements</a:t>
            </a:r>
            <a:endParaRPr sz="1067" dirty="0">
              <a:latin typeface="Arial" panose="020B0604020202020204" pitchFamily="34" charset="0"/>
              <a:cs typeface="Arial" panose="020B0604020202020204" pitchFamily="34" charset="0"/>
            </a:endParaRPr>
          </a:p>
          <a:p>
            <a:pPr>
              <a:buClr>
                <a:schemeClr val="dk1"/>
              </a:buClr>
              <a:buSzPts val="2400"/>
            </a:pPr>
            <a:endParaRPr sz="2400" b="1" u="sng" dirty="0">
              <a:solidFill>
                <a:srgbClr val="FFFFFF"/>
              </a:solidFill>
              <a:latin typeface="Arial"/>
              <a:ea typeface="Arial"/>
              <a:cs typeface="Arial"/>
              <a:sym typeface="Arial"/>
            </a:endParaRPr>
          </a:p>
          <a:p>
            <a:pPr>
              <a:buClr>
                <a:srgbClr val="002E6D"/>
              </a:buClr>
              <a:buSzPts val="2400"/>
            </a:pPr>
            <a:r>
              <a:rPr lang="en-US" sz="2400" dirty="0">
                <a:solidFill>
                  <a:srgbClr val="002E6D"/>
                </a:solidFill>
                <a:latin typeface="Arial"/>
                <a:ea typeface="Arial"/>
                <a:cs typeface="Arial"/>
                <a:sym typeface="Arial"/>
              </a:rPr>
              <a:t>Know all costs associated with certifications and fees</a:t>
            </a:r>
            <a:endParaRPr sz="1067" dirty="0"/>
          </a:p>
        </p:txBody>
      </p:sp>
      <p:pic>
        <p:nvPicPr>
          <p:cNvPr id="280" name="Google Shape;280;p34" descr="Icon graphic of a piggy bank."/>
          <p:cNvPicPr preferRelativeResize="0"/>
          <p:nvPr/>
        </p:nvPicPr>
        <p:blipFill rotWithShape="1">
          <a:blip r:embed="rId6">
            <a:alphaModFix/>
          </a:blip>
          <a:srcRect/>
          <a:stretch/>
        </p:blipFill>
        <p:spPr>
          <a:xfrm>
            <a:off x="9068761" y="1028076"/>
            <a:ext cx="1743808" cy="1554480"/>
          </a:xfrm>
          <a:prstGeom prst="rect">
            <a:avLst/>
          </a:prstGeom>
          <a:noFill/>
          <a:ln>
            <a:noFill/>
          </a:ln>
        </p:spPr>
      </p:pic>
      <p:sp>
        <p:nvSpPr>
          <p:cNvPr id="281" name="Google Shape;281;p34"/>
          <p:cNvSpPr txBox="1"/>
          <p:nvPr/>
        </p:nvSpPr>
        <p:spPr>
          <a:xfrm>
            <a:off x="8847695" y="2365157"/>
            <a:ext cx="3059200" cy="4673600"/>
          </a:xfrm>
          <a:prstGeom prst="rect">
            <a:avLst/>
          </a:prstGeom>
          <a:noFill/>
          <a:ln>
            <a:noFill/>
          </a:ln>
        </p:spPr>
        <p:txBody>
          <a:bodyPr spcFirstLastPara="1" wrap="square" lIns="182867" tIns="609600" rIns="182867" bIns="91433" anchor="t" anchorCtr="0">
            <a:noAutofit/>
          </a:bodyPr>
          <a:lstStyle/>
          <a:p>
            <a:pPr>
              <a:buClr>
                <a:srgbClr val="1B1E29"/>
              </a:buClr>
              <a:buSzPts val="2200"/>
            </a:pPr>
            <a:r>
              <a:rPr lang="en-US" sz="2267" b="1" dirty="0">
                <a:solidFill>
                  <a:srgbClr val="1B1E29"/>
                </a:solidFill>
                <a:latin typeface="Arial" panose="020B0604020202020204" pitchFamily="34" charset="0"/>
                <a:ea typeface="Arial"/>
                <a:cs typeface="Arial" panose="020B0604020202020204" pitchFamily="34" charset="0"/>
                <a:sym typeface="Arial"/>
              </a:rPr>
              <a:t>Overhead and profit</a:t>
            </a:r>
            <a:endParaRPr sz="1200" dirty="0">
              <a:latin typeface="Arial" panose="020B0604020202020204" pitchFamily="34" charset="0"/>
              <a:cs typeface="Arial" panose="020B0604020202020204" pitchFamily="34" charset="0"/>
            </a:endParaRPr>
          </a:p>
          <a:p>
            <a:pPr>
              <a:buClr>
                <a:schemeClr val="dk1"/>
              </a:buClr>
              <a:buSzPts val="2400"/>
            </a:pPr>
            <a:endParaRPr sz="2533" i="1" dirty="0">
              <a:solidFill>
                <a:srgbClr val="1B1E29"/>
              </a:solidFill>
              <a:latin typeface="Arial"/>
              <a:ea typeface="Arial"/>
              <a:cs typeface="Arial"/>
              <a:sym typeface="Arial"/>
            </a:endParaRPr>
          </a:p>
          <a:p>
            <a:pPr>
              <a:buClr>
                <a:srgbClr val="002E6D"/>
              </a:buClr>
              <a:buSzPts val="2400"/>
            </a:pPr>
            <a:r>
              <a:rPr lang="en-US" sz="2533" dirty="0">
                <a:solidFill>
                  <a:srgbClr val="002E6D"/>
                </a:solidFill>
                <a:latin typeface="Arial"/>
                <a:ea typeface="Arial"/>
                <a:cs typeface="Arial"/>
                <a:sym typeface="Arial"/>
              </a:rPr>
              <a:t>Consider all overhead costs to ensure you are making a profit</a:t>
            </a:r>
            <a:endParaRPr sz="1200" dirty="0"/>
          </a:p>
        </p:txBody>
      </p:sp>
      <p:cxnSp>
        <p:nvCxnSpPr>
          <p:cNvPr id="282" name="Google Shape;282;p34">
            <a:extLst>
              <a:ext uri="{C183D7F6-B498-43B3-948B-1728B52AA6E4}">
                <adec:decorative xmlns:adec="http://schemas.microsoft.com/office/drawing/2017/decorative" val="1"/>
              </a:ext>
            </a:extLst>
          </p:cNvPr>
          <p:cNvCxnSpPr/>
          <p:nvPr/>
        </p:nvCxnSpPr>
        <p:spPr>
          <a:xfrm rot="5400000">
            <a:off x="550769" y="3832583"/>
            <a:ext cx="5303600" cy="0"/>
          </a:xfrm>
          <a:prstGeom prst="straightConnector1">
            <a:avLst/>
          </a:prstGeom>
          <a:noFill/>
          <a:ln w="28575" cap="flat" cmpd="sng">
            <a:solidFill>
              <a:srgbClr val="002E6D"/>
            </a:solidFill>
            <a:prstDash val="solid"/>
            <a:miter lim="800000"/>
            <a:headEnd type="none" w="sm" len="sm"/>
            <a:tailEnd type="none" w="sm" len="sm"/>
          </a:ln>
        </p:spPr>
      </p:cxnSp>
      <p:cxnSp>
        <p:nvCxnSpPr>
          <p:cNvPr id="283" name="Google Shape;283;p34">
            <a:extLst>
              <a:ext uri="{C183D7F6-B498-43B3-948B-1728B52AA6E4}">
                <adec:decorative xmlns:adec="http://schemas.microsoft.com/office/drawing/2017/decorative" val="1"/>
              </a:ext>
            </a:extLst>
          </p:cNvPr>
          <p:cNvCxnSpPr/>
          <p:nvPr/>
        </p:nvCxnSpPr>
        <p:spPr>
          <a:xfrm rot="5400000">
            <a:off x="3307513" y="3796544"/>
            <a:ext cx="5303600" cy="0"/>
          </a:xfrm>
          <a:prstGeom prst="straightConnector1">
            <a:avLst/>
          </a:prstGeom>
          <a:noFill/>
          <a:ln w="28575" cap="flat" cmpd="sng">
            <a:solidFill>
              <a:srgbClr val="002E6D"/>
            </a:solidFill>
            <a:prstDash val="solid"/>
            <a:miter lim="800000"/>
            <a:headEnd type="none" w="sm" len="sm"/>
            <a:tailEnd type="none" w="sm" len="sm"/>
          </a:ln>
        </p:spPr>
      </p:cxnSp>
      <p:cxnSp>
        <p:nvCxnSpPr>
          <p:cNvPr id="284" name="Google Shape;284;p34">
            <a:extLst>
              <a:ext uri="{C183D7F6-B498-43B3-948B-1728B52AA6E4}">
                <adec:decorative xmlns:adec="http://schemas.microsoft.com/office/drawing/2017/decorative" val="1"/>
              </a:ext>
            </a:extLst>
          </p:cNvPr>
          <p:cNvCxnSpPr/>
          <p:nvPr/>
        </p:nvCxnSpPr>
        <p:spPr>
          <a:xfrm rot="5400000">
            <a:off x="6050713" y="3796544"/>
            <a:ext cx="5303600" cy="0"/>
          </a:xfrm>
          <a:prstGeom prst="straightConnector1">
            <a:avLst/>
          </a:prstGeom>
          <a:noFill/>
          <a:ln w="28575" cap="flat" cmpd="sng">
            <a:solidFill>
              <a:srgbClr val="002E6D"/>
            </a:solidFill>
            <a:prstDash val="solid"/>
            <a:miter lim="800000"/>
            <a:headEnd type="none" w="sm" len="sm"/>
            <a:tailEnd type="none" w="sm" len="sm"/>
          </a:ln>
        </p:spPr>
      </p:cxnSp>
      <p:cxnSp>
        <p:nvCxnSpPr>
          <p:cNvPr id="285" name="Google Shape;285;p34">
            <a:extLst>
              <a:ext uri="{C183D7F6-B498-43B3-948B-1728B52AA6E4}">
                <adec:decorative xmlns:adec="http://schemas.microsoft.com/office/drawing/2017/decorative" val="1"/>
              </a:ext>
            </a:extLst>
          </p:cNvPr>
          <p:cNvCxnSpPr/>
          <p:nvPr/>
        </p:nvCxnSpPr>
        <p:spPr>
          <a:xfrm>
            <a:off x="304169" y="3704893"/>
            <a:ext cx="609600" cy="0"/>
          </a:xfrm>
          <a:prstGeom prst="straightConnector1">
            <a:avLst/>
          </a:prstGeom>
          <a:noFill/>
          <a:ln w="57150" cap="flat" cmpd="sng">
            <a:solidFill>
              <a:srgbClr val="CC0000"/>
            </a:solidFill>
            <a:prstDash val="solid"/>
            <a:miter lim="800000"/>
            <a:headEnd type="none" w="sm" len="sm"/>
            <a:tailEnd type="none" w="sm" len="sm"/>
          </a:ln>
        </p:spPr>
      </p:cxnSp>
      <p:cxnSp>
        <p:nvCxnSpPr>
          <p:cNvPr id="286" name="Google Shape;286;p34">
            <a:extLst>
              <a:ext uri="{C183D7F6-B498-43B3-948B-1728B52AA6E4}">
                <adec:decorative xmlns:adec="http://schemas.microsoft.com/office/drawing/2017/decorative" val="1"/>
              </a:ext>
            </a:extLst>
          </p:cNvPr>
          <p:cNvCxnSpPr/>
          <p:nvPr/>
        </p:nvCxnSpPr>
        <p:spPr>
          <a:xfrm>
            <a:off x="3383020" y="3704893"/>
            <a:ext cx="609600" cy="0"/>
          </a:xfrm>
          <a:prstGeom prst="straightConnector1">
            <a:avLst/>
          </a:prstGeom>
          <a:noFill/>
          <a:ln w="57150" cap="flat" cmpd="sng">
            <a:solidFill>
              <a:srgbClr val="CC0000"/>
            </a:solidFill>
            <a:prstDash val="solid"/>
            <a:miter lim="800000"/>
            <a:headEnd type="none" w="sm" len="sm"/>
            <a:tailEnd type="none" w="sm" len="sm"/>
          </a:ln>
        </p:spPr>
      </p:cxnSp>
      <p:cxnSp>
        <p:nvCxnSpPr>
          <p:cNvPr id="287" name="Google Shape;287;p34">
            <a:extLst>
              <a:ext uri="{C183D7F6-B498-43B3-948B-1728B52AA6E4}">
                <adec:decorative xmlns:adec="http://schemas.microsoft.com/office/drawing/2017/decorative" val="1"/>
              </a:ext>
            </a:extLst>
          </p:cNvPr>
          <p:cNvCxnSpPr/>
          <p:nvPr/>
        </p:nvCxnSpPr>
        <p:spPr>
          <a:xfrm>
            <a:off x="6176568" y="3689124"/>
            <a:ext cx="609600" cy="0"/>
          </a:xfrm>
          <a:prstGeom prst="straightConnector1">
            <a:avLst/>
          </a:prstGeom>
          <a:noFill/>
          <a:ln w="57150" cap="flat" cmpd="sng">
            <a:solidFill>
              <a:srgbClr val="CC0000"/>
            </a:solidFill>
            <a:prstDash val="solid"/>
            <a:miter lim="800000"/>
            <a:headEnd type="none" w="sm" len="sm"/>
            <a:tailEnd type="none" w="sm" len="sm"/>
          </a:ln>
        </p:spPr>
      </p:cxnSp>
      <p:cxnSp>
        <p:nvCxnSpPr>
          <p:cNvPr id="288" name="Google Shape;288;p34">
            <a:extLst>
              <a:ext uri="{C183D7F6-B498-43B3-948B-1728B52AA6E4}">
                <adec:decorative xmlns:adec="http://schemas.microsoft.com/office/drawing/2017/decorative" val="1"/>
              </a:ext>
            </a:extLst>
          </p:cNvPr>
          <p:cNvCxnSpPr/>
          <p:nvPr/>
        </p:nvCxnSpPr>
        <p:spPr>
          <a:xfrm>
            <a:off x="9068761" y="3689124"/>
            <a:ext cx="609600" cy="0"/>
          </a:xfrm>
          <a:prstGeom prst="straightConnector1">
            <a:avLst/>
          </a:prstGeom>
          <a:noFill/>
          <a:ln w="57150" cap="flat" cmpd="sng">
            <a:solidFill>
              <a:srgbClr val="CC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gtEl>
                                        <p:attrNameLst>
                                          <p:attrName>style.visibility</p:attrName>
                                        </p:attrNameLst>
                                      </p:cBhvr>
                                      <p:to>
                                        <p:strVal val="visible"/>
                                      </p:to>
                                    </p:set>
                                    <p:animEffect transition="in" filter="fade">
                                      <p:cBhvr>
                                        <p:cTn id="12" dur="500"/>
                                        <p:tgtEl>
                                          <p:spTgt spid="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9"/>
                                        </p:tgtEl>
                                        <p:attrNameLst>
                                          <p:attrName>style.visibility</p:attrName>
                                        </p:attrNameLst>
                                      </p:cBhvr>
                                      <p:to>
                                        <p:strVal val="visible"/>
                                      </p:to>
                                    </p:set>
                                    <p:animEffect transition="in" filter="fade">
                                      <p:cBhvr>
                                        <p:cTn id="17" dur="500"/>
                                        <p:tgtEl>
                                          <p:spTgt spid="2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txBox="1">
            <a:spLocks noGrp="1"/>
          </p:cNvSpPr>
          <p:nvPr>
            <p:ph type="title"/>
          </p:nvPr>
        </p:nvSpPr>
        <p:spPr>
          <a:xfrm>
            <a:off x="609600" y="205979"/>
            <a:ext cx="10972800" cy="8576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2E6D"/>
              </a:buClr>
              <a:buSzPts val="2800"/>
            </a:pPr>
            <a:r>
              <a:rPr lang="en-US"/>
              <a:t>Submit a Bid with a SB Self-Certification</a:t>
            </a:r>
            <a:endParaRPr/>
          </a:p>
        </p:txBody>
      </p:sp>
      <p:sp>
        <p:nvSpPr>
          <p:cNvPr id="295" name="Google Shape;295;p35"/>
          <p:cNvSpPr txBox="1">
            <a:spLocks noGrp="1"/>
          </p:cNvSpPr>
          <p:nvPr>
            <p:ph type="sldNum" idx="12"/>
          </p:nvPr>
        </p:nvSpPr>
        <p:spPr>
          <a:xfrm>
            <a:off x="8534400" y="4661297"/>
            <a:ext cx="2438400" cy="321600"/>
          </a:xfrm>
          <a:prstGeom prst="rect">
            <a:avLst/>
          </a:prstGeom>
          <a:noFill/>
          <a:ln>
            <a:noFill/>
          </a:ln>
        </p:spPr>
        <p:txBody>
          <a:bodyPr spcFirstLastPara="1" vert="horz" wrap="square" lIns="121900" tIns="60933" rIns="121900" bIns="60933" rtlCol="0" anchor="ctr" anchorCtr="0">
            <a:noAutofit/>
          </a:bodyPr>
          <a:lstStyle/>
          <a:p>
            <a:pPr>
              <a:buClr>
                <a:srgbClr val="000000"/>
              </a:buClr>
              <a:buSzPts val="1200"/>
            </a:pPr>
            <a:r>
              <a:rPr lang="en-US"/>
              <a:t>2</a:t>
            </a:r>
            <a:endParaRPr/>
          </a:p>
        </p:txBody>
      </p:sp>
      <p:sp>
        <p:nvSpPr>
          <p:cNvPr id="296" name="Google Shape;296;p35" descr="Follow the Bid instructions.&#10;&#10;Do not deviate.&#10;"/>
          <p:cNvSpPr/>
          <p:nvPr/>
        </p:nvSpPr>
        <p:spPr>
          <a:xfrm>
            <a:off x="821633" y="2607397"/>
            <a:ext cx="4403200" cy="2641200"/>
          </a:xfrm>
          <a:prstGeom prst="roundRect">
            <a:avLst>
              <a:gd name="adj" fmla="val 16667"/>
            </a:avLst>
          </a:prstGeom>
          <a:solidFill>
            <a:srgbClr val="002E6D"/>
          </a:solidFill>
          <a:ln w="57150" cap="flat" cmpd="sng">
            <a:solidFill>
              <a:srgbClr val="CC0000"/>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chemeClr val="lt1"/>
              </a:solidFill>
              <a:latin typeface="Calibri"/>
              <a:ea typeface="Calibri"/>
              <a:cs typeface="Calibri"/>
              <a:sym typeface="Calibri"/>
            </a:endParaRPr>
          </a:p>
        </p:txBody>
      </p:sp>
      <p:sp>
        <p:nvSpPr>
          <p:cNvPr id="297" name="Google Shape;297;p35" descr="Attach a self-certification for the NAICS code identified in the solicitation.&#10;"/>
          <p:cNvSpPr/>
          <p:nvPr/>
        </p:nvSpPr>
        <p:spPr>
          <a:xfrm>
            <a:off x="6749773" y="2607396"/>
            <a:ext cx="4403200" cy="2641200"/>
          </a:xfrm>
          <a:prstGeom prst="roundRect">
            <a:avLst>
              <a:gd name="adj" fmla="val 16667"/>
            </a:avLst>
          </a:prstGeom>
          <a:solidFill>
            <a:srgbClr val="002E6D"/>
          </a:solidFill>
          <a:ln w="57150" cap="flat" cmpd="sng">
            <a:solidFill>
              <a:srgbClr val="CC0000"/>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chemeClr val="lt1"/>
              </a:solidFill>
              <a:latin typeface="Calibri"/>
              <a:ea typeface="Calibri"/>
              <a:cs typeface="Calibri"/>
              <a:sym typeface="Calibri"/>
            </a:endParaRPr>
          </a:p>
        </p:txBody>
      </p:sp>
      <p:sp>
        <p:nvSpPr>
          <p:cNvPr id="298" name="Google Shape;298;p35"/>
          <p:cNvSpPr/>
          <p:nvPr/>
        </p:nvSpPr>
        <p:spPr>
          <a:xfrm>
            <a:off x="652311" y="1710119"/>
            <a:ext cx="1828800" cy="1371600"/>
          </a:xfrm>
          <a:prstGeom prst="flowChartConnector">
            <a:avLst/>
          </a:prstGeom>
          <a:solidFill>
            <a:srgbClr val="002E6D"/>
          </a:solidFill>
          <a:ln w="57150" cap="flat" cmpd="sng">
            <a:solidFill>
              <a:srgbClr val="CC0000"/>
            </a:solidFill>
            <a:prstDash val="solid"/>
            <a:miter lim="800000"/>
            <a:headEnd type="none" w="sm" len="sm"/>
            <a:tailEnd type="none" w="sm" len="sm"/>
          </a:ln>
        </p:spPr>
        <p:txBody>
          <a:bodyPr spcFirstLastPara="1" wrap="square" lIns="121900" tIns="60933" rIns="121900" bIns="60933" anchor="ctr" anchorCtr="0">
            <a:noAutofit/>
          </a:bodyPr>
          <a:lstStyle/>
          <a:p>
            <a:pPr algn="ctr"/>
            <a:r>
              <a:rPr lang="en-US" sz="10666" b="1">
                <a:solidFill>
                  <a:schemeClr val="lt1"/>
                </a:solidFill>
                <a:latin typeface="Arial"/>
                <a:ea typeface="Arial"/>
                <a:cs typeface="Arial"/>
                <a:sym typeface="Arial"/>
              </a:rPr>
              <a:t>1</a:t>
            </a:r>
            <a:endParaRPr sz="12800" b="1">
              <a:solidFill>
                <a:schemeClr val="lt1"/>
              </a:solidFill>
              <a:latin typeface="Arial"/>
              <a:ea typeface="Arial"/>
              <a:cs typeface="Arial"/>
              <a:sym typeface="Arial"/>
            </a:endParaRPr>
          </a:p>
        </p:txBody>
      </p:sp>
      <p:sp>
        <p:nvSpPr>
          <p:cNvPr id="299" name="Google Shape;299;p35"/>
          <p:cNvSpPr/>
          <p:nvPr/>
        </p:nvSpPr>
        <p:spPr>
          <a:xfrm>
            <a:off x="1191333" y="3186167"/>
            <a:ext cx="3677600" cy="1938800"/>
          </a:xfrm>
          <a:prstGeom prst="rect">
            <a:avLst/>
          </a:prstGeom>
          <a:noFill/>
          <a:ln>
            <a:noFill/>
          </a:ln>
        </p:spPr>
        <p:txBody>
          <a:bodyPr spcFirstLastPara="1" wrap="square" lIns="121900" tIns="60933" rIns="121900" bIns="60933" anchor="t" anchorCtr="0">
            <a:noAutofit/>
          </a:bodyPr>
          <a:lstStyle/>
          <a:p>
            <a:r>
              <a:rPr lang="en-US" sz="3200" b="1" dirty="0">
                <a:solidFill>
                  <a:schemeClr val="lt1"/>
                </a:solidFill>
                <a:latin typeface="Arial"/>
                <a:ea typeface="Arial"/>
                <a:cs typeface="Arial"/>
                <a:sym typeface="Arial"/>
              </a:rPr>
              <a:t>Follow the Bid instructions.</a:t>
            </a:r>
            <a:endParaRPr sz="2400" dirty="0"/>
          </a:p>
          <a:p>
            <a:endParaRPr sz="3200" b="1" dirty="0">
              <a:solidFill>
                <a:schemeClr val="lt1"/>
              </a:solidFill>
              <a:latin typeface="Arial"/>
              <a:ea typeface="Arial"/>
              <a:cs typeface="Arial"/>
              <a:sym typeface="Arial"/>
            </a:endParaRPr>
          </a:p>
          <a:p>
            <a:r>
              <a:rPr lang="en-US" sz="3200" b="1" dirty="0">
                <a:solidFill>
                  <a:schemeClr val="lt1"/>
                </a:solidFill>
                <a:latin typeface="Arial"/>
                <a:ea typeface="Arial"/>
                <a:cs typeface="Arial"/>
                <a:sym typeface="Arial"/>
              </a:rPr>
              <a:t>Do not deviate.</a:t>
            </a:r>
            <a:endParaRPr sz="2400" dirty="0"/>
          </a:p>
        </p:txBody>
      </p:sp>
      <p:sp>
        <p:nvSpPr>
          <p:cNvPr id="300" name="Google Shape;300;p35"/>
          <p:cNvSpPr/>
          <p:nvPr/>
        </p:nvSpPr>
        <p:spPr>
          <a:xfrm>
            <a:off x="6477745" y="1710119"/>
            <a:ext cx="1828800" cy="1371600"/>
          </a:xfrm>
          <a:prstGeom prst="flowChartConnector">
            <a:avLst/>
          </a:prstGeom>
          <a:solidFill>
            <a:srgbClr val="002E6D"/>
          </a:solidFill>
          <a:ln w="57150" cap="flat" cmpd="sng">
            <a:solidFill>
              <a:srgbClr val="CC0000"/>
            </a:solidFill>
            <a:prstDash val="solid"/>
            <a:miter lim="800000"/>
            <a:headEnd type="none" w="sm" len="sm"/>
            <a:tailEnd type="none" w="sm" len="sm"/>
          </a:ln>
        </p:spPr>
        <p:txBody>
          <a:bodyPr spcFirstLastPara="1" wrap="square" lIns="121900" tIns="60933" rIns="121900" bIns="60933" anchor="ctr" anchorCtr="0">
            <a:noAutofit/>
          </a:bodyPr>
          <a:lstStyle/>
          <a:p>
            <a:pPr algn="ctr"/>
            <a:r>
              <a:rPr lang="en-US" sz="10666" b="1">
                <a:solidFill>
                  <a:schemeClr val="lt1"/>
                </a:solidFill>
                <a:latin typeface="Arial"/>
                <a:ea typeface="Arial"/>
                <a:cs typeface="Arial"/>
                <a:sym typeface="Arial"/>
              </a:rPr>
              <a:t>2</a:t>
            </a:r>
            <a:endParaRPr sz="12800" b="1">
              <a:solidFill>
                <a:schemeClr val="lt1"/>
              </a:solidFill>
              <a:latin typeface="Arial"/>
              <a:ea typeface="Arial"/>
              <a:cs typeface="Arial"/>
              <a:sym typeface="Arial"/>
            </a:endParaRPr>
          </a:p>
        </p:txBody>
      </p:sp>
      <p:sp>
        <p:nvSpPr>
          <p:cNvPr id="301" name="Google Shape;301;p35"/>
          <p:cNvSpPr/>
          <p:nvPr/>
        </p:nvSpPr>
        <p:spPr>
          <a:xfrm>
            <a:off x="6951233" y="3081733"/>
            <a:ext cx="4243200" cy="1938800"/>
          </a:xfrm>
          <a:prstGeom prst="rect">
            <a:avLst/>
          </a:prstGeom>
          <a:noFill/>
          <a:ln>
            <a:noFill/>
          </a:ln>
        </p:spPr>
        <p:txBody>
          <a:bodyPr spcFirstLastPara="1" wrap="square" lIns="121900" tIns="60933" rIns="121900" bIns="60933" anchor="t" anchorCtr="0">
            <a:noAutofit/>
          </a:bodyPr>
          <a:lstStyle/>
          <a:p>
            <a:r>
              <a:rPr lang="en-US" sz="2800" b="1" dirty="0">
                <a:solidFill>
                  <a:schemeClr val="lt1"/>
                </a:solidFill>
                <a:latin typeface="Arial"/>
                <a:ea typeface="Arial"/>
                <a:cs typeface="Arial"/>
                <a:sym typeface="Arial"/>
              </a:rPr>
              <a:t>Attach a self-certification for the NAICS code identified in the solicitation.</a:t>
            </a:r>
            <a:endParaRPr sz="1467"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609600" y="205979"/>
            <a:ext cx="10972800" cy="857600"/>
          </a:xfrm>
          <a:prstGeom prst="rect">
            <a:avLst/>
          </a:prstGeom>
          <a:noFill/>
          <a:ln>
            <a:noFill/>
          </a:ln>
        </p:spPr>
        <p:txBody>
          <a:bodyPr spcFirstLastPara="1" vert="horz" wrap="square" lIns="121900" tIns="60933" rIns="121900" bIns="60933" rtlCol="0" anchor="ctr" anchorCtr="0">
            <a:normAutofit fontScale="90000"/>
          </a:bodyPr>
          <a:lstStyle/>
          <a:p>
            <a:pPr>
              <a:spcBef>
                <a:spcPts val="0"/>
              </a:spcBef>
              <a:buClr>
                <a:srgbClr val="002E6D"/>
              </a:buClr>
              <a:buSzPct val="100000"/>
            </a:pPr>
            <a:r>
              <a:rPr lang="en-US">
                <a:latin typeface="Arial"/>
                <a:ea typeface="Arial"/>
                <a:cs typeface="Arial"/>
                <a:sym typeface="Arial"/>
              </a:rPr>
              <a:t>Review Contract Terms Before Signing the Subcontract</a:t>
            </a:r>
            <a:endParaRPr/>
          </a:p>
        </p:txBody>
      </p:sp>
      <p:sp>
        <p:nvSpPr>
          <p:cNvPr id="308" name="Google Shape;308;p36"/>
          <p:cNvSpPr txBox="1">
            <a:spLocks noGrp="1"/>
          </p:cNvSpPr>
          <p:nvPr>
            <p:ph type="sldNum" idx="12"/>
          </p:nvPr>
        </p:nvSpPr>
        <p:spPr>
          <a:xfrm>
            <a:off x="8534400" y="4661297"/>
            <a:ext cx="2438400" cy="321600"/>
          </a:xfrm>
          <a:prstGeom prst="rect">
            <a:avLst/>
          </a:prstGeom>
          <a:noFill/>
          <a:ln>
            <a:noFill/>
          </a:ln>
        </p:spPr>
        <p:txBody>
          <a:bodyPr spcFirstLastPara="1" vert="horz" wrap="square" lIns="121900" tIns="60933" rIns="121900" bIns="60933" rtlCol="0" anchor="ctr" anchorCtr="0">
            <a:noAutofit/>
          </a:bodyPr>
          <a:lstStyle/>
          <a:p>
            <a:pPr>
              <a:buClr>
                <a:srgbClr val="000000"/>
              </a:buClr>
              <a:buSzPts val="1200"/>
            </a:pPr>
            <a:r>
              <a:rPr lang="en-US"/>
              <a:t>2</a:t>
            </a:r>
            <a:endParaRPr/>
          </a:p>
        </p:txBody>
      </p:sp>
      <p:sp>
        <p:nvSpPr>
          <p:cNvPr id="309" name="Google Shape;309;p36" descr="Red circle"/>
          <p:cNvSpPr/>
          <p:nvPr/>
        </p:nvSpPr>
        <p:spPr>
          <a:xfrm>
            <a:off x="1543567" y="1662183"/>
            <a:ext cx="3519200" cy="3150800"/>
          </a:xfrm>
          <a:prstGeom prst="donut">
            <a:avLst>
              <a:gd name="adj" fmla="val 12494"/>
            </a:avLst>
          </a:prstGeom>
          <a:solidFill>
            <a:srgbClr val="CC0000"/>
          </a:solidFill>
          <a:ln w="38100" cap="flat" cmpd="sng">
            <a:solidFill>
              <a:srgbClr val="002E6D"/>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chemeClr val="dk1"/>
              </a:solidFill>
              <a:latin typeface="Calibri"/>
              <a:ea typeface="Calibri"/>
              <a:cs typeface="Calibri"/>
              <a:sym typeface="Calibri"/>
            </a:endParaRPr>
          </a:p>
        </p:txBody>
      </p:sp>
      <p:pic>
        <p:nvPicPr>
          <p:cNvPr id="310" name="Google Shape;310;p36" descr="Blue checkmark"/>
          <p:cNvPicPr preferRelativeResize="0"/>
          <p:nvPr/>
        </p:nvPicPr>
        <p:blipFill rotWithShape="1">
          <a:blip r:embed="rId3">
            <a:alphaModFix/>
          </a:blip>
          <a:srcRect/>
          <a:stretch/>
        </p:blipFill>
        <p:spPr>
          <a:xfrm>
            <a:off x="2185464" y="1538334"/>
            <a:ext cx="2563725" cy="3060753"/>
          </a:xfrm>
          <a:prstGeom prst="rect">
            <a:avLst/>
          </a:prstGeom>
          <a:noFill/>
          <a:ln>
            <a:noFill/>
          </a:ln>
        </p:spPr>
      </p:pic>
      <p:sp>
        <p:nvSpPr>
          <p:cNvPr id="311" name="Google Shape;311;p36"/>
          <p:cNvSpPr txBox="1"/>
          <p:nvPr/>
        </p:nvSpPr>
        <p:spPr>
          <a:xfrm>
            <a:off x="6096000" y="1494257"/>
            <a:ext cx="5108000" cy="3569769"/>
          </a:xfrm>
          <a:prstGeom prst="rect">
            <a:avLst/>
          </a:prstGeom>
          <a:noFill/>
          <a:ln>
            <a:noFill/>
          </a:ln>
        </p:spPr>
        <p:txBody>
          <a:bodyPr spcFirstLastPara="1" wrap="square" lIns="121900" tIns="60933" rIns="121900" bIns="60933" anchor="t" anchorCtr="0">
            <a:spAutoFit/>
          </a:bodyPr>
          <a:lstStyle/>
          <a:p>
            <a:r>
              <a:rPr lang="en-US" sz="3733" b="1">
                <a:solidFill>
                  <a:srgbClr val="002E6D"/>
                </a:solidFill>
                <a:latin typeface="Arial"/>
                <a:ea typeface="Arial"/>
                <a:cs typeface="Arial"/>
                <a:sym typeface="Arial"/>
              </a:rPr>
              <a:t>Make sure you understand the subcontract agreement terms and conditions, including payment terms. </a:t>
            </a:r>
            <a:endParaRPr sz="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7"/>
          <p:cNvSpPr txBox="1">
            <a:spLocks noGrp="1"/>
          </p:cNvSpPr>
          <p:nvPr>
            <p:ph type="title"/>
          </p:nvPr>
        </p:nvSpPr>
        <p:spPr>
          <a:xfrm>
            <a:off x="609600" y="205979"/>
            <a:ext cx="10972800" cy="8576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2E6D"/>
              </a:buClr>
              <a:buSzPts val="2800"/>
            </a:pPr>
            <a:r>
              <a:rPr lang="en-US">
                <a:solidFill>
                  <a:srgbClr val="002E6D"/>
                </a:solidFill>
              </a:rPr>
              <a:t>Are You Ready to Be a Subcontractor?</a:t>
            </a:r>
            <a:endParaRPr/>
          </a:p>
        </p:txBody>
      </p:sp>
      <p:sp>
        <p:nvSpPr>
          <p:cNvPr id="318" name="Google Shape;318;p37"/>
          <p:cNvSpPr txBox="1">
            <a:spLocks noGrp="1"/>
          </p:cNvSpPr>
          <p:nvPr>
            <p:ph type="sldNum" idx="12"/>
          </p:nvPr>
        </p:nvSpPr>
        <p:spPr>
          <a:xfrm>
            <a:off x="8534400" y="4661297"/>
            <a:ext cx="2438400" cy="321600"/>
          </a:xfrm>
          <a:prstGeom prst="rect">
            <a:avLst/>
          </a:prstGeom>
          <a:noFill/>
          <a:ln>
            <a:noFill/>
          </a:ln>
        </p:spPr>
        <p:txBody>
          <a:bodyPr spcFirstLastPara="1" vert="horz" wrap="square" lIns="121900" tIns="60933" rIns="121900" bIns="60933" rtlCol="0" anchor="ctr" anchorCtr="0">
            <a:noAutofit/>
          </a:bodyPr>
          <a:lstStyle/>
          <a:p>
            <a:pPr>
              <a:buClr>
                <a:srgbClr val="000000"/>
              </a:buClr>
              <a:buSzPts val="1200"/>
            </a:pPr>
            <a:r>
              <a:rPr lang="en-US"/>
              <a:t>2</a:t>
            </a:r>
            <a:endParaRPr/>
          </a:p>
        </p:txBody>
      </p:sp>
      <p:pic>
        <p:nvPicPr>
          <p:cNvPr id="319" name="Google Shape;319;p37" descr="Icon graphic of a document."/>
          <p:cNvPicPr preferRelativeResize="0"/>
          <p:nvPr/>
        </p:nvPicPr>
        <p:blipFill rotWithShape="1">
          <a:blip r:embed="rId3">
            <a:alphaModFix/>
          </a:blip>
          <a:srcRect/>
          <a:stretch/>
        </p:blipFill>
        <p:spPr>
          <a:xfrm>
            <a:off x="1850309" y="814582"/>
            <a:ext cx="1270065" cy="1270065"/>
          </a:xfrm>
          <a:prstGeom prst="rect">
            <a:avLst/>
          </a:prstGeom>
          <a:noFill/>
          <a:ln>
            <a:noFill/>
          </a:ln>
        </p:spPr>
      </p:pic>
      <p:sp>
        <p:nvSpPr>
          <p:cNvPr id="320" name="Google Shape;320;p37"/>
          <p:cNvSpPr/>
          <p:nvPr/>
        </p:nvSpPr>
        <p:spPr>
          <a:xfrm>
            <a:off x="3922864" y="964148"/>
            <a:ext cx="7317200" cy="731200"/>
          </a:xfrm>
          <a:prstGeom prst="rect">
            <a:avLst/>
          </a:prstGeom>
          <a:noFill/>
          <a:ln>
            <a:noFill/>
          </a:ln>
        </p:spPr>
        <p:txBody>
          <a:bodyPr spcFirstLastPara="1" wrap="square" lIns="243833" tIns="243833" rIns="243833" bIns="243833" anchor="t" anchorCtr="0">
            <a:noAutofit/>
          </a:bodyPr>
          <a:lstStyle/>
          <a:p>
            <a:pPr>
              <a:lnSpc>
                <a:spcPct val="90000"/>
              </a:lnSpc>
              <a:buClr>
                <a:srgbClr val="002E6D"/>
              </a:buClr>
              <a:buSzPts val="2200"/>
            </a:pPr>
            <a:r>
              <a:rPr lang="en-US" sz="2533" b="1">
                <a:solidFill>
                  <a:srgbClr val="002E6D"/>
                </a:solidFill>
                <a:latin typeface="Arial"/>
                <a:ea typeface="Arial"/>
                <a:cs typeface="Arial"/>
                <a:sym typeface="Arial"/>
              </a:rPr>
              <a:t>Do you have the capacity, capability and capital to perform a subcontract?</a:t>
            </a:r>
            <a:endParaRPr sz="2533">
              <a:solidFill>
                <a:srgbClr val="002E6D"/>
              </a:solidFill>
              <a:latin typeface="Calibri"/>
              <a:ea typeface="Calibri"/>
              <a:cs typeface="Calibri"/>
              <a:sym typeface="Calibri"/>
            </a:endParaRPr>
          </a:p>
        </p:txBody>
      </p:sp>
      <p:cxnSp>
        <p:nvCxnSpPr>
          <p:cNvPr id="321" name="Google Shape;321;p37">
            <a:extLst>
              <a:ext uri="{C183D7F6-B498-43B3-948B-1728B52AA6E4}">
                <adec:decorative xmlns:adec="http://schemas.microsoft.com/office/drawing/2017/decorative" val="1"/>
              </a:ext>
            </a:extLst>
          </p:cNvPr>
          <p:cNvCxnSpPr/>
          <p:nvPr/>
        </p:nvCxnSpPr>
        <p:spPr>
          <a:xfrm>
            <a:off x="6430785" y="2084647"/>
            <a:ext cx="1219200" cy="0"/>
          </a:xfrm>
          <a:prstGeom prst="straightConnector1">
            <a:avLst/>
          </a:prstGeom>
          <a:noFill/>
          <a:ln w="57150" cap="flat" cmpd="sng">
            <a:solidFill>
              <a:srgbClr val="CC0000"/>
            </a:solidFill>
            <a:prstDash val="solid"/>
            <a:miter lim="800000"/>
            <a:headEnd type="none" w="sm" len="sm"/>
            <a:tailEnd type="none" w="sm" len="sm"/>
          </a:ln>
        </p:spPr>
      </p:cxnSp>
      <p:pic>
        <p:nvPicPr>
          <p:cNvPr id="322" name="Google Shape;322;p37" descr="Icon graphic of a hand shake."/>
          <p:cNvPicPr preferRelativeResize="0"/>
          <p:nvPr/>
        </p:nvPicPr>
        <p:blipFill rotWithShape="1">
          <a:blip r:embed="rId4">
            <a:alphaModFix/>
          </a:blip>
          <a:srcRect/>
          <a:stretch/>
        </p:blipFill>
        <p:spPr>
          <a:xfrm>
            <a:off x="1782617" y="2224385"/>
            <a:ext cx="1270065" cy="1270065"/>
          </a:xfrm>
          <a:prstGeom prst="rect">
            <a:avLst/>
          </a:prstGeom>
          <a:noFill/>
          <a:ln>
            <a:noFill/>
          </a:ln>
        </p:spPr>
      </p:pic>
      <p:sp>
        <p:nvSpPr>
          <p:cNvPr id="323" name="Google Shape;323;p37"/>
          <p:cNvSpPr/>
          <p:nvPr/>
        </p:nvSpPr>
        <p:spPr>
          <a:xfrm>
            <a:off x="3922864" y="2284979"/>
            <a:ext cx="7317200" cy="728400"/>
          </a:xfrm>
          <a:prstGeom prst="rect">
            <a:avLst/>
          </a:prstGeom>
          <a:noFill/>
          <a:ln>
            <a:noFill/>
          </a:ln>
        </p:spPr>
        <p:txBody>
          <a:bodyPr spcFirstLastPara="1" wrap="square" lIns="243833" tIns="243833" rIns="243833" bIns="243833" anchor="t" anchorCtr="0">
            <a:noAutofit/>
          </a:bodyPr>
          <a:lstStyle/>
          <a:p>
            <a:pPr>
              <a:lnSpc>
                <a:spcPct val="90000"/>
              </a:lnSpc>
              <a:buClr>
                <a:srgbClr val="002E6D"/>
              </a:buClr>
              <a:buSzPts val="2200"/>
            </a:pPr>
            <a:r>
              <a:rPr lang="en-US" sz="2400" b="1">
                <a:solidFill>
                  <a:srgbClr val="002E6D"/>
                </a:solidFill>
                <a:latin typeface="Arial"/>
                <a:ea typeface="Arial"/>
                <a:cs typeface="Arial"/>
                <a:sym typeface="Arial"/>
              </a:rPr>
              <a:t>Do you have the proper qualifications, certifications and experience to support your capability statement?</a:t>
            </a:r>
            <a:endParaRPr sz="1333"/>
          </a:p>
        </p:txBody>
      </p:sp>
      <p:cxnSp>
        <p:nvCxnSpPr>
          <p:cNvPr id="324" name="Google Shape;324;p37">
            <a:extLst>
              <a:ext uri="{C183D7F6-B498-43B3-948B-1728B52AA6E4}">
                <adec:decorative xmlns:adec="http://schemas.microsoft.com/office/drawing/2017/decorative" val="1"/>
              </a:ext>
            </a:extLst>
          </p:cNvPr>
          <p:cNvCxnSpPr/>
          <p:nvPr/>
        </p:nvCxnSpPr>
        <p:spPr>
          <a:xfrm>
            <a:off x="6430785" y="3727129"/>
            <a:ext cx="1219200" cy="0"/>
          </a:xfrm>
          <a:prstGeom prst="straightConnector1">
            <a:avLst/>
          </a:prstGeom>
          <a:noFill/>
          <a:ln w="57150" cap="flat" cmpd="sng">
            <a:solidFill>
              <a:srgbClr val="CC0000"/>
            </a:solidFill>
            <a:prstDash val="solid"/>
            <a:miter lim="800000"/>
            <a:headEnd type="none" w="sm" len="sm"/>
            <a:tailEnd type="none" w="sm" len="sm"/>
          </a:ln>
        </p:spPr>
      </p:cxnSp>
      <p:pic>
        <p:nvPicPr>
          <p:cNvPr id="325" name="Google Shape;325;p37" descr="Icon graphic of a of data chart."/>
          <p:cNvPicPr preferRelativeResize="0"/>
          <p:nvPr/>
        </p:nvPicPr>
        <p:blipFill rotWithShape="1">
          <a:blip r:embed="rId5">
            <a:alphaModFix/>
          </a:blip>
          <a:srcRect/>
          <a:stretch/>
        </p:blipFill>
        <p:spPr>
          <a:xfrm>
            <a:off x="1782616" y="3698761"/>
            <a:ext cx="1371600" cy="1371600"/>
          </a:xfrm>
          <a:prstGeom prst="rect">
            <a:avLst/>
          </a:prstGeom>
          <a:noFill/>
          <a:ln>
            <a:noFill/>
          </a:ln>
        </p:spPr>
      </p:pic>
      <p:sp>
        <p:nvSpPr>
          <p:cNvPr id="326" name="Google Shape;326;p37"/>
          <p:cNvSpPr/>
          <p:nvPr/>
        </p:nvSpPr>
        <p:spPr>
          <a:xfrm>
            <a:off x="3922864" y="4042113"/>
            <a:ext cx="7325600" cy="728400"/>
          </a:xfrm>
          <a:prstGeom prst="rect">
            <a:avLst/>
          </a:prstGeom>
          <a:noFill/>
          <a:ln>
            <a:noFill/>
          </a:ln>
        </p:spPr>
        <p:txBody>
          <a:bodyPr spcFirstLastPara="1" wrap="square" lIns="243833" tIns="243833" rIns="243833" bIns="243833" anchor="t" anchorCtr="0">
            <a:noAutofit/>
          </a:bodyPr>
          <a:lstStyle/>
          <a:p>
            <a:pPr>
              <a:lnSpc>
                <a:spcPct val="90000"/>
              </a:lnSpc>
              <a:buClr>
                <a:srgbClr val="002E6D"/>
              </a:buClr>
              <a:buSzPts val="2200"/>
            </a:pPr>
            <a:r>
              <a:rPr lang="en-US" sz="2533" b="1">
                <a:solidFill>
                  <a:srgbClr val="002E6D"/>
                </a:solidFill>
                <a:latin typeface="Arial"/>
                <a:ea typeface="Arial"/>
                <a:cs typeface="Arial"/>
                <a:sym typeface="Arial"/>
              </a:rPr>
              <a:t>Have you identified your target market?</a:t>
            </a:r>
            <a:endParaRPr sz="1467"/>
          </a:p>
        </p:txBody>
      </p:sp>
      <p:cxnSp>
        <p:nvCxnSpPr>
          <p:cNvPr id="327" name="Google Shape;327;p37">
            <a:extLst>
              <a:ext uri="{C183D7F6-B498-43B3-948B-1728B52AA6E4}">
                <adec:decorative xmlns:adec="http://schemas.microsoft.com/office/drawing/2017/decorative" val="1"/>
              </a:ext>
            </a:extLst>
          </p:cNvPr>
          <p:cNvCxnSpPr/>
          <p:nvPr/>
        </p:nvCxnSpPr>
        <p:spPr>
          <a:xfrm>
            <a:off x="6430785" y="5134347"/>
            <a:ext cx="1219200" cy="0"/>
          </a:xfrm>
          <a:prstGeom prst="straightConnector1">
            <a:avLst/>
          </a:prstGeom>
          <a:noFill/>
          <a:ln w="57150" cap="flat" cmpd="sng">
            <a:solidFill>
              <a:srgbClr val="CC0000"/>
            </a:solidFill>
            <a:prstDash val="solid"/>
            <a:miter lim="800000"/>
            <a:headEnd type="none" w="sm" len="sm"/>
            <a:tailEnd type="none" w="sm" len="sm"/>
          </a:ln>
        </p:spPr>
      </p:cxnSp>
      <p:pic>
        <p:nvPicPr>
          <p:cNvPr id="328" name="Google Shape;328;p37" descr="Icon graphic of a of two gears in motion."/>
          <p:cNvPicPr preferRelativeResize="0"/>
          <p:nvPr/>
        </p:nvPicPr>
        <p:blipFill rotWithShape="1">
          <a:blip r:embed="rId6">
            <a:alphaModFix/>
          </a:blip>
          <a:srcRect/>
          <a:stretch/>
        </p:blipFill>
        <p:spPr>
          <a:xfrm>
            <a:off x="1813363" y="5274675"/>
            <a:ext cx="1354588" cy="1188720"/>
          </a:xfrm>
          <a:prstGeom prst="rect">
            <a:avLst/>
          </a:prstGeom>
          <a:noFill/>
          <a:ln>
            <a:noFill/>
          </a:ln>
        </p:spPr>
      </p:pic>
      <p:sp>
        <p:nvSpPr>
          <p:cNvPr id="329" name="Google Shape;329;p37"/>
          <p:cNvSpPr/>
          <p:nvPr/>
        </p:nvSpPr>
        <p:spPr>
          <a:xfrm>
            <a:off x="3922864" y="5085481"/>
            <a:ext cx="7317200" cy="731200"/>
          </a:xfrm>
          <a:prstGeom prst="rect">
            <a:avLst/>
          </a:prstGeom>
          <a:noFill/>
          <a:ln>
            <a:noFill/>
          </a:ln>
        </p:spPr>
        <p:txBody>
          <a:bodyPr spcFirstLastPara="1" wrap="square" lIns="243833" tIns="243833" rIns="243833" bIns="243833" anchor="t" anchorCtr="0">
            <a:noAutofit/>
          </a:bodyPr>
          <a:lstStyle/>
          <a:p>
            <a:pPr>
              <a:lnSpc>
                <a:spcPct val="90000"/>
              </a:lnSpc>
              <a:buClr>
                <a:srgbClr val="002E6D"/>
              </a:buClr>
              <a:buSzPts val="2200"/>
            </a:pPr>
            <a:r>
              <a:rPr lang="en-US" sz="2267" b="1">
                <a:solidFill>
                  <a:srgbClr val="002E6D"/>
                </a:solidFill>
                <a:latin typeface="Arial"/>
                <a:ea typeface="Arial"/>
                <a:cs typeface="Arial"/>
                <a:sym typeface="Arial"/>
              </a:rPr>
              <a:t>Are you prepared to agree to the terms and conditions of a subcontract?</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8"/>
          <p:cNvSpPr txBox="1">
            <a:spLocks noGrp="1"/>
          </p:cNvSpPr>
          <p:nvPr>
            <p:ph type="ctrTitle"/>
          </p:nvPr>
        </p:nvSpPr>
        <p:spPr>
          <a:xfrm>
            <a:off x="1524000" y="2235200"/>
            <a:ext cx="9144000" cy="2387600"/>
          </a:xfrm>
          <a:prstGeom prst="rect">
            <a:avLst/>
          </a:prstGeom>
          <a:noFill/>
          <a:ln>
            <a:noFill/>
          </a:ln>
        </p:spPr>
        <p:txBody>
          <a:bodyPr spcFirstLastPara="1" vert="horz" wrap="square" lIns="121900" tIns="60933" rIns="121900" bIns="60933" rtlCol="0" anchor="ctr" anchorCtr="0">
            <a:normAutofit/>
          </a:bodyPr>
          <a:lstStyle/>
          <a:p>
            <a:pPr>
              <a:buNone/>
            </a:pPr>
            <a:r>
              <a:rPr lang="en-US"/>
              <a:t>Other Federal Government Resources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9"/>
          <p:cNvSpPr txBox="1">
            <a:spLocks noGrp="1"/>
          </p:cNvSpPr>
          <p:nvPr>
            <p:ph type="title"/>
          </p:nvPr>
        </p:nvSpPr>
        <p:spPr>
          <a:xfrm>
            <a:off x="290947" y="234940"/>
            <a:ext cx="11514400" cy="598800"/>
          </a:xfrm>
          <a:prstGeom prst="rect">
            <a:avLst/>
          </a:prstGeom>
          <a:noFill/>
          <a:ln>
            <a:noFill/>
          </a:ln>
        </p:spPr>
        <p:txBody>
          <a:bodyPr spcFirstLastPara="1" vert="horz" wrap="square" lIns="121900" tIns="60933" rIns="121900" bIns="60933" rtlCol="0" anchor="t" anchorCtr="0">
            <a:normAutofit fontScale="90000"/>
          </a:bodyPr>
          <a:lstStyle/>
          <a:p>
            <a:pPr>
              <a:buClr>
                <a:srgbClr val="002E6D"/>
              </a:buClr>
              <a:buSzPct val="100000"/>
              <a:buNone/>
            </a:pPr>
            <a:r>
              <a:rPr lang="en-US" dirty="0">
                <a:solidFill>
                  <a:srgbClr val="002E6D"/>
                </a:solidFill>
              </a:rPr>
              <a:t>	Procurement Assistance	</a:t>
            </a:r>
            <a:endParaRPr dirty="0"/>
          </a:p>
        </p:txBody>
      </p:sp>
      <p:sp>
        <p:nvSpPr>
          <p:cNvPr id="342" name="Google Shape;342;p39"/>
          <p:cNvSpPr txBox="1">
            <a:spLocks noGrp="1"/>
          </p:cNvSpPr>
          <p:nvPr>
            <p:ph type="sldNum" idx="12"/>
          </p:nvPr>
        </p:nvSpPr>
        <p:spPr>
          <a:xfrm>
            <a:off x="9164467" y="6377845"/>
            <a:ext cx="2743200" cy="365200"/>
          </a:xfrm>
          <a:prstGeom prst="rect">
            <a:avLst/>
          </a:prstGeom>
          <a:noFill/>
          <a:ln>
            <a:noFill/>
          </a:ln>
        </p:spPr>
        <p:txBody>
          <a:bodyPr spcFirstLastPara="1" vert="horz" wrap="square" lIns="121900" tIns="60933" rIns="121900" bIns="60933" rtlCol="0" anchor="ctr" anchorCtr="0">
            <a:noAutofit/>
          </a:bodyPr>
          <a:lstStyle/>
          <a:p>
            <a:pPr>
              <a:buClr>
                <a:srgbClr val="89898B"/>
              </a:buClr>
              <a:buSzPts val="900"/>
            </a:pPr>
            <a:fld id="{00000000-1234-1234-1234-123412341234}" type="slidenum">
              <a:rPr lang="en-US">
                <a:solidFill>
                  <a:srgbClr val="89898B"/>
                </a:solidFill>
                <a:latin typeface="Arial"/>
                <a:ea typeface="Arial"/>
                <a:cs typeface="Arial"/>
                <a:sym typeface="Arial"/>
              </a:rPr>
              <a:pPr>
                <a:buClr>
                  <a:srgbClr val="89898B"/>
                </a:buClr>
                <a:buSzPts val="900"/>
              </a:pPr>
              <a:t>39</a:t>
            </a:fld>
            <a:endParaRPr>
              <a:solidFill>
                <a:srgbClr val="89898B"/>
              </a:solidFill>
              <a:latin typeface="Arial"/>
              <a:ea typeface="Arial"/>
              <a:cs typeface="Arial"/>
              <a:sym typeface="Arial"/>
            </a:endParaRPr>
          </a:p>
        </p:txBody>
      </p:sp>
      <p:sp>
        <p:nvSpPr>
          <p:cNvPr id="343" name="Google Shape;343;p39"/>
          <p:cNvSpPr/>
          <p:nvPr/>
        </p:nvSpPr>
        <p:spPr>
          <a:xfrm>
            <a:off x="574195" y="1366653"/>
            <a:ext cx="7035200" cy="1541200"/>
          </a:xfrm>
          <a:prstGeom prst="rect">
            <a:avLst/>
          </a:prstGeom>
          <a:noFill/>
          <a:ln>
            <a:noFill/>
          </a:ln>
        </p:spPr>
        <p:txBody>
          <a:bodyPr spcFirstLastPara="1" wrap="square" lIns="121900" tIns="60933" rIns="121900" bIns="60933" anchor="t" anchorCtr="0">
            <a:noAutofit/>
          </a:bodyPr>
          <a:lstStyle/>
          <a:p>
            <a:pPr>
              <a:buClr>
                <a:srgbClr val="002E6D"/>
              </a:buClr>
              <a:buSzPts val="2000"/>
            </a:pPr>
            <a:r>
              <a:rPr lang="en-US" b="1" dirty="0">
                <a:solidFill>
                  <a:srgbClr val="002E6D"/>
                </a:solidFill>
              </a:rPr>
              <a:t>APEX Accelerators (formerly Procurement Technical Assistance Centers [PTACs])</a:t>
            </a:r>
            <a:endParaRPr dirty="0"/>
          </a:p>
          <a:p>
            <a:pPr marL="380990" indent="-330192">
              <a:buClr>
                <a:srgbClr val="1B1E29"/>
              </a:buClr>
              <a:buSzPts val="1400"/>
              <a:buFont typeface="Arial"/>
              <a:buChar char="•"/>
            </a:pPr>
            <a:r>
              <a:rPr lang="en-US" dirty="0">
                <a:solidFill>
                  <a:srgbClr val="1B1E29"/>
                </a:solidFill>
                <a:latin typeface="Arial"/>
                <a:ea typeface="Arial"/>
                <a:cs typeface="Arial"/>
                <a:sym typeface="Arial"/>
              </a:rPr>
              <a:t>Government prime and subcontract assistance</a:t>
            </a:r>
            <a:endParaRPr dirty="0"/>
          </a:p>
          <a:p>
            <a:pPr marL="380990" indent="-330192">
              <a:buClr>
                <a:srgbClr val="1B1E29"/>
              </a:buClr>
              <a:buSzPts val="1400"/>
              <a:buFont typeface="Arial"/>
              <a:buChar char="•"/>
            </a:pPr>
            <a:r>
              <a:rPr lang="en-US" dirty="0">
                <a:solidFill>
                  <a:srgbClr val="1B1E29"/>
                </a:solidFill>
                <a:latin typeface="Arial"/>
                <a:ea typeface="Arial"/>
                <a:cs typeface="Arial"/>
                <a:sym typeface="Arial"/>
              </a:rPr>
              <a:t>Consulting and workshops </a:t>
            </a:r>
            <a:endParaRPr dirty="0"/>
          </a:p>
          <a:p>
            <a:pPr marL="380990" indent="-330192">
              <a:buClr>
                <a:srgbClr val="1B1E29"/>
              </a:buClr>
              <a:buSzPts val="1400"/>
              <a:buFont typeface="Arial"/>
              <a:buChar char="•"/>
            </a:pPr>
            <a:r>
              <a:rPr lang="en-US" dirty="0">
                <a:solidFill>
                  <a:srgbClr val="1B1E29"/>
                </a:solidFill>
                <a:latin typeface="Arial"/>
                <a:ea typeface="Arial"/>
                <a:cs typeface="Arial"/>
                <a:sym typeface="Arial"/>
              </a:rPr>
              <a:t>Information and resources</a:t>
            </a:r>
            <a:endParaRPr dirty="0"/>
          </a:p>
          <a:p>
            <a:pPr marL="380990" indent="-211661">
              <a:buClr>
                <a:schemeClr val="lt1"/>
              </a:buClr>
              <a:buSzPts val="2000"/>
            </a:pPr>
            <a:endParaRPr dirty="0">
              <a:solidFill>
                <a:srgbClr val="1B1E29"/>
              </a:solidFill>
              <a:latin typeface="Arial"/>
              <a:ea typeface="Arial"/>
              <a:cs typeface="Arial"/>
              <a:sym typeface="Arial"/>
            </a:endParaRPr>
          </a:p>
        </p:txBody>
      </p:sp>
      <p:sp>
        <p:nvSpPr>
          <p:cNvPr id="345" name="Google Shape;345;p39"/>
          <p:cNvSpPr/>
          <p:nvPr/>
        </p:nvSpPr>
        <p:spPr>
          <a:xfrm>
            <a:off x="1068395" y="3135711"/>
            <a:ext cx="6046800" cy="1358000"/>
          </a:xfrm>
          <a:prstGeom prst="rect">
            <a:avLst/>
          </a:prstGeom>
          <a:noFill/>
          <a:ln>
            <a:noFill/>
          </a:ln>
        </p:spPr>
        <p:txBody>
          <a:bodyPr spcFirstLastPara="1" wrap="square" lIns="121900" tIns="60933" rIns="121900" bIns="60933" anchor="t" anchorCtr="0">
            <a:noAutofit/>
          </a:bodyPr>
          <a:lstStyle/>
          <a:p>
            <a:pPr>
              <a:buClr>
                <a:srgbClr val="002E6D"/>
              </a:buClr>
              <a:buSzPts val="2000"/>
            </a:pPr>
            <a:r>
              <a:rPr lang="en-US" b="1" dirty="0">
                <a:solidFill>
                  <a:srgbClr val="002E6D"/>
                </a:solidFill>
                <a:latin typeface="Arial"/>
                <a:ea typeface="Arial"/>
                <a:cs typeface="Arial"/>
                <a:sym typeface="Arial"/>
              </a:rPr>
              <a:t>SBA Resources</a:t>
            </a:r>
            <a:endParaRPr dirty="0"/>
          </a:p>
          <a:p>
            <a:pPr marL="380990" indent="-330192">
              <a:buClr>
                <a:srgbClr val="1B1E29"/>
              </a:buClr>
              <a:buSzPts val="1400"/>
              <a:buFont typeface="Arial"/>
              <a:buChar char="•"/>
            </a:pPr>
            <a:r>
              <a:rPr lang="en-US" dirty="0">
                <a:solidFill>
                  <a:srgbClr val="1B1E29"/>
                </a:solidFill>
                <a:latin typeface="Arial"/>
                <a:ea typeface="Arial"/>
                <a:cs typeface="Arial"/>
                <a:sym typeface="Arial"/>
              </a:rPr>
              <a:t>SBA’s Learning Center</a:t>
            </a:r>
            <a:endParaRPr dirty="0"/>
          </a:p>
          <a:p>
            <a:pPr marL="380990" indent="-330192">
              <a:buClr>
                <a:srgbClr val="1B1E29"/>
              </a:buClr>
              <a:buSzPts val="1400"/>
              <a:buFont typeface="Arial"/>
              <a:buChar char="•"/>
            </a:pPr>
            <a:r>
              <a:rPr lang="en-US" dirty="0">
                <a:solidFill>
                  <a:srgbClr val="1B1E29"/>
                </a:solidFill>
                <a:latin typeface="Arial"/>
                <a:ea typeface="Arial"/>
                <a:cs typeface="Arial"/>
                <a:sym typeface="Arial"/>
              </a:rPr>
              <a:t>SBA Commercial Market Representative (CMRs)</a:t>
            </a:r>
            <a:endParaRPr dirty="0">
              <a:solidFill>
                <a:srgbClr val="1B1E29"/>
              </a:solidFill>
              <a:latin typeface="Arial"/>
              <a:ea typeface="Arial"/>
              <a:cs typeface="Arial"/>
              <a:sym typeface="Arial"/>
            </a:endParaRPr>
          </a:p>
          <a:p>
            <a:pPr marL="380990" indent="-211661">
              <a:buClr>
                <a:schemeClr val="lt1"/>
              </a:buClr>
              <a:buSzPts val="2000"/>
            </a:pPr>
            <a:endParaRPr dirty="0">
              <a:solidFill>
                <a:srgbClr val="1B1E29"/>
              </a:solidFill>
              <a:latin typeface="Arial"/>
              <a:ea typeface="Arial"/>
              <a:cs typeface="Arial"/>
              <a:sym typeface="Arial"/>
            </a:endParaRPr>
          </a:p>
          <a:p>
            <a:pPr marL="380990" indent="-211661">
              <a:buClr>
                <a:schemeClr val="lt1"/>
              </a:buClr>
              <a:buSzPts val="2000"/>
            </a:pPr>
            <a:endParaRPr dirty="0">
              <a:solidFill>
                <a:srgbClr val="1B1E29"/>
              </a:solidFill>
              <a:latin typeface="Arial"/>
              <a:ea typeface="Arial"/>
              <a:cs typeface="Arial"/>
              <a:sym typeface="Arial"/>
            </a:endParaRPr>
          </a:p>
        </p:txBody>
      </p:sp>
      <p:pic>
        <p:nvPicPr>
          <p:cNvPr id="346" name="Google Shape;346;p39" descr="Logo graphic for the Small Business Administration."/>
          <p:cNvPicPr preferRelativeResize="0"/>
          <p:nvPr/>
        </p:nvPicPr>
        <p:blipFill rotWithShape="1">
          <a:blip r:embed="rId3">
            <a:alphaModFix/>
          </a:blip>
          <a:srcRect/>
          <a:stretch/>
        </p:blipFill>
        <p:spPr>
          <a:xfrm>
            <a:off x="8501403" y="2872733"/>
            <a:ext cx="1497143" cy="1144383"/>
          </a:xfrm>
          <a:prstGeom prst="rect">
            <a:avLst/>
          </a:prstGeom>
          <a:noFill/>
          <a:ln>
            <a:noFill/>
          </a:ln>
        </p:spPr>
      </p:pic>
      <p:sp>
        <p:nvSpPr>
          <p:cNvPr id="347" name="Google Shape;347;p39"/>
          <p:cNvSpPr/>
          <p:nvPr/>
        </p:nvSpPr>
        <p:spPr>
          <a:xfrm>
            <a:off x="2396181" y="4493711"/>
            <a:ext cx="6208400" cy="2418800"/>
          </a:xfrm>
          <a:prstGeom prst="rect">
            <a:avLst/>
          </a:prstGeom>
          <a:noFill/>
          <a:ln>
            <a:noFill/>
          </a:ln>
        </p:spPr>
        <p:txBody>
          <a:bodyPr spcFirstLastPara="1" wrap="square" lIns="121900" tIns="60933" rIns="121900" bIns="60933" anchor="t" anchorCtr="0">
            <a:noAutofit/>
          </a:bodyPr>
          <a:lstStyle/>
          <a:p>
            <a:pPr>
              <a:buClr>
                <a:srgbClr val="002E6D"/>
              </a:buClr>
              <a:buSzPts val="2000"/>
            </a:pPr>
            <a:r>
              <a:rPr lang="en-US" b="1" dirty="0">
                <a:solidFill>
                  <a:srgbClr val="002E6D"/>
                </a:solidFill>
                <a:latin typeface="Arial"/>
                <a:ea typeface="Arial"/>
                <a:cs typeface="Arial"/>
                <a:sym typeface="Arial"/>
              </a:rPr>
              <a:t>Other Resources</a:t>
            </a:r>
            <a:endParaRPr dirty="0"/>
          </a:p>
          <a:p>
            <a:pPr marL="380990" indent="-330192">
              <a:buClr>
                <a:srgbClr val="1B1E29"/>
              </a:buClr>
              <a:buSzPts val="1400"/>
              <a:buFont typeface="Arial"/>
              <a:buChar char="•"/>
            </a:pPr>
            <a:r>
              <a:rPr lang="en-US" dirty="0">
                <a:solidFill>
                  <a:srgbClr val="1B1E29"/>
                </a:solidFill>
                <a:latin typeface="Arial"/>
                <a:ea typeface="Arial"/>
                <a:cs typeface="Arial"/>
                <a:sym typeface="Arial"/>
              </a:rPr>
              <a:t>Federal Agency Procurement Directory</a:t>
            </a:r>
            <a:endParaRPr dirty="0"/>
          </a:p>
          <a:p>
            <a:pPr marL="990575" lvl="1" indent="-330192">
              <a:buClr>
                <a:srgbClr val="1B1E29"/>
              </a:buClr>
              <a:buSzPts val="1400"/>
              <a:buFont typeface="Arial"/>
              <a:buChar char="•"/>
            </a:pPr>
            <a:r>
              <a:rPr lang="en-US" dirty="0">
                <a:solidFill>
                  <a:srgbClr val="1B1E29"/>
                </a:solidFill>
                <a:latin typeface="Arial"/>
                <a:ea typeface="Arial"/>
                <a:cs typeface="Arial"/>
                <a:sym typeface="Arial"/>
              </a:rPr>
              <a:t>SBA’s Federal Government Prime Contractors with Subcontracting Plan</a:t>
            </a:r>
            <a:endParaRPr dirty="0"/>
          </a:p>
          <a:p>
            <a:pPr marL="990575" lvl="1" indent="-330192">
              <a:buClr>
                <a:srgbClr val="1B1E29"/>
              </a:buClr>
              <a:buSzPts val="1400"/>
              <a:buFont typeface="Arial"/>
              <a:buChar char="•"/>
            </a:pPr>
            <a:r>
              <a:rPr lang="en-US" dirty="0">
                <a:solidFill>
                  <a:srgbClr val="1B1E29"/>
                </a:solidFill>
                <a:latin typeface="Arial"/>
                <a:ea typeface="Arial"/>
                <a:cs typeface="Arial"/>
                <a:sym typeface="Arial"/>
              </a:rPr>
              <a:t>GSA Subcontracting Directory</a:t>
            </a:r>
            <a:endParaRPr dirty="0"/>
          </a:p>
          <a:p>
            <a:pPr marL="990575" lvl="1" indent="-330192">
              <a:buClr>
                <a:srgbClr val="1B1E29"/>
              </a:buClr>
              <a:buSzPts val="1400"/>
              <a:buFont typeface="Arial"/>
              <a:buChar char="•"/>
            </a:pPr>
            <a:r>
              <a:rPr lang="en-US" dirty="0">
                <a:solidFill>
                  <a:srgbClr val="1B1E29"/>
                </a:solidFill>
                <a:latin typeface="Arial"/>
                <a:ea typeface="Arial"/>
                <a:cs typeface="Arial"/>
                <a:sym typeface="Arial"/>
              </a:rPr>
              <a:t>DoD Prime Contracting Directory</a:t>
            </a:r>
            <a:endParaRPr dirty="0"/>
          </a:p>
        </p:txBody>
      </p:sp>
      <p:pic>
        <p:nvPicPr>
          <p:cNvPr id="348" name="Google Shape;348;p39" descr="Logo graphic for the SGA Subcontracting Directory."/>
          <p:cNvPicPr preferRelativeResize="0"/>
          <p:nvPr/>
        </p:nvPicPr>
        <p:blipFill rotWithShape="1">
          <a:blip r:embed="rId4">
            <a:alphaModFix/>
          </a:blip>
          <a:srcRect/>
          <a:stretch/>
        </p:blipFill>
        <p:spPr>
          <a:xfrm>
            <a:off x="8604581" y="4552077"/>
            <a:ext cx="1290780" cy="1290780"/>
          </a:xfrm>
          <a:prstGeom prst="rect">
            <a:avLst/>
          </a:prstGeom>
          <a:noFill/>
          <a:ln>
            <a:noFill/>
          </a:ln>
        </p:spPr>
      </p:pic>
      <p:pic>
        <p:nvPicPr>
          <p:cNvPr id="349" name="Google Shape;349;p39" descr="APEX Accelerators logo"/>
          <p:cNvPicPr preferRelativeResize="0"/>
          <p:nvPr/>
        </p:nvPicPr>
        <p:blipFill>
          <a:blip r:embed="rId5">
            <a:alphaModFix/>
          </a:blip>
          <a:stretch>
            <a:fillRect/>
          </a:stretch>
        </p:blipFill>
        <p:spPr>
          <a:xfrm>
            <a:off x="7681324" y="950531"/>
            <a:ext cx="3767107" cy="14690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90E8C4-BAC9-F434-90B2-EA3E3F094496}"/>
              </a:ext>
            </a:extLst>
          </p:cNvPr>
          <p:cNvSpPr>
            <a:spLocks noGrp="1"/>
          </p:cNvSpPr>
          <p:nvPr>
            <p:ph idx="1"/>
          </p:nvPr>
        </p:nvSpPr>
        <p:spPr>
          <a:xfrm>
            <a:off x="838200" y="1804988"/>
            <a:ext cx="10515600" cy="4299147"/>
          </a:xfrm>
        </p:spPr>
        <p:txBody>
          <a:bodyPr>
            <a:normAutofit/>
          </a:bodyPr>
          <a:lstStyle/>
          <a:p>
            <a:pPr marL="0" indent="0">
              <a:lnSpc>
                <a:spcPct val="100000"/>
              </a:lnSpc>
              <a:spcBef>
                <a:spcPts val="0"/>
              </a:spcBef>
              <a:buNone/>
            </a:pPr>
            <a:endParaRPr lang="en-US" dirty="0"/>
          </a:p>
          <a:p>
            <a:pPr marL="0" indent="0">
              <a:lnSpc>
                <a:spcPct val="100000"/>
              </a:lnSpc>
              <a:spcBef>
                <a:spcPts val="0"/>
              </a:spcBef>
              <a:buNone/>
            </a:pPr>
            <a:r>
              <a:rPr lang="en-US" b="0" i="0" dirty="0">
                <a:solidFill>
                  <a:srgbClr val="000000"/>
                </a:solidFill>
                <a:effectLst/>
                <a:latin typeface="Source Sans Pro" panose="020B0503030403020204" pitchFamily="34" charset="0"/>
                <a:ea typeface="Source Sans Pro" panose="020B0503030403020204" pitchFamily="34" charset="0"/>
              </a:rPr>
              <a:t>SBA’s Subcontracting Network System (</a:t>
            </a:r>
            <a:r>
              <a:rPr lang="en-US" b="0" i="0" dirty="0" err="1">
                <a:solidFill>
                  <a:srgbClr val="000000"/>
                </a:solidFill>
                <a:effectLst/>
                <a:latin typeface="Source Sans Pro" panose="020B0503030403020204" pitchFamily="34" charset="0"/>
                <a:ea typeface="Source Sans Pro" panose="020B0503030403020204" pitchFamily="34" charset="0"/>
              </a:rPr>
              <a:t>SUBNet</a:t>
            </a:r>
            <a:r>
              <a:rPr lang="en-US" b="0" i="0" dirty="0">
                <a:solidFill>
                  <a:srgbClr val="000000"/>
                </a:solidFill>
                <a:effectLst/>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rPr>
              <a:t>is a centralized, public, no cost system that facilitates the matching of other-than-small businesses (aka large businesses) that have Federal contracts with small business subcontracting plans that are looking for small business subcontractors to fulfill their subcontracting needs with small businesses interested in fulfilling those needs.</a:t>
            </a:r>
          </a:p>
          <a:p>
            <a:pPr marL="0" indent="0">
              <a:buNone/>
            </a:pPr>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4</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38200" y="530649"/>
            <a:ext cx="10515600" cy="774169"/>
          </a:xfrm>
        </p:spPr>
        <p:txBody>
          <a:bodyPr/>
          <a:lstStyle/>
          <a:p>
            <a:r>
              <a:rPr lang="en-US" dirty="0"/>
              <a:t>What is </a:t>
            </a:r>
            <a:r>
              <a:rPr lang="en-US" dirty="0" err="1"/>
              <a:t>SUBNet</a:t>
            </a:r>
            <a:r>
              <a:rPr lang="en-US" dirty="0"/>
              <a:t>?</a:t>
            </a:r>
          </a:p>
        </p:txBody>
      </p:sp>
    </p:spTree>
    <p:extLst>
      <p:ext uri="{BB962C8B-B14F-4D97-AF65-F5344CB8AC3E}">
        <p14:creationId xmlns:p14="http://schemas.microsoft.com/office/powerpoint/2010/main" val="1377974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A4E2-244C-4AC5-B20D-6C7774988E5D}"/>
              </a:ext>
            </a:extLst>
          </p:cNvPr>
          <p:cNvSpPr>
            <a:spLocks noGrp="1"/>
          </p:cNvSpPr>
          <p:nvPr>
            <p:ph type="title"/>
          </p:nvPr>
        </p:nvSpPr>
        <p:spPr>
          <a:xfrm>
            <a:off x="2015490" y="1131094"/>
            <a:ext cx="3840086" cy="1269596"/>
          </a:xfrm>
        </p:spPr>
        <p:txBody>
          <a:bodyPr vert="horz" lIns="68580" tIns="34290" rIns="68580" bIns="34290" rtlCol="0" anchor="ctr">
            <a:normAutofit/>
          </a:bodyPr>
          <a:lstStyle/>
          <a:p>
            <a:pPr algn="l"/>
            <a:r>
              <a:rPr lang="en-US" sz="3300" dirty="0">
                <a:solidFill>
                  <a:schemeClr val="tx1"/>
                </a:solidFill>
                <a:latin typeface="+mj-lt"/>
                <a:ea typeface="+mj-ea"/>
                <a:cs typeface="+mj-cs"/>
              </a:rPr>
              <a:t>QUESTIONS?</a:t>
            </a:r>
          </a:p>
        </p:txBody>
      </p:sp>
      <p:sp>
        <p:nvSpPr>
          <p:cNvPr id="4" name="Slide Number Placeholder 3">
            <a:extLst>
              <a:ext uri="{FF2B5EF4-FFF2-40B4-BE49-F238E27FC236}">
                <a16:creationId xmlns:a16="http://schemas.microsoft.com/office/drawing/2014/main" id="{683A60EF-D517-411A-9C6A-BE9D17DEE5DF}"/>
              </a:ext>
            </a:extLst>
          </p:cNvPr>
          <p:cNvSpPr>
            <a:spLocks noGrp="1"/>
          </p:cNvSpPr>
          <p:nvPr>
            <p:ph type="sldNum" sz="quarter" idx="12"/>
          </p:nvPr>
        </p:nvSpPr>
        <p:spPr>
          <a:xfrm>
            <a:off x="6730366" y="5624513"/>
            <a:ext cx="874395" cy="273844"/>
          </a:xfrm>
        </p:spPr>
        <p:txBody>
          <a:bodyPr vert="horz" lIns="68580" tIns="34290" rIns="68580" bIns="34290" rtlCol="0" anchor="ctr">
            <a:normAutofit/>
          </a:bodyPr>
          <a:lstStyle/>
          <a:p>
            <a:pPr>
              <a:spcAft>
                <a:spcPts val="450"/>
              </a:spcAft>
              <a:defRPr/>
            </a:pPr>
            <a:fld id="{B1AB44B9-F1EC-4F4B-88D4-413245C9CD3E}" type="slidenum">
              <a:rPr lang="en-US" smtClean="0">
                <a:solidFill>
                  <a:prstClr val="black">
                    <a:tint val="75000"/>
                  </a:prstClr>
                </a:solidFill>
                <a:latin typeface="Calibri" panose="020F0502020204030204"/>
                <a:ea typeface="+mn-ea"/>
                <a:cs typeface="+mn-cs"/>
              </a:rPr>
              <a:pPr>
                <a:spcAft>
                  <a:spcPts val="450"/>
                </a:spcAft>
                <a:defRPr/>
              </a:pPr>
              <a:t>40</a:t>
            </a:fld>
            <a:endParaRPr lang="en-US" dirty="0">
              <a:solidFill>
                <a:prstClr val="black">
                  <a:tint val="75000"/>
                </a:prstClr>
              </a:solidFill>
              <a:latin typeface="Calibri" panose="020F0502020204030204"/>
              <a:ea typeface="+mn-ea"/>
              <a:cs typeface="+mn-cs"/>
            </a:endParaRPr>
          </a:p>
        </p:txBody>
      </p:sp>
      <p:pic>
        <p:nvPicPr>
          <p:cNvPr id="6" name="Picture 5" descr="Question mark">
            <a:extLst>
              <a:ext uri="{FF2B5EF4-FFF2-40B4-BE49-F238E27FC236}">
                <a16:creationId xmlns:a16="http://schemas.microsoft.com/office/drawing/2014/main" id="{AA896849-901F-4A6C-8921-5B6F7AA9E15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989" r="17970"/>
          <a:stretch/>
        </p:blipFill>
        <p:spPr>
          <a:xfrm>
            <a:off x="5025678" y="1472803"/>
            <a:ext cx="4734863" cy="4759321"/>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85032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90E8C4-BAC9-F434-90B2-EA3E3F094496}"/>
              </a:ext>
            </a:extLst>
          </p:cNvPr>
          <p:cNvSpPr>
            <a:spLocks noGrp="1"/>
          </p:cNvSpPr>
          <p:nvPr>
            <p:ph idx="1"/>
          </p:nvPr>
        </p:nvSpPr>
        <p:spPr>
          <a:xfrm>
            <a:off x="838200" y="1510302"/>
            <a:ext cx="10676860" cy="4683998"/>
          </a:xfrm>
        </p:spPr>
        <p:txBody>
          <a:bodyPr>
            <a:normAutofit fontScale="92500"/>
          </a:bodyPr>
          <a:lstStyle/>
          <a:p>
            <a:r>
              <a:rPr lang="en-US" b="1" dirty="0"/>
              <a:t>Large Businesses </a:t>
            </a:r>
            <a:r>
              <a:rPr lang="en-US" dirty="0"/>
              <a:t>that are trying to locate small business contractors can use </a:t>
            </a:r>
            <a:r>
              <a:rPr lang="en-US" dirty="0" err="1"/>
              <a:t>SUBNet</a:t>
            </a:r>
            <a:r>
              <a:rPr lang="en-US" dirty="0"/>
              <a:t> to post subcontracting opportunities/solicitations. </a:t>
            </a:r>
          </a:p>
          <a:p>
            <a:pPr lvl="1"/>
            <a:r>
              <a:rPr lang="en-US" dirty="0"/>
              <a:t>Although primary purpose is for posting of Federal subcontracts, SBA does allow and encourage other contractors (including state, city and municipalities) to post non-Federal subcontracting opportunities </a:t>
            </a:r>
            <a:r>
              <a:rPr lang="en-US" sz="1400" dirty="0">
                <a:effectLst/>
                <a:latin typeface="Calibri" panose="020F0502020204030204" pitchFamily="34" charset="0"/>
                <a:ea typeface="Calibri" panose="020F0502020204030204" pitchFamily="34" charset="0"/>
              </a:rPr>
              <a:t> </a:t>
            </a:r>
          </a:p>
          <a:p>
            <a:pPr lvl="1"/>
            <a:r>
              <a:rPr lang="en-US" dirty="0"/>
              <a:t>For use by companies with current, active, and real subcontracting opportunities to fulfill current or potential contracts </a:t>
            </a:r>
          </a:p>
          <a:p>
            <a:pPr marL="0" indent="0">
              <a:buNone/>
            </a:pPr>
            <a:endParaRPr lang="en-US" sz="1100" dirty="0"/>
          </a:p>
          <a:p>
            <a:pPr marL="0" indent="0">
              <a:buNone/>
            </a:pPr>
            <a:r>
              <a:rPr lang="en-US" dirty="0"/>
              <a:t>   </a:t>
            </a:r>
            <a:r>
              <a:rPr lang="en-US" sz="2400" dirty="0"/>
              <a:t>Recent Changes:</a:t>
            </a:r>
          </a:p>
          <a:p>
            <a:pPr lvl="1"/>
            <a:r>
              <a:rPr lang="en-US" dirty="0"/>
              <a:t>No longer using General Login System (GLS) to register in </a:t>
            </a:r>
            <a:r>
              <a:rPr lang="en-US" dirty="0" err="1"/>
              <a:t>SUBNet</a:t>
            </a:r>
            <a:r>
              <a:rPr lang="en-US" dirty="0"/>
              <a:t> to post opportunities</a:t>
            </a:r>
          </a:p>
          <a:p>
            <a:pPr lvl="1"/>
            <a:r>
              <a:rPr lang="en-US" dirty="0" err="1"/>
              <a:t>SUBNet</a:t>
            </a:r>
            <a:r>
              <a:rPr lang="en-US" dirty="0"/>
              <a:t> has moved to the cloud. Now must sign in through SBA Connect (</a:t>
            </a:r>
            <a:r>
              <a:rPr lang="en-US" dirty="0">
                <a:hlinkClick r:id="rId2"/>
              </a:rPr>
              <a:t>https://connect.sba.gov/</a:t>
            </a:r>
            <a:r>
              <a:rPr lang="en-US" dirty="0"/>
              <a:t>) to publish opportunities. </a:t>
            </a:r>
          </a:p>
          <a:p>
            <a:endParaRPr lang="en-US" sz="1300" b="1"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5</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p:txBody>
          <a:bodyPr/>
          <a:lstStyle/>
          <a:p>
            <a:r>
              <a:rPr lang="en-US" dirty="0"/>
              <a:t>Primary Users of </a:t>
            </a:r>
            <a:r>
              <a:rPr lang="en-US" dirty="0" err="1"/>
              <a:t>SUBNet</a:t>
            </a:r>
            <a:endParaRPr lang="en-US" dirty="0"/>
          </a:p>
        </p:txBody>
      </p:sp>
    </p:spTree>
    <p:extLst>
      <p:ext uri="{BB962C8B-B14F-4D97-AF65-F5344CB8AC3E}">
        <p14:creationId xmlns:p14="http://schemas.microsoft.com/office/powerpoint/2010/main" val="45602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90E8C4-BAC9-F434-90B2-EA3E3F094496}"/>
              </a:ext>
            </a:extLst>
          </p:cNvPr>
          <p:cNvSpPr>
            <a:spLocks noGrp="1"/>
          </p:cNvSpPr>
          <p:nvPr>
            <p:ph idx="1"/>
          </p:nvPr>
        </p:nvSpPr>
        <p:spPr>
          <a:xfrm>
            <a:off x="838200" y="1690688"/>
            <a:ext cx="10515600" cy="4299147"/>
          </a:xfrm>
        </p:spPr>
        <p:txBody>
          <a:bodyPr>
            <a:normAutofit fontScale="92500" lnSpcReduction="20000"/>
          </a:bodyPr>
          <a:lstStyle/>
          <a:p>
            <a:pPr marL="0" indent="0">
              <a:buNone/>
            </a:pPr>
            <a:r>
              <a:rPr lang="en-US" b="1" dirty="0"/>
              <a:t>13 CFR 125.3(b)(3) – Responsibilities of Prime Contractors</a:t>
            </a:r>
          </a:p>
          <a:p>
            <a:endParaRPr lang="en-US" sz="900" b="1" dirty="0"/>
          </a:p>
          <a:p>
            <a:pPr marL="0" indent="0">
              <a:buNone/>
            </a:pPr>
            <a:r>
              <a:rPr lang="en-US" dirty="0"/>
              <a:t>Efforts to provide the maximum practicable subcontracting opportunities for small business concern may include, as appropriate for the procurement, one or more of the following actions: </a:t>
            </a:r>
          </a:p>
          <a:p>
            <a:pPr marL="0" indent="0">
              <a:buNone/>
            </a:pPr>
            <a:r>
              <a:rPr lang="en-US" dirty="0"/>
              <a:t>…</a:t>
            </a:r>
          </a:p>
          <a:p>
            <a:pPr marL="0" indent="0">
              <a:buNone/>
            </a:pPr>
            <a:endParaRPr lang="en-US" sz="1100" dirty="0"/>
          </a:p>
          <a:p>
            <a:pPr marL="0" indent="0">
              <a:buNone/>
            </a:pPr>
            <a:r>
              <a:rPr lang="en-US" dirty="0"/>
              <a:t>ii) Conducting market research to identify small business subcontractors and suppliers through all reasonable means, such as performing online searches via the System for Award Management (SAM) (or any successor system), </a:t>
            </a:r>
            <a:r>
              <a:rPr lang="en-US" b="1" dirty="0"/>
              <a:t>posting Notices of Sources Sought and/or Requests for Proposal on SBA’s </a:t>
            </a:r>
            <a:r>
              <a:rPr lang="en-US" b="1" dirty="0" err="1"/>
              <a:t>SUBNet</a:t>
            </a:r>
            <a:r>
              <a:rPr lang="en-US" dirty="0"/>
              <a:t>, participating in Business Matchmaking events, and attending pre-bid conferences;</a:t>
            </a:r>
          </a:p>
          <a:p>
            <a:endParaRPr lang="en-US" dirty="0"/>
          </a:p>
        </p:txBody>
      </p:sp>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6</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38200" y="530649"/>
            <a:ext cx="10515600" cy="774169"/>
          </a:xfrm>
        </p:spPr>
        <p:txBody>
          <a:bodyPr/>
          <a:lstStyle/>
          <a:p>
            <a:r>
              <a:rPr lang="en-US" dirty="0"/>
              <a:t>Importance of </a:t>
            </a:r>
            <a:r>
              <a:rPr lang="en-US" dirty="0" err="1"/>
              <a:t>SUBNet</a:t>
            </a:r>
            <a:endParaRPr lang="en-US" dirty="0"/>
          </a:p>
        </p:txBody>
      </p:sp>
    </p:spTree>
    <p:extLst>
      <p:ext uri="{BB962C8B-B14F-4D97-AF65-F5344CB8AC3E}">
        <p14:creationId xmlns:p14="http://schemas.microsoft.com/office/powerpoint/2010/main" val="348136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90E8C4-BAC9-F434-90B2-EA3E3F094496}"/>
              </a:ext>
            </a:extLst>
          </p:cNvPr>
          <p:cNvSpPr>
            <a:spLocks noGrp="1"/>
          </p:cNvSpPr>
          <p:nvPr>
            <p:ph idx="1"/>
          </p:nvPr>
        </p:nvSpPr>
        <p:spPr>
          <a:xfrm>
            <a:off x="838200" y="1873091"/>
            <a:ext cx="10515600" cy="4116744"/>
          </a:xfrm>
        </p:spPr>
        <p:txBody>
          <a:bodyPr>
            <a:normAutofit fontScale="85000" lnSpcReduction="20000"/>
          </a:bodyPr>
          <a:lstStyle/>
          <a:p>
            <a:pPr marL="0" indent="0">
              <a:buNone/>
            </a:pPr>
            <a:r>
              <a:rPr lang="en-US" b="1" dirty="0"/>
              <a:t>13 CFR 125.3(d) Contracting officer responsibilities</a:t>
            </a:r>
            <a:r>
              <a:rPr lang="en-US" dirty="0"/>
              <a:t>.  The contracting officer (or administrative contracting officer if specifically delegated in writing to accomplish this task) is responsible for evaluating the prime contractor's compliance with its subcontracting plan, including:</a:t>
            </a:r>
          </a:p>
          <a:p>
            <a:pPr marL="0" indent="0">
              <a:buNone/>
            </a:pPr>
            <a:endParaRPr lang="en-US" dirty="0"/>
          </a:p>
          <a:p>
            <a:pPr marL="0" indent="0">
              <a:buNone/>
            </a:pPr>
            <a:r>
              <a:rPr lang="en-US" dirty="0"/>
              <a:t>(3)(ii) Examples of activities reflective of a failure to make a good faith effort to comply with a subcontracting plan include, but are not limited, to:…</a:t>
            </a:r>
          </a:p>
          <a:p>
            <a:pPr marL="0" indent="0">
              <a:buNone/>
            </a:pPr>
            <a:endParaRPr lang="en-US" dirty="0"/>
          </a:p>
          <a:p>
            <a:pPr marL="0" indent="0">
              <a:buNone/>
            </a:pPr>
            <a:r>
              <a:rPr lang="en-US" dirty="0"/>
              <a:t>(G) Failure to conduct market research identifying potential small business concern subcontractors through all reasonable means including outreach, industry days, or the </a:t>
            </a:r>
            <a:r>
              <a:rPr lang="en-US" b="1" dirty="0"/>
              <a:t>use of federal database marketing systems such as SBA's Dynamic Small Business Search (DSBS) or </a:t>
            </a:r>
            <a:r>
              <a:rPr lang="en-US" b="1" dirty="0" err="1"/>
              <a:t>SUBNet</a:t>
            </a:r>
            <a:r>
              <a:rPr lang="en-US" b="1" dirty="0"/>
              <a:t> Systems or any successor federal system.</a:t>
            </a:r>
          </a:p>
          <a:p>
            <a:endParaRPr lang="en-US" dirty="0"/>
          </a:p>
        </p:txBody>
      </p:sp>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7</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838200" y="530650"/>
            <a:ext cx="10515600" cy="815266"/>
          </a:xfrm>
        </p:spPr>
        <p:txBody>
          <a:bodyPr/>
          <a:lstStyle/>
          <a:p>
            <a:r>
              <a:rPr lang="en-US" dirty="0"/>
              <a:t>Importance of </a:t>
            </a:r>
            <a:r>
              <a:rPr lang="en-US" dirty="0" err="1"/>
              <a:t>SUBNet</a:t>
            </a:r>
            <a:r>
              <a:rPr lang="en-US" dirty="0"/>
              <a:t> (continued)</a:t>
            </a:r>
          </a:p>
        </p:txBody>
      </p:sp>
    </p:spTree>
    <p:extLst>
      <p:ext uri="{BB962C8B-B14F-4D97-AF65-F5344CB8AC3E}">
        <p14:creationId xmlns:p14="http://schemas.microsoft.com/office/powerpoint/2010/main" val="110071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90E8C4-BAC9-F434-90B2-EA3E3F094496}"/>
              </a:ext>
            </a:extLst>
          </p:cNvPr>
          <p:cNvSpPr>
            <a:spLocks noGrp="1"/>
          </p:cNvSpPr>
          <p:nvPr>
            <p:ph idx="1"/>
          </p:nvPr>
        </p:nvSpPr>
        <p:spPr>
          <a:xfrm>
            <a:off x="523875" y="1510302"/>
            <a:ext cx="11182350" cy="4683998"/>
          </a:xfrm>
        </p:spPr>
        <p:txBody>
          <a:bodyPr>
            <a:normAutofit lnSpcReduction="10000"/>
          </a:bodyPr>
          <a:lstStyle/>
          <a:p>
            <a:r>
              <a:rPr lang="en-US" b="1" dirty="0"/>
              <a:t>Small Businesses </a:t>
            </a:r>
            <a:r>
              <a:rPr lang="en-US" dirty="0"/>
              <a:t>searching for subcontracting opportunities at </a:t>
            </a:r>
            <a:r>
              <a:rPr lang="en-US" dirty="0">
                <a:hlinkClick r:id="rId2"/>
              </a:rPr>
              <a:t>https://subnet.sba.gov/client/dsp_Landing.cfm</a:t>
            </a:r>
            <a:r>
              <a:rPr lang="en-US" dirty="0"/>
              <a:t> </a:t>
            </a:r>
          </a:p>
          <a:p>
            <a:pPr lvl="1"/>
            <a:r>
              <a:rPr lang="en-US" dirty="0"/>
              <a:t>Do not need to register with SBA Connect to view postings</a:t>
            </a:r>
          </a:p>
          <a:p>
            <a:pPr lvl="1"/>
            <a:r>
              <a:rPr lang="en-US" dirty="0"/>
              <a:t>Should not request </a:t>
            </a:r>
            <a:r>
              <a:rPr lang="en-US" dirty="0" err="1"/>
              <a:t>SUBNet</a:t>
            </a:r>
            <a:r>
              <a:rPr lang="en-US" dirty="0"/>
              <a:t> posting access</a:t>
            </a:r>
          </a:p>
          <a:p>
            <a:pPr lvl="1"/>
            <a:r>
              <a:rPr lang="en-US" dirty="0"/>
              <a:t>Can use </a:t>
            </a:r>
            <a:r>
              <a:rPr lang="en-US" dirty="0" err="1"/>
              <a:t>SUBNet</a:t>
            </a:r>
            <a:r>
              <a:rPr lang="en-US" dirty="0"/>
              <a:t> to identify business contacts</a:t>
            </a:r>
          </a:p>
          <a:p>
            <a:pPr lvl="1"/>
            <a:r>
              <a:rPr lang="en-US" dirty="0"/>
              <a:t>Can use </a:t>
            </a:r>
            <a:r>
              <a:rPr lang="en-US" dirty="0" err="1"/>
              <a:t>SUBNet</a:t>
            </a:r>
            <a:r>
              <a:rPr lang="en-US" dirty="0"/>
              <a:t> to gain information on types of work being subbed by large businesses in order to have more targeted marketing</a:t>
            </a:r>
          </a:p>
          <a:p>
            <a:pPr marL="0" indent="0" algn="ctr">
              <a:buNone/>
            </a:pPr>
            <a:r>
              <a:rPr lang="en-US" b="1" i="1" dirty="0"/>
              <a:t>	</a:t>
            </a:r>
          </a:p>
          <a:p>
            <a:pPr marL="0" indent="0" algn="ctr">
              <a:buNone/>
            </a:pPr>
            <a:endParaRPr lang="en-US" b="1" i="1" dirty="0"/>
          </a:p>
          <a:p>
            <a:pPr marL="0" indent="0" algn="ctr">
              <a:buNone/>
            </a:pPr>
            <a:r>
              <a:rPr lang="en-US" sz="2600" b="1" i="1" dirty="0" err="1"/>
              <a:t>SUBNet</a:t>
            </a:r>
            <a:r>
              <a:rPr lang="en-US" sz="2600" b="1" i="1" dirty="0"/>
              <a:t> is NOT to be used for posting marketing materials.  </a:t>
            </a:r>
          </a:p>
          <a:p>
            <a:pPr marL="0" indent="0" algn="ctr">
              <a:buNone/>
            </a:pPr>
            <a:r>
              <a:rPr lang="en-US" sz="2600" b="1" i="1" dirty="0"/>
              <a:t>SBs advertising their own company or capabilities will be removed.</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8</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p:txBody>
          <a:bodyPr/>
          <a:lstStyle/>
          <a:p>
            <a:r>
              <a:rPr lang="en-US" dirty="0"/>
              <a:t>Primary Users of </a:t>
            </a:r>
            <a:r>
              <a:rPr lang="en-US" dirty="0" err="1"/>
              <a:t>SUBNet</a:t>
            </a:r>
            <a:r>
              <a:rPr lang="en-US" dirty="0"/>
              <a:t> (continued)</a:t>
            </a:r>
          </a:p>
        </p:txBody>
      </p:sp>
    </p:spTree>
    <p:extLst>
      <p:ext uri="{BB962C8B-B14F-4D97-AF65-F5344CB8AC3E}">
        <p14:creationId xmlns:p14="http://schemas.microsoft.com/office/powerpoint/2010/main" val="278308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90E8C4-BAC9-F434-90B2-EA3E3F094496}"/>
              </a:ext>
            </a:extLst>
          </p:cNvPr>
          <p:cNvSpPr>
            <a:spLocks noGrp="1"/>
          </p:cNvSpPr>
          <p:nvPr>
            <p:ph idx="1"/>
          </p:nvPr>
        </p:nvSpPr>
        <p:spPr>
          <a:xfrm>
            <a:off x="1866900" y="1661790"/>
            <a:ext cx="8448675" cy="4532510"/>
          </a:xfrm>
        </p:spPr>
        <p:txBody>
          <a:bodyPr>
            <a:normAutofit/>
          </a:bodyPr>
          <a:lstStyle/>
          <a:p>
            <a:pPr marL="0" indent="0">
              <a:buNone/>
            </a:pPr>
            <a:endParaRPr lang="en-US" dirty="0">
              <a:highlight>
                <a:srgbClr val="FFFF00"/>
              </a:highlight>
            </a:endParaRPr>
          </a:p>
        </p:txBody>
      </p:sp>
      <p:sp>
        <p:nvSpPr>
          <p:cNvPr id="3" name="Slide Number Placeholder 2">
            <a:extLst>
              <a:ext uri="{FF2B5EF4-FFF2-40B4-BE49-F238E27FC236}">
                <a16:creationId xmlns:a16="http://schemas.microsoft.com/office/drawing/2014/main" id="{B53251B5-4795-A4A2-EC1F-DB86484D17CD}"/>
              </a:ext>
            </a:extLst>
          </p:cNvPr>
          <p:cNvSpPr>
            <a:spLocks noGrp="1"/>
          </p:cNvSpPr>
          <p:nvPr>
            <p:ph type="sldNum" sz="quarter" idx="12"/>
          </p:nvPr>
        </p:nvSpPr>
        <p:spPr/>
        <p:txBody>
          <a:bodyPr/>
          <a:lstStyle/>
          <a:p>
            <a:fld id="{9D21CDB5-DECC-4A94-8D7D-DC48D525BC69}" type="slidenum">
              <a:rPr lang="en-US" smtClean="0"/>
              <a:t>9</a:t>
            </a:fld>
            <a:endParaRPr lang="en-US" dirty="0"/>
          </a:p>
        </p:txBody>
      </p:sp>
      <p:sp>
        <p:nvSpPr>
          <p:cNvPr id="4" name="Title 3">
            <a:extLst>
              <a:ext uri="{FF2B5EF4-FFF2-40B4-BE49-F238E27FC236}">
                <a16:creationId xmlns:a16="http://schemas.microsoft.com/office/drawing/2014/main" id="{04FDDE70-3B71-C8B7-6ECD-8552F9903D9A}"/>
              </a:ext>
            </a:extLst>
          </p:cNvPr>
          <p:cNvSpPr>
            <a:spLocks noGrp="1"/>
          </p:cNvSpPr>
          <p:nvPr>
            <p:ph type="title"/>
          </p:nvPr>
        </p:nvSpPr>
        <p:spPr>
          <a:xfrm>
            <a:off x="914400" y="321231"/>
            <a:ext cx="10515600" cy="1160039"/>
          </a:xfrm>
        </p:spPr>
        <p:txBody>
          <a:bodyPr>
            <a:normAutofit/>
          </a:bodyPr>
          <a:lstStyle/>
          <a:p>
            <a:r>
              <a:rPr lang="en-US" dirty="0"/>
              <a:t>Searching for Subcontracting Opportunities </a:t>
            </a:r>
          </a:p>
        </p:txBody>
      </p:sp>
      <p:pic>
        <p:nvPicPr>
          <p:cNvPr id="6" name="Picture 5" descr="Screenshot of SubNet web page.">
            <a:extLst>
              <a:ext uri="{FF2B5EF4-FFF2-40B4-BE49-F238E27FC236}">
                <a16:creationId xmlns:a16="http://schemas.microsoft.com/office/drawing/2014/main" id="{6F3E04C6-F5CC-B42D-C9A0-841496064302}"/>
              </a:ext>
            </a:extLst>
          </p:cNvPr>
          <p:cNvPicPr>
            <a:picLocks noChangeAspect="1"/>
          </p:cNvPicPr>
          <p:nvPr/>
        </p:nvPicPr>
        <p:blipFill>
          <a:blip r:embed="rId2"/>
          <a:stretch>
            <a:fillRect/>
          </a:stretch>
        </p:blipFill>
        <p:spPr>
          <a:xfrm>
            <a:off x="1143000" y="1107919"/>
            <a:ext cx="10134600" cy="5376180"/>
          </a:xfrm>
          <a:prstGeom prst="rect">
            <a:avLst/>
          </a:prstGeom>
        </p:spPr>
      </p:pic>
      <p:sp>
        <p:nvSpPr>
          <p:cNvPr id="7" name="Arrow: Right 6" descr="Yellow arrow">
            <a:extLst>
              <a:ext uri="{FF2B5EF4-FFF2-40B4-BE49-F238E27FC236}">
                <a16:creationId xmlns:a16="http://schemas.microsoft.com/office/drawing/2014/main" id="{4D4D6C26-D78D-C70C-A91F-4DFFF90516DF}"/>
              </a:ext>
            </a:extLst>
          </p:cNvPr>
          <p:cNvSpPr/>
          <p:nvPr/>
        </p:nvSpPr>
        <p:spPr>
          <a:xfrm>
            <a:off x="3819526" y="3305782"/>
            <a:ext cx="657224" cy="285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8A757D-2AA4-FD9E-2DC1-3CAB95D50015}"/>
              </a:ext>
            </a:extLst>
          </p:cNvPr>
          <p:cNvSpPr txBox="1"/>
          <p:nvPr/>
        </p:nvSpPr>
        <p:spPr>
          <a:xfrm>
            <a:off x="1468039" y="4111309"/>
            <a:ext cx="1491987" cy="954107"/>
          </a:xfrm>
          <a:prstGeom prst="rect">
            <a:avLst/>
          </a:prstGeom>
          <a:noFill/>
        </p:spPr>
        <p:txBody>
          <a:bodyPr wrap="square" rtlCol="0">
            <a:spAutoFit/>
          </a:bodyPr>
          <a:lstStyle/>
          <a:p>
            <a:r>
              <a:rPr lang="en-US" sz="1400" b="1" dirty="0">
                <a:highlight>
                  <a:srgbClr val="00FF00"/>
                </a:highlight>
              </a:rPr>
              <a:t>Can select State from drop-down or click on State from map </a:t>
            </a:r>
          </a:p>
        </p:txBody>
      </p:sp>
      <p:sp>
        <p:nvSpPr>
          <p:cNvPr id="10" name="Arrow: Right 9" descr="Green arrow">
            <a:extLst>
              <a:ext uri="{FF2B5EF4-FFF2-40B4-BE49-F238E27FC236}">
                <a16:creationId xmlns:a16="http://schemas.microsoft.com/office/drawing/2014/main" id="{6E9591D9-9CA1-3233-FADA-4C7C35DBECFA}"/>
              </a:ext>
            </a:extLst>
          </p:cNvPr>
          <p:cNvSpPr/>
          <p:nvPr/>
        </p:nvSpPr>
        <p:spPr>
          <a:xfrm>
            <a:off x="2019300" y="5245936"/>
            <a:ext cx="694267" cy="32245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descr="Green arrow">
            <a:extLst>
              <a:ext uri="{FF2B5EF4-FFF2-40B4-BE49-F238E27FC236}">
                <a16:creationId xmlns:a16="http://schemas.microsoft.com/office/drawing/2014/main" id="{D9D4A32B-C29A-E141-828E-C4A0DE421D12}"/>
              </a:ext>
            </a:extLst>
          </p:cNvPr>
          <p:cNvSpPr/>
          <p:nvPr/>
        </p:nvSpPr>
        <p:spPr>
          <a:xfrm>
            <a:off x="3285065" y="3866515"/>
            <a:ext cx="717551" cy="31776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descr="Red arrow">
            <a:extLst>
              <a:ext uri="{FF2B5EF4-FFF2-40B4-BE49-F238E27FC236}">
                <a16:creationId xmlns:a16="http://schemas.microsoft.com/office/drawing/2014/main" id="{6B777BBF-4368-BAF3-EEE8-A87B49E7A8A8}"/>
              </a:ext>
            </a:extLst>
          </p:cNvPr>
          <p:cNvCxnSpPr/>
          <p:nvPr/>
        </p:nvCxnSpPr>
        <p:spPr>
          <a:xfrm>
            <a:off x="7424737" y="3315105"/>
            <a:ext cx="790575" cy="113895"/>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5C9625-6327-5E31-5848-50D70D511DC9}"/>
              </a:ext>
            </a:extLst>
          </p:cNvPr>
          <p:cNvSpPr txBox="1"/>
          <p:nvPr/>
        </p:nvSpPr>
        <p:spPr>
          <a:xfrm>
            <a:off x="8181974" y="3305782"/>
            <a:ext cx="2114551" cy="307777"/>
          </a:xfrm>
          <a:prstGeom prst="rect">
            <a:avLst/>
          </a:prstGeom>
          <a:noFill/>
        </p:spPr>
        <p:txBody>
          <a:bodyPr wrap="square" rtlCol="0">
            <a:spAutoFit/>
          </a:bodyPr>
          <a:lstStyle/>
          <a:p>
            <a:r>
              <a:rPr lang="en-US" sz="1400" dirty="0">
                <a:solidFill>
                  <a:schemeClr val="accent5"/>
                </a:solidFill>
              </a:rPr>
              <a:t>(Future Enhancement)</a:t>
            </a:r>
          </a:p>
        </p:txBody>
      </p:sp>
    </p:spTree>
    <p:extLst>
      <p:ext uri="{BB962C8B-B14F-4D97-AF65-F5344CB8AC3E}">
        <p14:creationId xmlns:p14="http://schemas.microsoft.com/office/powerpoint/2010/main" val="3346944983"/>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D88517F5605C499278B8361ED836D7" ma:contentTypeVersion="6" ma:contentTypeDescription="Create a new document." ma:contentTypeScope="" ma:versionID="6889680816e4e0da497009644afef602">
  <xsd:schema xmlns:xsd="http://www.w3.org/2001/XMLSchema" xmlns:xs="http://www.w3.org/2001/XMLSchema" xmlns:p="http://schemas.microsoft.com/office/2006/metadata/properties" xmlns:ns2="1a395707-c2d3-4efd-bc8f-17786f1b037d" xmlns:ns3="84719dcd-ad6d-47be-8749-555daacb6936" targetNamespace="http://schemas.microsoft.com/office/2006/metadata/properties" ma:root="true" ma:fieldsID="0407deba78b56d96902ceb4950cd8851" ns2:_="" ns3:_="">
    <xsd:import namespace="1a395707-c2d3-4efd-bc8f-17786f1b037d"/>
    <xsd:import namespace="84719dcd-ad6d-47be-8749-555daacb69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95707-c2d3-4efd-bc8f-17786f1b037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719dcd-ad6d-47be-8749-555daacb69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a395707-c2d3-4efd-bc8f-17786f1b037d">
      <UserInfo>
        <DisplayName>Lourie, Susan D.</DisplayName>
        <AccountId>94</AccountId>
        <AccountType/>
      </UserInfo>
      <UserInfo>
        <DisplayName>Kontakos, Peter H.</DisplayName>
        <AccountId>95</AccountId>
        <AccountType/>
      </UserInfo>
      <UserInfo>
        <DisplayName>Guerzon, Meagan K.</DisplayName>
        <AccountId>15</AccountId>
        <AccountType/>
      </UserInfo>
      <UserInfo>
        <DisplayName>Clarke, Christopher R.</DisplayName>
        <AccountId>30</AccountId>
        <AccountType/>
      </UserInfo>
      <UserInfo>
        <DisplayName>Fentzel, Marisa L.</DisplayName>
        <AccountId>148</AccountId>
        <AccountType/>
      </UserInfo>
      <UserInfo>
        <DisplayName>Dixon, Kelly J.</DisplayName>
        <AccountId>165</AccountId>
        <AccountType/>
      </UserInfo>
      <UserInfo>
        <DisplayName>Sermons II, Wallace D.</DisplayName>
        <AccountId>413</AccountId>
        <AccountType/>
      </UserInfo>
      <UserInfo>
        <DisplayName>Doss, Antonio</DisplayName>
        <AccountId>299</AccountId>
        <AccountType/>
      </UserInfo>
      <UserInfo>
        <DisplayName>Klein, John W.</DisplayName>
        <AccountId>223</AccountId>
        <AccountType/>
      </UserInfo>
      <UserInfo>
        <DisplayName>Loines, David W.</DisplayName>
        <AccountId>222</AccountId>
        <AccountType/>
      </UserInfo>
      <UserInfo>
        <DisplayName>Le, Sam Q.</DisplayName>
        <AccountId>7</AccountId>
        <AccountType/>
      </UserInfo>
      <UserInfo>
        <DisplayName>Hagedorn, Mark R</DisplayName>
        <AccountId>21</AccountId>
        <AccountType/>
      </UserInfo>
      <UserInfo>
        <DisplayName>DePriest, Kate</DisplayName>
        <AccountId>23</AccountId>
        <AccountType/>
      </UserInfo>
      <UserInfo>
        <DisplayName>Amann, Alison M.</DisplayName>
        <AccountId>16</AccountId>
        <AccountType/>
      </UserInfo>
      <UserInfo>
        <DisplayName>Fudge, Donna J.</DisplayName>
        <AccountId>68</AccountId>
        <AccountType/>
      </UserInfo>
      <UserInfo>
        <DisplayName>Jeffcoat, Timothy D.</DisplayName>
        <AccountId>1110</AccountId>
        <AccountType/>
      </UserInfo>
      <UserInfo>
        <DisplayName>Ruiz, Miguel J.</DisplayName>
        <AccountId>1111</AccountId>
        <AccountType/>
      </UserInfo>
      <UserInfo>
        <DisplayName>OPL Members</DisplayName>
        <AccountId>1162</AccountId>
        <AccountType/>
      </UserInfo>
      <UserInfo>
        <DisplayName>Office of Policy Planning and Liaison (OPPL) Members</DisplayName>
        <AccountId>1163</AccountId>
        <AccountType/>
      </UserInfo>
      <UserInfo>
        <DisplayName>Dussault, Aditi S.</DisplayName>
        <AccountId>1168</AccountId>
        <AccountType/>
      </UserInfo>
      <UserInfo>
        <DisplayName>Peebles, Dr. Donna L.</DisplayName>
        <AccountId>98</AccountId>
        <AccountType/>
      </UserInfo>
      <UserInfo>
        <DisplayName>Bender, Edmund</DisplayName>
        <AccountId>238</AccountId>
        <AccountType/>
      </UserInfo>
      <UserInfo>
        <DisplayName>Putman, Rosalyn E.</DisplayName>
        <AccountId>213</AccountId>
        <AccountType/>
      </UserInfo>
      <UserInfo>
        <DisplayName>Stubblefield, Larry</DisplayName>
        <AccountId>1458</AccountId>
        <AccountType/>
      </UserInfo>
      <UserInfo>
        <DisplayName>Mays, Brian K. (Contractor)</DisplayName>
        <AccountId>1465</AccountId>
        <AccountType/>
      </UserInfo>
      <UserInfo>
        <DisplayName>Yoder, Nicole A. (Contractor)</DisplayName>
        <AccountId>1466</AccountId>
        <AccountType/>
      </UserInfo>
      <UserInfo>
        <DisplayName>Brimm-Velarde, Vianca M.</DisplayName>
        <AccountId>1457</AccountId>
        <AccountType/>
      </UserInfo>
    </SharedWithUsers>
  </documentManagement>
</p:properties>
</file>

<file path=customXml/itemProps1.xml><?xml version="1.0" encoding="utf-8"?>
<ds:datastoreItem xmlns:ds="http://schemas.openxmlformats.org/officeDocument/2006/customXml" ds:itemID="{E7745873-4EEF-4939-BDD0-FA73F69A9B0B}">
  <ds:schemaRefs>
    <ds:schemaRef ds:uri="http://schemas.microsoft.com/sharepoint/v3/contenttype/forms"/>
  </ds:schemaRefs>
</ds:datastoreItem>
</file>

<file path=customXml/itemProps2.xml><?xml version="1.0" encoding="utf-8"?>
<ds:datastoreItem xmlns:ds="http://schemas.openxmlformats.org/officeDocument/2006/customXml" ds:itemID="{E096E861-2DFF-4731-8CF9-1912AB8C3B3E}">
  <ds:schemaRefs>
    <ds:schemaRef ds:uri="1a395707-c2d3-4efd-bc8f-17786f1b037d"/>
    <ds:schemaRef ds:uri="84719dcd-ad6d-47be-8749-555daacb69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42CE60-8E2F-4625-A4F1-0AC00B60E430}">
  <ds:schemaRefs>
    <ds:schemaRef ds:uri="http://purl.org/dc/terms/"/>
    <ds:schemaRef ds:uri="84719dcd-ad6d-47be-8749-555daacb6936"/>
    <ds:schemaRef ds:uri="http://purl.org/dc/dcmitype/"/>
    <ds:schemaRef ds:uri="http://www.w3.org/XML/1998/namespace"/>
    <ds:schemaRef ds:uri="1a395707-c2d3-4efd-bc8f-17786f1b037d"/>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SBA (16x9)</Template>
  <TotalTime>29701</TotalTime>
  <Words>5448</Words>
  <Application>Microsoft Office PowerPoint</Application>
  <PresentationFormat>Widescreen</PresentationFormat>
  <Paragraphs>451</Paragraphs>
  <Slides>40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Courier New</vt:lpstr>
      <vt:lpstr>Merriweather</vt:lpstr>
      <vt:lpstr>Noto Sans Symbols</vt:lpstr>
      <vt:lpstr>Source Sans Pro</vt:lpstr>
      <vt:lpstr>Office Theme</vt:lpstr>
      <vt:lpstr>SBA U.S. Small Business Administration</vt:lpstr>
      <vt:lpstr>SBA’s Subcontracting Network (SUBNet)</vt:lpstr>
      <vt:lpstr>Today’s Speaker</vt:lpstr>
      <vt:lpstr>What is SUBNet?</vt:lpstr>
      <vt:lpstr>Primary Users of SUBNet</vt:lpstr>
      <vt:lpstr>Importance of SUBNet</vt:lpstr>
      <vt:lpstr>Importance of SUBNet (continued)</vt:lpstr>
      <vt:lpstr>Primary Users of SUBNet (continued)</vt:lpstr>
      <vt:lpstr>Searching for Subcontracting Opportunities </vt:lpstr>
      <vt:lpstr>Search Results – Place of Performance </vt:lpstr>
      <vt:lpstr>Solicitation Details </vt:lpstr>
      <vt:lpstr>Solicitation Details (continued)</vt:lpstr>
      <vt:lpstr>All Solicitation from this Business </vt:lpstr>
      <vt:lpstr>Using Advanced Search (continued)</vt:lpstr>
      <vt:lpstr>Using Advanced Search (continued)</vt:lpstr>
      <vt:lpstr>Searching Business Directory </vt:lpstr>
      <vt:lpstr>Business Directory Results</vt:lpstr>
      <vt:lpstr>Things of Note</vt:lpstr>
      <vt:lpstr>Needing Assistance</vt:lpstr>
      <vt:lpstr>Benefits of Subcontracting </vt:lpstr>
      <vt:lpstr>Why are Subcontractors Needed?  </vt:lpstr>
      <vt:lpstr>Important Subcontracting Terms </vt:lpstr>
      <vt:lpstr>Additional Subcontracting Terms </vt:lpstr>
      <vt:lpstr>Understanding the Subcontracting  Federal Acquisition Regulation (FAR)</vt:lpstr>
      <vt:lpstr>Small Business Subcontracting Opportunities </vt:lpstr>
      <vt:lpstr>Subcontracting Risk</vt:lpstr>
      <vt:lpstr> How Do I Become a Federal Government SB Contractor </vt:lpstr>
      <vt:lpstr>Requirements for a Small Business Subcontractor   </vt:lpstr>
      <vt:lpstr>Identify Your Target Market  </vt:lpstr>
      <vt:lpstr>Promotional Marketing Assistance </vt:lpstr>
      <vt:lpstr>Become Familiar   </vt:lpstr>
      <vt:lpstr>Gathering Information</vt:lpstr>
      <vt:lpstr>Tools to Help Identify</vt:lpstr>
      <vt:lpstr>Consider the Pricing Factors</vt:lpstr>
      <vt:lpstr>Submit a Bid with a SB Self-Certification</vt:lpstr>
      <vt:lpstr>Review Contract Terms Before Signing the Subcontract</vt:lpstr>
      <vt:lpstr>Are You Ready to Be a Subcontractor?</vt:lpstr>
      <vt:lpstr>Other Federal Government Resources</vt:lpstr>
      <vt:lpstr> Procurement Assistance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&amp; Regulatory Update</dc:title>
  <dc:creator>Le, Sam Q.</dc:creator>
  <cp:lastModifiedBy>YolandaGJohnson</cp:lastModifiedBy>
  <cp:revision>49</cp:revision>
  <cp:lastPrinted>2021-08-20T14:38:38Z</cp:lastPrinted>
  <dcterms:created xsi:type="dcterms:W3CDTF">2019-04-05T20:27:02Z</dcterms:created>
  <dcterms:modified xsi:type="dcterms:W3CDTF">2025-01-15T21:03:26Z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0x0101002ED88517F5605C499278B8361ED836D7</vt:lpwstr>
  </property>
</Properties>
</file>