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9D982-D5BD-4E28-BB1E-68B4D8E7B0FF}">
  <a:tblStyle styleId="{0F89D982-D5BD-4E28-BB1E-68B4D8E7B0FF}"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57" autoAdjust="0"/>
  </p:normalViewPr>
  <p:slideViewPr>
    <p:cSldViewPr snapToGrid="0">
      <p:cViewPr varScale="1">
        <p:scale>
          <a:sx n="83" d="100"/>
          <a:sy n="83" d="100"/>
        </p:scale>
        <p:origin x="800"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df3d2b81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df3d2b8197_0_0:notes"/>
          <p:cNvSpPr txBox="1">
            <a:spLocks noGrp="1"/>
          </p:cNvSpPr>
          <p:nvPr>
            <p:ph type="body" idx="1"/>
          </p:nvPr>
        </p:nvSpPr>
        <p:spPr>
          <a:xfrm>
            <a:off x="685802" y="4343401"/>
            <a:ext cx="5486400" cy="41148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64" name="Google Shape;64;g2df3d2b8197_0_0:notes"/>
          <p:cNvSpPr txBox="1">
            <a:spLocks noGrp="1"/>
          </p:cNvSpPr>
          <p:nvPr>
            <p:ph type="sldNum" idx="12"/>
          </p:nvPr>
        </p:nvSpPr>
        <p:spPr>
          <a:xfrm>
            <a:off x="3884612" y="8685213"/>
            <a:ext cx="2971800"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df3d2b8197_0_8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54" name="Google Shape;154;g2df3d2b8197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3d2b8197_0_899: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i="1" dirty="0"/>
          </a:p>
          <a:p>
            <a:pPr marL="0" lvl="0" indent="0" algn="l" rtl="0">
              <a:spcBef>
                <a:spcPts val="1200"/>
              </a:spcBef>
              <a:spcAft>
                <a:spcPts val="0"/>
              </a:spcAft>
              <a:buNone/>
            </a:pPr>
            <a:endParaRPr dirty="0"/>
          </a:p>
        </p:txBody>
      </p:sp>
      <p:sp>
        <p:nvSpPr>
          <p:cNvPr id="162" name="Google Shape;162;g2df3d2b8197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f3d2b8197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71" name="Google Shape;171;g2df3d2b8197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df3d2b8197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177" name="Google Shape;177;g2df3d2b8197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f3d2b8197_0_9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3" name="Google Shape;183;g2df3d2b8197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df3d2b8197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9" name="Google Shape;189;g2df3d2b8197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df3d2b8197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95" name="Google Shape;195;g2df3d2b8197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f3d2b8197_0_1183: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Kemba: </a:t>
            </a:r>
            <a:r>
              <a:rPr lang="en"/>
              <a:t>I’d like to conclude today’s presentation with two of the most frequently asked questions regarding proposals and quotes. First – “How can I ensure my quote or proposals is responsive?” </a:t>
            </a:r>
            <a:endParaRPr/>
          </a:p>
          <a:p>
            <a:pPr marL="0" lvl="0" indent="0" algn="l" rtl="0">
              <a:lnSpc>
                <a:spcPct val="115000"/>
              </a:lnSpc>
              <a:spcBef>
                <a:spcPts val="1200"/>
              </a:spcBef>
              <a:spcAft>
                <a:spcPts val="0"/>
              </a:spcAft>
              <a:buNone/>
            </a:pPr>
            <a:r>
              <a:rPr lang="en" b="1"/>
              <a:t>Junaid</a:t>
            </a:r>
            <a:endParaRPr b="1"/>
          </a:p>
          <a:p>
            <a:pPr marL="0" lvl="0" indent="0" algn="l" rtl="0">
              <a:lnSpc>
                <a:spcPct val="115000"/>
              </a:lnSpc>
              <a:spcBef>
                <a:spcPts val="1200"/>
              </a:spcBef>
              <a:spcAft>
                <a:spcPts val="0"/>
              </a:spcAft>
              <a:buClr>
                <a:schemeClr val="dk1"/>
              </a:buClr>
              <a:buSzPts val="1100"/>
              <a:buFont typeface="Arial"/>
              <a:buNone/>
            </a:pPr>
            <a:r>
              <a:rPr lang="en"/>
              <a:t>As mentioned earlier read and re-read the solicitation paying special attention to the Instructions and Evaluations sections. The solicitation will detail every item that is needed in the quote or proposal. I recommend making your own checklist to ensure that you are accounting for each of these. It’s not a bad idea to have a colleague do this as well, afterwards you can compare the lists to each other and ensure that your company is prepared to respond to each solicitation request. Responsiveness is the first hurdle to clear on your way to a successful quote or proposal – it’s certainly worth the extra time to get it right!</a:t>
            </a:r>
            <a:endParaRPr/>
          </a:p>
          <a:p>
            <a:pPr marL="0" lvl="0" indent="0" algn="l" rtl="0">
              <a:lnSpc>
                <a:spcPct val="115000"/>
              </a:lnSpc>
              <a:spcBef>
                <a:spcPts val="1200"/>
              </a:spcBef>
              <a:spcAft>
                <a:spcPts val="0"/>
              </a:spcAft>
              <a:buNone/>
            </a:pPr>
            <a:r>
              <a:rPr lang="en" b="1"/>
              <a:t>Kemba</a:t>
            </a:r>
            <a:r>
              <a:rPr lang="en"/>
              <a:t> Our last frequently-asked question of the day! “How does the Government evaluate my quote or proposal?” </a:t>
            </a:r>
            <a:endParaRPr/>
          </a:p>
          <a:p>
            <a:pPr marL="0" lvl="0" indent="0" algn="l" rtl="0">
              <a:lnSpc>
                <a:spcPct val="115000"/>
              </a:lnSpc>
              <a:spcBef>
                <a:spcPts val="1200"/>
              </a:spcBef>
              <a:spcAft>
                <a:spcPts val="0"/>
              </a:spcAft>
              <a:buNone/>
            </a:pPr>
            <a:r>
              <a:rPr lang="en" b="1"/>
              <a:t>Junaid</a:t>
            </a:r>
            <a:r>
              <a:rPr lang="en"/>
              <a:t> Each solicitation has a unique evaluation approach. However, the short answer is always the same – look in the solicitation. As we discussed earlier today, the solicitation will provide the evaluation criteria which will detail the basis of award, the evaluation factors (such as technical, cost, and SB utilization), and the relative importance of the evaluation factors – is technical more or less important than price? If any of these are confusing, use the Q&amp;A period of the solicitation to ask for clarification.</a:t>
            </a:r>
            <a:endParaRPr/>
          </a:p>
          <a:p>
            <a:pPr marL="0" lvl="0" indent="0" algn="l" rtl="0">
              <a:lnSpc>
                <a:spcPct val="115000"/>
              </a:lnSpc>
              <a:spcBef>
                <a:spcPts val="1200"/>
              </a:spcBef>
              <a:spcAft>
                <a:spcPts val="0"/>
              </a:spcAft>
              <a:buNone/>
            </a:pPr>
            <a:endParaRPr i="1"/>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
        <p:nvSpPr>
          <p:cNvPr id="203" name="Google Shape;203;g2df3d2b8197_0_1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f3d2b8197_0_1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df3d2b8197_0_12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g2df3d2b8197_0_1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f3d2b8197_0_1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df3d2b8197_0_13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220" name="Google Shape;220;g2df3d2b8197_0_1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f3d2b8197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75" name="Google Shape;75;g2df3d2b819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f3d2b8197_0_1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df3d2b8197_0_14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6" name="Google Shape;226;g2df3d2b8197_0_1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df3d2b8197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81" name="Google Shape;81;g2df3d2b819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f3d2b8197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8" name="Google Shape;98;g2df3d2b8197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f3d2b8197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04" name="Google Shape;104;g2df3d2b8197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f3d2b8197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24" name="Google Shape;124;g2df3d2b8197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f3d2b8197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30" name="Google Shape;130;g2df3d2b8197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3d2b8197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41" name="Google Shape;141;g2df3d2b8197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f3d2b8197_0_7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47" name="Google Shape;147;g2df3d2b819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5_제목 슬라이드">
  <p:cSld name="25_제목 슬라이드">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649686" y="0"/>
            <a:ext cx="27759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5_제목 슬라이드 1">
  <p:cSld name="25_제목 슬라이드_1">
    <p:spTree>
      <p:nvGrpSpPr>
        <p:cNvPr id="1" name="Shape 52"/>
        <p:cNvGrpSpPr/>
        <p:nvPr/>
      </p:nvGrpSpPr>
      <p:grpSpPr>
        <a:xfrm>
          <a:off x="0" y="0"/>
          <a:ext cx="0" cy="0"/>
          <a:chOff x="0" y="0"/>
          <a:chExt cx="0" cy="0"/>
        </a:xfrm>
      </p:grpSpPr>
      <p:sp>
        <p:nvSpPr>
          <p:cNvPr id="53" name="Google Shape;53;p14"/>
          <p:cNvSpPr>
            <a:spLocks noGrp="1"/>
          </p:cNvSpPr>
          <p:nvPr>
            <p:ph type="pic" idx="2"/>
          </p:nvPr>
        </p:nvSpPr>
        <p:spPr>
          <a:xfrm>
            <a:off x="5649686" y="0"/>
            <a:ext cx="2775900" cy="5143500"/>
          </a:xfrm>
          <a:prstGeom prst="rect">
            <a:avLst/>
          </a:prstGeom>
          <a:noFill/>
          <a:ln>
            <a:noFill/>
          </a:ln>
        </p:spPr>
        <p:txBody>
          <a:bodyPr spcFirstLastPara="1" wrap="square" lIns="92375" tIns="92375" rIns="92375" bIns="92375" anchor="t" anchorCtr="0">
            <a:noAutofit/>
          </a:bodyPr>
          <a:lstStyle>
            <a:lvl1pPr marR="0" lvl="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 name="Google Shape;57;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9" name="Google Shape;5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schedul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MASPMO@GS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feedback.gsa.gov/CP/File.php?F=F_55UWPc5IfXKI8Oq" TargetMode="External"/><Relationship Id="rId2" Type="http://schemas.openxmlformats.org/officeDocument/2006/relationships/hyperlink" Target="https://feedback.gsa.gov/jfe/form/SV_brpMFrSqqruHOk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a:extLst>
              <a:ext uri="{C183D7F6-B498-43B3-948B-1728B52AA6E4}">
                <adec:decorative xmlns:adec="http://schemas.microsoft.com/office/drawing/2017/decorative" val="1"/>
              </a:ext>
            </a:extLst>
          </p:cNvPr>
          <p:cNvSpPr/>
          <p:nvPr/>
        </p:nvSpPr>
        <p:spPr>
          <a:xfrm>
            <a:off x="1196136" y="4209497"/>
            <a:ext cx="6724800" cy="960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6">
            <a:extLst>
              <a:ext uri="{C183D7F6-B498-43B3-948B-1728B52AA6E4}">
                <adec:decorative xmlns:adec="http://schemas.microsoft.com/office/drawing/2017/decorative" val="1"/>
              </a:ext>
            </a:extLst>
          </p:cNvPr>
          <p:cNvSpPr/>
          <p:nvPr/>
        </p:nvSpPr>
        <p:spPr>
          <a:xfrm>
            <a:off x="1196136" y="4342136"/>
            <a:ext cx="6724800" cy="960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16" descr="GSA Starmark Doing Business with GSA"/>
          <p:cNvPicPr preferRelativeResize="0"/>
          <p:nvPr/>
        </p:nvPicPr>
        <p:blipFill rotWithShape="1">
          <a:blip r:embed="rId3">
            <a:alphaModFix/>
          </a:blip>
          <a:srcRect l="9790" t="31690" r="13721" b="30220"/>
          <a:stretch/>
        </p:blipFill>
        <p:spPr>
          <a:xfrm>
            <a:off x="1505185" y="998738"/>
            <a:ext cx="6005146" cy="1066673"/>
          </a:xfrm>
          <a:prstGeom prst="rect">
            <a:avLst/>
          </a:prstGeom>
          <a:noFill/>
          <a:ln>
            <a:noFill/>
          </a:ln>
        </p:spPr>
      </p:pic>
      <p:sp>
        <p:nvSpPr>
          <p:cNvPr id="69" name="Google Shape;69;p16">
            <a:extLst>
              <a:ext uri="{C183D7F6-B498-43B3-948B-1728B52AA6E4}">
                <adec:decorative xmlns:adec="http://schemas.microsoft.com/office/drawing/2017/decorative" val="1"/>
              </a:ext>
            </a:extLst>
          </p:cNvPr>
          <p:cNvSpPr/>
          <p:nvPr/>
        </p:nvSpPr>
        <p:spPr>
          <a:xfrm>
            <a:off x="1143002" y="2222116"/>
            <a:ext cx="6729600" cy="2754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6">
            <a:extLst>
              <a:ext uri="{C183D7F6-B498-43B3-948B-1728B52AA6E4}">
                <adec:decorative xmlns:adec="http://schemas.microsoft.com/office/drawing/2017/decorative" val="1"/>
              </a:ext>
            </a:extLst>
          </p:cNvPr>
          <p:cNvSpPr txBox="1"/>
          <p:nvPr/>
        </p:nvSpPr>
        <p:spPr>
          <a:xfrm>
            <a:off x="1066275" y="2220476"/>
            <a:ext cx="6724800" cy="2769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6"/>
          <p:cNvSpPr txBox="1"/>
          <p:nvPr/>
        </p:nvSpPr>
        <p:spPr>
          <a:xfrm>
            <a:off x="2971801" y="4629151"/>
            <a:ext cx="3200400" cy="2076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7F7F7F"/>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72" name="Google Shape;72;p16"/>
          <p:cNvSpPr>
            <a:spLocks noGrp="1"/>
          </p:cNvSpPr>
          <p:nvPr>
            <p:ph type="title" idx="4294967295"/>
          </p:nvPr>
        </p:nvSpPr>
        <p:spPr>
          <a:xfrm>
            <a:off x="76912" y="2652542"/>
            <a:ext cx="8990100" cy="1058324"/>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RFIs, RFQs, and RFPs: </a:t>
            </a: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Understanding the Difference</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idx="4294967295"/>
          </p:nvPr>
        </p:nvSpPr>
        <p:spPr>
          <a:xfrm>
            <a:off x="153167" y="491081"/>
            <a:ext cx="7572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RFI Tips</a:t>
            </a:r>
            <a:endParaRPr sz="3600" dirty="0">
              <a:latin typeface="Arial"/>
              <a:ea typeface="Arial"/>
              <a:cs typeface="Arial"/>
              <a:sym typeface="Arial"/>
            </a:endParaRPr>
          </a:p>
        </p:txBody>
      </p:sp>
      <p:sp>
        <p:nvSpPr>
          <p:cNvPr id="157" name="Google Shape;157;p25"/>
          <p:cNvSpPr txBox="1"/>
          <p:nvPr/>
        </p:nvSpPr>
        <p:spPr>
          <a:xfrm>
            <a:off x="153173" y="1088104"/>
            <a:ext cx="8724000" cy="21228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Dos:</a:t>
            </a:r>
            <a:endParaRPr sz="18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Timely</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Complete</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Focus on the Requirement</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Specific-Agencies, Contract Numbers, Figures, Dates, Tasks, Roles, etc.</a:t>
            </a:r>
            <a:endParaRPr sz="1100" i="0" u="none" strike="noStrike" cap="none">
              <a:solidFill>
                <a:schemeClr val="dk1"/>
              </a:solidFill>
            </a:endParaRPr>
          </a:p>
        </p:txBody>
      </p:sp>
      <p:sp>
        <p:nvSpPr>
          <p:cNvPr id="158" name="Google Shape;158;p25"/>
          <p:cNvSpPr txBox="1"/>
          <p:nvPr/>
        </p:nvSpPr>
        <p:spPr>
          <a:xfrm>
            <a:off x="210038" y="3210843"/>
            <a:ext cx="8724000" cy="12693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Don’ts:</a:t>
            </a:r>
            <a:endParaRPr sz="1100" i="0" u="none" strike="noStrike" cap="none">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Underestimate the importance of your response</a:t>
            </a:r>
            <a:endParaRPr sz="1100">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Make Assumptions</a:t>
            </a:r>
            <a:endParaRPr sz="1100" i="0" u="none" strike="noStrike" cap="none">
              <a:solidFill>
                <a:schemeClr val="dk1"/>
              </a:solidFill>
            </a:endParaRPr>
          </a:p>
          <a:p>
            <a:pPr marL="88900" marR="0" lvl="0" indent="0" algn="l" rtl="0">
              <a:lnSpc>
                <a:spcPct val="90000"/>
              </a:lnSpc>
              <a:spcBef>
                <a:spcPts val="800"/>
              </a:spcBef>
              <a:spcAft>
                <a:spcPts val="0"/>
              </a:spcAft>
              <a:buClr>
                <a:srgbClr val="000000"/>
              </a:buClr>
              <a:buSzPts val="1800"/>
              <a:buFont typeface="Arial"/>
              <a:buNone/>
            </a:pPr>
            <a:endParaRPr sz="1800" b="0" i="0" u="none" strike="noStrike" cap="none">
              <a:solidFill>
                <a:srgbClr val="002060"/>
              </a:solidFill>
              <a:latin typeface="Roboto"/>
              <a:ea typeface="Roboto"/>
              <a:cs typeface="Roboto"/>
              <a:sym typeface="Roboto"/>
            </a:endParaRPr>
          </a:p>
        </p:txBody>
      </p:sp>
      <p:cxnSp>
        <p:nvCxnSpPr>
          <p:cNvPr id="159" name="Google Shape;159;p25">
            <a:extLst>
              <a:ext uri="{C183D7F6-B498-43B3-948B-1728B52AA6E4}">
                <adec:decorative xmlns:adec="http://schemas.microsoft.com/office/drawing/2017/decorative" val="1"/>
              </a:ext>
            </a:extLst>
          </p:cNvPr>
          <p:cNvCxnSpPr/>
          <p:nvPr/>
        </p:nvCxnSpPr>
        <p:spPr>
          <a:xfrm>
            <a:off x="0" y="3033862"/>
            <a:ext cx="9144000" cy="0"/>
          </a:xfrm>
          <a:prstGeom prst="straightConnector1">
            <a:avLst/>
          </a:prstGeom>
          <a:noFill/>
          <a:ln w="38100" cap="flat" cmpd="sng">
            <a:solidFill>
              <a:srgbClr val="002060"/>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5" name="Google Shape;165;p26"/>
          <p:cNvSpPr txBox="1"/>
          <p:nvPr/>
        </p:nvSpPr>
        <p:spPr>
          <a:xfrm>
            <a:off x="0" y="2040050"/>
            <a:ext cx="7266600" cy="1069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400"/>
              <a:buFont typeface="Arial"/>
              <a:buNone/>
            </a:pPr>
            <a:r>
              <a:rPr lang="en" sz="2700">
                <a:solidFill>
                  <a:srgbClr val="0C0C0C"/>
                </a:solidFill>
              </a:rPr>
              <a:t>How does the Government use the information submitted through an RFI response?</a:t>
            </a:r>
            <a:endParaRPr sz="3300"/>
          </a:p>
          <a:p>
            <a:pPr marL="0" marR="0" lvl="0" indent="0" algn="ctr" rtl="0">
              <a:lnSpc>
                <a:spcPct val="100000"/>
              </a:lnSpc>
              <a:spcBef>
                <a:spcPts val="0"/>
              </a:spcBef>
              <a:spcAft>
                <a:spcPts val="0"/>
              </a:spcAft>
              <a:buNone/>
            </a:pPr>
            <a:endParaRPr sz="1100"/>
          </a:p>
        </p:txBody>
      </p:sp>
      <p:sp>
        <p:nvSpPr>
          <p:cNvPr id="166" name="Google Shape;166;p26">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7" name="Google Shape;167;p26"/>
          <p:cNvSpPr txBox="1">
            <a:spLocks noGrp="1"/>
          </p:cNvSpPr>
          <p:nvPr>
            <p:ph type="title" idx="4294967295"/>
          </p:nvPr>
        </p:nvSpPr>
        <p:spPr>
          <a:xfrm>
            <a:off x="162000" y="51094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68" name="Google Shape;168;p26"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body" idx="4294967295"/>
          </p:nvPr>
        </p:nvSpPr>
        <p:spPr>
          <a:xfrm>
            <a:off x="313350" y="1202625"/>
            <a:ext cx="8276700" cy="33306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a:solidFill>
                  <a:srgbClr val="002060"/>
                </a:solidFill>
                <a:latin typeface="Roboto"/>
                <a:ea typeface="Roboto"/>
                <a:cs typeface="Roboto"/>
                <a:sym typeface="Roboto"/>
              </a:rPr>
              <a:t>I</a:t>
            </a:r>
            <a:r>
              <a:rPr lang="en">
                <a:latin typeface="Arial"/>
                <a:ea typeface="Arial"/>
                <a:cs typeface="Arial"/>
                <a:sym typeface="Arial"/>
              </a:rPr>
              <a:t>n accordance with FAR 15.203, at a minimum:</a:t>
            </a:r>
            <a:endParaRPr sz="24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The Government’s Requirement</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Terms &amp; Conditions</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Instructions (Information required to be in the proposal)</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Evaluation Criteria:</a:t>
            </a:r>
            <a:endParaRPr sz="24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Factors</a:t>
            </a:r>
            <a:endParaRPr sz="21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Relative importance</a:t>
            </a:r>
            <a:endParaRPr sz="2100">
              <a:latin typeface="Arial"/>
              <a:ea typeface="Arial"/>
              <a:cs typeface="Arial"/>
              <a:sym typeface="Arial"/>
            </a:endParaRPr>
          </a:p>
        </p:txBody>
      </p:sp>
      <p:sp>
        <p:nvSpPr>
          <p:cNvPr id="174" name="Google Shape;174;p27"/>
          <p:cNvSpPr txBox="1">
            <a:spLocks noGrp="1"/>
          </p:cNvSpPr>
          <p:nvPr>
            <p:ph type="title" idx="4294967295"/>
          </p:nvPr>
        </p:nvSpPr>
        <p:spPr>
          <a:xfrm>
            <a:off x="313352" y="408825"/>
            <a:ext cx="77397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RFPs - What to Expect</a:t>
            </a:r>
            <a:endParaRPr sz="36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body" idx="4294967295"/>
          </p:nvPr>
        </p:nvSpPr>
        <p:spPr>
          <a:xfrm>
            <a:off x="240300" y="1306238"/>
            <a:ext cx="8663400" cy="33108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sz="1800">
                <a:latin typeface="Arial"/>
                <a:ea typeface="Arial"/>
                <a:cs typeface="Arial"/>
                <a:sym typeface="Arial"/>
              </a:rPr>
              <a:t>In accordance with FAR 8.405-2 (c), at a minimum:</a:t>
            </a:r>
            <a:endParaRPr sz="18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Statement of Work (SOW) or Performance Work Statement (PWS)</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Evaluation Criteria</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Quotes do not establish a binding contract agreement with the Government.  </a:t>
            </a:r>
            <a:endParaRPr sz="1800">
              <a:latin typeface="Arial"/>
              <a:ea typeface="Arial"/>
              <a:cs typeface="Arial"/>
              <a:sym typeface="Arial"/>
            </a:endParaRPr>
          </a:p>
          <a:p>
            <a:pPr marL="342900" lvl="0" indent="0" algn="l" rtl="0">
              <a:lnSpc>
                <a:spcPct val="100000"/>
              </a:lnSpc>
              <a:spcBef>
                <a:spcPts val="0"/>
              </a:spcBef>
              <a:spcAft>
                <a:spcPts val="0"/>
              </a:spcAft>
              <a:buNone/>
            </a:pPr>
            <a:r>
              <a:rPr lang="en" sz="1800">
                <a:latin typeface="Arial"/>
                <a:ea typeface="Arial"/>
                <a:cs typeface="Arial"/>
                <a:sym typeface="Arial"/>
              </a:rPr>
              <a:t>The contract is established when the contractor accepts the Government’s subsequent offer to work by</a:t>
            </a:r>
            <a:endParaRPr sz="1800">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Signing the quote, or</a:t>
            </a:r>
            <a:endParaRPr>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Performance/Delivery</a:t>
            </a:r>
            <a:endParaRPr>
              <a:solidFill>
                <a:srgbClr val="002060"/>
              </a:solidFill>
              <a:latin typeface="Roboto"/>
              <a:ea typeface="Roboto"/>
              <a:cs typeface="Roboto"/>
              <a:sym typeface="Roboto"/>
            </a:endParaRPr>
          </a:p>
        </p:txBody>
      </p:sp>
      <p:sp>
        <p:nvSpPr>
          <p:cNvPr id="180" name="Google Shape;180;p28"/>
          <p:cNvSpPr txBox="1">
            <a:spLocks noGrp="1"/>
          </p:cNvSpPr>
          <p:nvPr>
            <p:ph type="title" idx="4294967295"/>
          </p:nvPr>
        </p:nvSpPr>
        <p:spPr>
          <a:xfrm>
            <a:off x="384227" y="299813"/>
            <a:ext cx="76665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RFQs - What to Expect</a:t>
            </a:r>
            <a:endParaRPr sz="3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idx="4294967295"/>
          </p:nvPr>
        </p:nvSpPr>
        <p:spPr>
          <a:xfrm>
            <a:off x="219542" y="361369"/>
            <a:ext cx="77532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 Tips</a:t>
            </a:r>
            <a:endParaRPr sz="3600">
              <a:latin typeface="Arial"/>
              <a:ea typeface="Arial"/>
              <a:cs typeface="Arial"/>
              <a:sym typeface="Arial"/>
            </a:endParaRPr>
          </a:p>
        </p:txBody>
      </p:sp>
      <p:sp>
        <p:nvSpPr>
          <p:cNvPr id="186" name="Google Shape;186;p29"/>
          <p:cNvSpPr txBox="1"/>
          <p:nvPr/>
        </p:nvSpPr>
        <p:spPr>
          <a:xfrm>
            <a:off x="153169" y="1088100"/>
            <a:ext cx="87069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rgbClr val="002060"/>
              </a:solidFill>
              <a:latin typeface="Roboto"/>
              <a:ea typeface="Roboto"/>
              <a:cs typeface="Roboto"/>
              <a:sym typeface="Roboto"/>
            </a:endParaRPr>
          </a:p>
          <a:p>
            <a:pPr marL="88900" marR="0" lvl="0" indent="0" algn="l" rtl="0">
              <a:lnSpc>
                <a:spcPct val="90000"/>
              </a:lnSpc>
              <a:spcBef>
                <a:spcPts val="800"/>
              </a:spcBef>
              <a:spcAft>
                <a:spcPts val="0"/>
              </a:spcAft>
              <a:buClr>
                <a:srgbClr val="000000"/>
              </a:buClr>
              <a:buSzPts val="2400"/>
              <a:buFont typeface="Arial"/>
              <a:buNone/>
            </a:pPr>
            <a:r>
              <a:rPr lang="en" sz="2400" b="1" i="0" u="sng" strike="noStrike" cap="none" dirty="0">
                <a:solidFill>
                  <a:schemeClr val="dk1"/>
                </a:solidFill>
              </a:rPr>
              <a:t>Do</a:t>
            </a:r>
            <a:r>
              <a:rPr lang="en" sz="2400" b="1" i="0" u="none" strike="noStrike" cap="none" dirty="0">
                <a:solidFill>
                  <a:schemeClr val="dk1"/>
                </a:solidFill>
              </a:rPr>
              <a:t>:</a:t>
            </a:r>
            <a:endParaRPr sz="2400" b="1" i="0" u="none" strike="noStrike" cap="none" dirty="0">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Read, read, read! (instructions to offerors, PWS/SOW, evaluation criteria)</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Ask Questions</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Self-evaluate</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Be detailed, specific, and responsive (timeliness, no exceptions to the solicitation, ensure all instructions are followed)</a:t>
            </a:r>
            <a:endParaRPr sz="1100" i="0" u="none" strike="noStrike" cap="none"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RFP-Tips</a:t>
            </a:r>
            <a:endParaRPr sz="3600">
              <a:latin typeface="Arial"/>
              <a:ea typeface="Arial"/>
              <a:cs typeface="Arial"/>
              <a:sym typeface="Arial"/>
            </a:endParaRPr>
          </a:p>
        </p:txBody>
      </p:sp>
      <p:sp>
        <p:nvSpPr>
          <p:cNvPr id="192" name="Google Shape;192;p30"/>
          <p:cNvSpPr txBox="1"/>
          <p:nvPr/>
        </p:nvSpPr>
        <p:spPr>
          <a:xfrm>
            <a:off x="153167" y="1088100"/>
            <a:ext cx="86073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a:solidFill>
                <a:srgbClr val="002060"/>
              </a:solidFill>
            </a:endParaRPr>
          </a:p>
          <a:p>
            <a:pPr marL="88900" marR="0" lvl="0" indent="0" algn="l" rtl="0">
              <a:lnSpc>
                <a:spcPct val="90000"/>
              </a:lnSpc>
              <a:spcBef>
                <a:spcPts val="800"/>
              </a:spcBef>
              <a:spcAft>
                <a:spcPts val="0"/>
              </a:spcAft>
              <a:buClr>
                <a:srgbClr val="000000"/>
              </a:buClr>
              <a:buSzPts val="2400"/>
              <a:buFont typeface="Arial"/>
              <a:buNone/>
            </a:pPr>
            <a:r>
              <a:rPr lang="en" sz="2700" b="1" i="0" u="sng" strike="noStrike" cap="none">
                <a:solidFill>
                  <a:schemeClr val="dk1"/>
                </a:solidFill>
              </a:rPr>
              <a:t>Don’t</a:t>
            </a:r>
            <a:r>
              <a:rPr lang="en" sz="2700" b="1" i="0" u="none" strike="noStrike" cap="none">
                <a:solidFill>
                  <a:schemeClr val="dk1"/>
                </a:solidFill>
              </a:rPr>
              <a:t>:</a:t>
            </a:r>
            <a:endParaRPr sz="2700" b="1" i="0" u="none" strike="noStrike" cap="none">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700" b="1"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“Low bid”</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Grammar mistakes</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Restate the requirement</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Make assumptions </a:t>
            </a:r>
            <a:endParaRPr sz="1400" i="0" u="none" strike="noStrike" cap="none">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eBuy “Interested” Feature</a:t>
            </a:r>
            <a:endParaRPr sz="3600" dirty="0">
              <a:latin typeface="Arial"/>
              <a:ea typeface="Arial"/>
              <a:cs typeface="Arial"/>
              <a:sym typeface="Arial"/>
            </a:endParaRPr>
          </a:p>
        </p:txBody>
      </p:sp>
      <p:pic>
        <p:nvPicPr>
          <p:cNvPr id="198" name="Google Shape;198;p31" descr="eBuy Prepare Quote Response webpage"/>
          <p:cNvPicPr preferRelativeResize="0"/>
          <p:nvPr/>
        </p:nvPicPr>
        <p:blipFill>
          <a:blip r:embed="rId3">
            <a:alphaModFix/>
          </a:blip>
          <a:stretch>
            <a:fillRect/>
          </a:stretch>
        </p:blipFill>
        <p:spPr>
          <a:xfrm>
            <a:off x="157875" y="1241138"/>
            <a:ext cx="6461327" cy="3828938"/>
          </a:xfrm>
          <a:prstGeom prst="rect">
            <a:avLst/>
          </a:prstGeom>
          <a:noFill/>
          <a:ln>
            <a:noFill/>
          </a:ln>
        </p:spPr>
      </p:pic>
      <p:sp>
        <p:nvSpPr>
          <p:cNvPr id="199" name="Google Shape;199;p31"/>
          <p:cNvSpPr txBox="1">
            <a:spLocks noGrp="1"/>
          </p:cNvSpPr>
          <p:nvPr>
            <p:ph type="body" idx="2"/>
          </p:nvPr>
        </p:nvSpPr>
        <p:spPr>
          <a:xfrm>
            <a:off x="6863400" y="1369275"/>
            <a:ext cx="2172600" cy="3700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latin typeface="Arial"/>
                <a:ea typeface="Arial"/>
                <a:cs typeface="Arial"/>
                <a:sym typeface="Arial"/>
              </a:rPr>
              <a:t>Sellers can notify buyers that they are interested in an RFI/RFQ before submitting a response.</a:t>
            </a:r>
            <a:endParaRPr sz="2000">
              <a:latin typeface="Arial"/>
              <a:ea typeface="Arial"/>
              <a:cs typeface="Arial"/>
              <a:sym typeface="Arial"/>
            </a:endParaRPr>
          </a:p>
          <a:p>
            <a:pPr marL="0" lvl="0" indent="0" algn="l" rtl="0">
              <a:spcBef>
                <a:spcPts val="800"/>
              </a:spcBef>
              <a:spcAft>
                <a:spcPts val="0"/>
              </a:spcAft>
              <a:buNone/>
            </a:pPr>
            <a:endParaRPr sz="2000">
              <a:latin typeface="Arial"/>
              <a:ea typeface="Arial"/>
              <a:cs typeface="Arial"/>
              <a:sym typeface="Arial"/>
            </a:endParaRPr>
          </a:p>
          <a:p>
            <a:pPr marL="0" lvl="0" indent="0" algn="l" rtl="0">
              <a:spcBef>
                <a:spcPts val="800"/>
              </a:spcBef>
              <a:spcAft>
                <a:spcPts val="0"/>
              </a:spcAft>
              <a:buNone/>
            </a:pPr>
            <a:r>
              <a:rPr lang="en" sz="2000">
                <a:latin typeface="Arial"/>
                <a:ea typeface="Arial"/>
                <a:cs typeface="Arial"/>
                <a:sym typeface="Arial"/>
              </a:rPr>
              <a:t>Seller’s </a:t>
            </a:r>
            <a:r>
              <a:rPr lang="en" sz="2000" i="1">
                <a:latin typeface="Arial"/>
                <a:ea typeface="Arial"/>
                <a:cs typeface="Arial"/>
                <a:sym typeface="Arial"/>
              </a:rPr>
              <a:t>My Quotes</a:t>
            </a:r>
            <a:r>
              <a:rPr lang="en" sz="2000">
                <a:latin typeface="Arial"/>
                <a:ea typeface="Arial"/>
                <a:cs typeface="Arial"/>
                <a:sym typeface="Arial"/>
              </a:rPr>
              <a:t> page will display all interested action.</a:t>
            </a:r>
            <a:endParaRPr sz="2000">
              <a:latin typeface="Arial"/>
              <a:ea typeface="Arial"/>
              <a:cs typeface="Arial"/>
              <a:sym typeface="Arial"/>
            </a:endParaRPr>
          </a:p>
        </p:txBody>
      </p:sp>
      <p:sp>
        <p:nvSpPr>
          <p:cNvPr id="200" name="Google Shape;200;p31" descr="Yellow circle around the interested button"/>
          <p:cNvSpPr/>
          <p:nvPr/>
        </p:nvSpPr>
        <p:spPr>
          <a:xfrm>
            <a:off x="3654731" y="1294988"/>
            <a:ext cx="1028700" cy="1165500"/>
          </a:xfrm>
          <a:prstGeom prst="ellipse">
            <a:avLst/>
          </a:prstGeom>
          <a:noFill/>
          <a:ln w="114300" cap="flat" cmpd="sng">
            <a:solidFill>
              <a:srgbClr val="F1C23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6" name="Google Shape;206;p32"/>
          <p:cNvSpPr txBox="1"/>
          <p:nvPr/>
        </p:nvSpPr>
        <p:spPr>
          <a:xfrm>
            <a:off x="0" y="2040050"/>
            <a:ext cx="7266600" cy="23166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SzPts val="2400"/>
              <a:buNone/>
            </a:pPr>
            <a:r>
              <a:rPr lang="en" sz="2700" dirty="0">
                <a:solidFill>
                  <a:srgbClr val="0C0C0C"/>
                </a:solidFill>
              </a:rPr>
              <a:t>How can I ensure my quote/proposal is responsive?</a:t>
            </a:r>
            <a:endParaRPr sz="2700" dirty="0">
              <a:solidFill>
                <a:srgbClr val="0C0C0C"/>
              </a:solidFill>
            </a:endParaRPr>
          </a:p>
          <a:p>
            <a:pPr marL="0" lvl="0" indent="0" algn="l" rtl="0">
              <a:spcBef>
                <a:spcPts val="0"/>
              </a:spcBef>
              <a:spcAft>
                <a:spcPts val="0"/>
              </a:spcAft>
              <a:buSzPts val="2400"/>
              <a:buNone/>
            </a:pPr>
            <a:endParaRPr sz="2700" dirty="0">
              <a:solidFill>
                <a:srgbClr val="0C0C0C"/>
              </a:solidFill>
            </a:endParaRPr>
          </a:p>
          <a:p>
            <a:pPr marL="0" lvl="0" indent="0" algn="l" rtl="0">
              <a:spcBef>
                <a:spcPts val="0"/>
              </a:spcBef>
              <a:spcAft>
                <a:spcPts val="0"/>
              </a:spcAft>
              <a:buSzPts val="2400"/>
              <a:buNone/>
            </a:pPr>
            <a:r>
              <a:rPr lang="en" sz="2700" dirty="0">
                <a:solidFill>
                  <a:srgbClr val="0C0C0C"/>
                </a:solidFill>
              </a:rPr>
              <a:t>How does the government evaluate my quote/proposal?</a:t>
            </a:r>
            <a:endParaRPr sz="2700" dirty="0">
              <a:solidFill>
                <a:srgbClr val="0C0C0C"/>
              </a:solidFill>
            </a:endParaRPr>
          </a:p>
          <a:p>
            <a:pPr marL="0" lvl="0" indent="0" algn="l" rtl="0">
              <a:spcBef>
                <a:spcPts val="0"/>
              </a:spcBef>
              <a:spcAft>
                <a:spcPts val="0"/>
              </a:spcAft>
              <a:buSzPts val="2400"/>
              <a:buNone/>
            </a:pPr>
            <a:endParaRPr sz="1100" dirty="0"/>
          </a:p>
        </p:txBody>
      </p:sp>
      <p:sp>
        <p:nvSpPr>
          <p:cNvPr id="207" name="Google Shape;207;p32">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8" name="Google Shape;208;p32"/>
          <p:cNvSpPr txBox="1">
            <a:spLocks noGrp="1"/>
          </p:cNvSpPr>
          <p:nvPr>
            <p:ph type="title" idx="4294967295"/>
          </p:nvPr>
        </p:nvSpPr>
        <p:spPr>
          <a:xfrm>
            <a:off x="162000" y="49069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Questions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9" name="Google Shape;209;p32"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233775" y="333769"/>
            <a:ext cx="6390600" cy="4296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rgbClr val="002060"/>
              </a:buClr>
              <a:buSzPts val="2300"/>
              <a:buFont typeface="Roboto"/>
              <a:buNone/>
            </a:pPr>
            <a:r>
              <a:rPr lang="en" sz="3600" b="1">
                <a:latin typeface="Arial"/>
                <a:ea typeface="Arial"/>
                <a:cs typeface="Arial"/>
                <a:sym typeface="Arial"/>
              </a:rPr>
              <a:t>MAS Resources for Assistance</a:t>
            </a:r>
            <a:endParaRPr sz="3600" b="1">
              <a:latin typeface="Arial"/>
              <a:ea typeface="Arial"/>
              <a:cs typeface="Arial"/>
              <a:sym typeface="Arial"/>
            </a:endParaRPr>
          </a:p>
          <a:p>
            <a:pPr marL="0" lvl="0" indent="0" algn="ctr" rtl="0">
              <a:lnSpc>
                <a:spcPct val="90000"/>
              </a:lnSpc>
              <a:spcBef>
                <a:spcPts val="0"/>
              </a:spcBef>
              <a:spcAft>
                <a:spcPts val="0"/>
              </a:spcAft>
              <a:buClr>
                <a:srgbClr val="002060"/>
              </a:buClr>
              <a:buSzPts val="2300"/>
              <a:buFont typeface="Roboto"/>
              <a:buNone/>
            </a:pPr>
            <a:endParaRPr sz="4700" b="1">
              <a:latin typeface="Roboto"/>
              <a:ea typeface="Roboto"/>
              <a:cs typeface="Roboto"/>
              <a:sym typeface="Roboto"/>
            </a:endParaRPr>
          </a:p>
          <a:p>
            <a:pPr marL="0" lvl="0" indent="0" algn="l" rtl="0">
              <a:lnSpc>
                <a:spcPct val="90000"/>
              </a:lnSpc>
              <a:spcBef>
                <a:spcPts val="0"/>
              </a:spcBef>
              <a:spcAft>
                <a:spcPts val="0"/>
              </a:spcAft>
              <a:buSzPts val="2100"/>
              <a:buNone/>
            </a:pPr>
            <a:endParaRPr sz="3400"/>
          </a:p>
        </p:txBody>
      </p:sp>
      <p:sp>
        <p:nvSpPr>
          <p:cNvPr id="216" name="Google Shape;216;p33"/>
          <p:cNvSpPr txBox="1">
            <a:spLocks noGrp="1"/>
          </p:cNvSpPr>
          <p:nvPr>
            <p:ph type="body" idx="1"/>
          </p:nvPr>
        </p:nvSpPr>
        <p:spPr>
          <a:xfrm>
            <a:off x="136650" y="1190631"/>
            <a:ext cx="8520600" cy="3416400"/>
          </a:xfrm>
          <a:prstGeom prst="rect">
            <a:avLst/>
          </a:prstGeom>
          <a:noFill/>
          <a:ln>
            <a:noFill/>
          </a:ln>
        </p:spPr>
        <p:txBody>
          <a:bodyPr spcFirstLastPara="1" wrap="square" lIns="68575" tIns="68575" rIns="68575" bIns="68575" anchor="t" anchorCtr="0">
            <a:normAutofit/>
          </a:bodyPr>
          <a:lstStyle/>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u="sng" dirty="0">
                <a:solidFill>
                  <a:schemeClr val="hlink"/>
                </a:solidFill>
                <a:latin typeface="Arial"/>
                <a:ea typeface="Arial"/>
                <a:cs typeface="Arial"/>
                <a:sym typeface="Arial"/>
                <a:hlinkClick r:id="rId3"/>
              </a:rPr>
              <a:t>www.gsa.gov/schedule</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dirty="0">
                <a:latin typeface="Arial"/>
                <a:ea typeface="Arial"/>
                <a:cs typeface="Arial"/>
                <a:sym typeface="Arial"/>
              </a:rPr>
              <a:t>Email: </a:t>
            </a:r>
            <a:r>
              <a:rPr lang="en" sz="3000" u="sng" dirty="0">
                <a:solidFill>
                  <a:schemeClr val="hlink"/>
                </a:solidFill>
                <a:latin typeface="Arial"/>
                <a:ea typeface="Arial"/>
                <a:cs typeface="Arial"/>
                <a:sym typeface="Arial"/>
                <a:hlinkClick r:id="rId4"/>
              </a:rPr>
              <a:t>MASPMO@GSA.GOV</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idx="4294967295"/>
          </p:nvPr>
        </p:nvSpPr>
        <p:spPr>
          <a:xfrm>
            <a:off x="1678425" y="1911431"/>
            <a:ext cx="5898900" cy="9144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Questions?</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4294967295"/>
          </p:nvPr>
        </p:nvSpPr>
        <p:spPr>
          <a:xfrm>
            <a:off x="156301" y="1227281"/>
            <a:ext cx="8325600" cy="3034800"/>
          </a:xfrm>
          <a:prstGeom prst="rect">
            <a:avLst/>
          </a:prstGeom>
          <a:noFill/>
          <a:ln>
            <a:noFill/>
          </a:ln>
        </p:spPr>
        <p:txBody>
          <a:bodyPr spcFirstLastPara="1" wrap="square" lIns="34275" tIns="34275" rIns="34275" bIns="34275" anchor="t" anchorCtr="0">
            <a:noAutofit/>
          </a:bodyPr>
          <a:lstStyle/>
          <a:p>
            <a:pPr marL="342900" marR="0" lvl="0" indent="-317500" algn="l" rtl="0">
              <a:lnSpc>
                <a:spcPct val="90000"/>
              </a:lnSpc>
              <a:spcBef>
                <a:spcPts val="0"/>
              </a:spcBef>
              <a:spcAft>
                <a:spcPts val="0"/>
              </a:spcAft>
              <a:buClr>
                <a:schemeClr val="dk1"/>
              </a:buClr>
              <a:buSzPts val="2400"/>
              <a:buChar char="•"/>
            </a:pPr>
            <a:r>
              <a:rPr lang="en">
                <a:solidFill>
                  <a:schemeClr val="dk1"/>
                </a:solidFill>
                <a:latin typeface="Arial"/>
                <a:ea typeface="Arial"/>
                <a:cs typeface="Arial"/>
                <a:sym typeface="Arial"/>
              </a:rPr>
              <a:t>The power of responding to Requests for </a:t>
            </a:r>
            <a:r>
              <a:rPr lang="en">
                <a:solidFill>
                  <a:schemeClr val="dk1"/>
                </a:solidFill>
              </a:rPr>
              <a:t>Information</a:t>
            </a:r>
            <a:r>
              <a:rPr lang="en">
                <a:solidFill>
                  <a:schemeClr val="dk1"/>
                </a:solidFill>
                <a:latin typeface="Arial"/>
                <a:ea typeface="Arial"/>
                <a:cs typeface="Arial"/>
                <a:sym typeface="Arial"/>
              </a:rPr>
              <a:t> (RFI)/Sources Sought Notices (SSN)</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Differences between Requests for Quotes (RFQ) and Requests for Proposals (RFP)</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Tips on creating more effective responses</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Common mistakes to avoid</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Insights from federal contracting officers </a:t>
            </a:r>
            <a:endParaRPr>
              <a:solidFill>
                <a:schemeClr val="dk1"/>
              </a:solidFill>
              <a:latin typeface="Arial"/>
              <a:ea typeface="Arial"/>
              <a:cs typeface="Arial"/>
              <a:sym typeface="Arial"/>
            </a:endParaRPr>
          </a:p>
        </p:txBody>
      </p:sp>
      <p:sp>
        <p:nvSpPr>
          <p:cNvPr id="78" name="Google Shape;78;p17"/>
          <p:cNvSpPr txBox="1">
            <a:spLocks noGrp="1"/>
          </p:cNvSpPr>
          <p:nvPr>
            <p:ph type="title" idx="4294967295"/>
          </p:nvPr>
        </p:nvSpPr>
        <p:spPr>
          <a:xfrm>
            <a:off x="93431" y="317738"/>
            <a:ext cx="72069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Today’s Agenda</a:t>
            </a:r>
            <a:endParaRPr sz="3600" b="1"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idx="4294967295"/>
          </p:nvPr>
        </p:nvSpPr>
        <p:spPr>
          <a:xfrm>
            <a:off x="1425300" y="1874681"/>
            <a:ext cx="5898900" cy="16902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Thank You! </a:t>
            </a:r>
            <a:endParaRPr>
              <a:latin typeface="Arial"/>
              <a:ea typeface="Arial"/>
              <a:cs typeface="Arial"/>
              <a:sym typeface="Arial"/>
            </a:endParaRPr>
          </a:p>
          <a:p>
            <a:pPr marL="0" marR="0" lvl="0" indent="0" algn="ctr" rtl="0">
              <a:lnSpc>
                <a:spcPct val="90000"/>
              </a:lnSpc>
              <a:spcBef>
                <a:spcPts val="0"/>
              </a:spcBef>
              <a:spcAft>
                <a:spcPts val="0"/>
              </a:spcAft>
              <a:buClr>
                <a:srgbClr val="000000"/>
              </a:buClr>
              <a:buSzPts val="5600"/>
              <a:buFont typeface="Arial"/>
              <a:buNone/>
            </a:pPr>
            <a:endParaRPr sz="5600" b="1" i="0" u="none" strike="noStrike" cap="none">
              <a:solidFill>
                <a:srgbClr val="00206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337E-6502-268E-00B7-72D4E1C98B9B}"/>
              </a:ext>
            </a:extLst>
          </p:cNvPr>
          <p:cNvSpPr>
            <a:spLocks noGrp="1"/>
          </p:cNvSpPr>
          <p:nvPr>
            <p:ph type="title"/>
          </p:nvPr>
        </p:nvSpPr>
        <p:spPr/>
        <p:txBody>
          <a:bodyPr>
            <a:noAutofit/>
          </a:bodyPr>
          <a:lstStyle/>
          <a:p>
            <a:r>
              <a:rPr lang="en-US" sz="3600" b="1" dirty="0"/>
              <a:t>Survey</a:t>
            </a:r>
          </a:p>
        </p:txBody>
      </p:sp>
      <p:sp>
        <p:nvSpPr>
          <p:cNvPr id="3" name="Text Placeholder 2">
            <a:extLst>
              <a:ext uri="{FF2B5EF4-FFF2-40B4-BE49-F238E27FC236}">
                <a16:creationId xmlns:a16="http://schemas.microsoft.com/office/drawing/2014/main" id="{50A2AB1B-7BAB-782A-CA05-F27886B1E8E4}"/>
              </a:ext>
            </a:extLst>
          </p:cNvPr>
          <p:cNvSpPr>
            <a:spLocks noGrp="1"/>
          </p:cNvSpPr>
          <p:nvPr>
            <p:ph type="body" idx="1"/>
          </p:nvPr>
        </p:nvSpPr>
        <p:spPr>
          <a:xfrm>
            <a:off x="311700" y="1211681"/>
            <a:ext cx="8520600" cy="3037590"/>
          </a:xfrm>
        </p:spPr>
        <p:txBody>
          <a:bodyPr>
            <a:normAutofit fontScale="32500" lnSpcReduction="20000"/>
          </a:bodyPr>
          <a:lstStyle/>
          <a:p>
            <a:pPr marL="114300" indent="0" rtl="0">
              <a:spcBef>
                <a:spcPts val="0"/>
              </a:spcBef>
              <a:spcAft>
                <a:spcPts val="0"/>
              </a:spcAft>
              <a:buNone/>
            </a:pPr>
            <a:r>
              <a:rPr lang="en-US" sz="5500" b="0" i="0" u="none" strike="noStrike" dirty="0">
                <a:solidFill>
                  <a:srgbClr val="000000"/>
                </a:solidFill>
                <a:effectLst/>
                <a:latin typeface="Arial" panose="020B0604020202020204" pitchFamily="34" charset="0"/>
              </a:rPr>
              <a:t>Your feedback is valuable to us. Please take a moment to share your thoughts by completing a brief survey. Your input helps us improve and tailor our future sessions. Thank you in advance for your time!</a:t>
            </a:r>
            <a:endParaRPr lang="en-US" sz="5500" b="0" dirty="0">
              <a:effectLst/>
            </a:endParaRPr>
          </a:p>
          <a:p>
            <a:endParaRPr lang="en-US" sz="5500" b="0" i="0" u="none" strike="noStrike" dirty="0">
              <a:solidFill>
                <a:srgbClr val="000000"/>
              </a:solidFill>
              <a:effectLst/>
              <a:latin typeface="Arial" panose="020B0604020202020204" pitchFamily="34" charset="0"/>
            </a:endParaRPr>
          </a:p>
          <a:p>
            <a:pPr marL="114300" indent="0" algn="ctr">
              <a:buNone/>
            </a:pPr>
            <a:r>
              <a:rPr lang="en-US" sz="5500" b="1" i="0" u="none" strike="noStrike" dirty="0">
                <a:solidFill>
                  <a:srgbClr val="000000"/>
                </a:solidFill>
                <a:effectLst/>
                <a:latin typeface="Arial" panose="020B0604020202020204" pitchFamily="34" charset="0"/>
              </a:rPr>
              <a:t>SURVEY LINK:</a:t>
            </a:r>
            <a:endParaRPr lang="en-US" sz="5500" b="1" i="0" u="none" strike="noStrike" dirty="0">
              <a:solidFill>
                <a:srgbClr val="000000"/>
              </a:solidFill>
              <a:effectLst/>
              <a:latin typeface="+mn-lt"/>
            </a:endParaRPr>
          </a:p>
          <a:p>
            <a:pPr marL="114300" indent="0" algn="ctr">
              <a:buNone/>
            </a:pPr>
            <a:r>
              <a:rPr lang="en-US" sz="5500" b="1" i="0" dirty="0">
                <a:solidFill>
                  <a:srgbClr val="000000"/>
                </a:solidFill>
                <a:effectLst/>
                <a:latin typeface="+mn-lt"/>
                <a:hlinkClick r:id="rId2"/>
              </a:rPr>
              <a:t>https://feedback.gsa.gov/jfe/form/SV_brpMFrSqqruHOku</a:t>
            </a:r>
            <a:endParaRPr lang="en-US" sz="5500" b="1" i="0" dirty="0">
              <a:solidFill>
                <a:srgbClr val="000000"/>
              </a:solidFill>
              <a:effectLst/>
              <a:latin typeface="+mn-lt"/>
            </a:endParaRPr>
          </a:p>
          <a:p>
            <a:pPr marL="114300" indent="0" algn="ctr">
              <a:buNone/>
            </a:pPr>
            <a:endParaRPr lang="en-US" sz="5500" b="1" dirty="0">
              <a:latin typeface="+mn-lt"/>
            </a:endParaRPr>
          </a:p>
          <a:p>
            <a:pPr marL="114300" indent="0" algn="ctr">
              <a:buNone/>
            </a:pPr>
            <a:r>
              <a:rPr lang="en-US" sz="5500" b="1" i="0" dirty="0">
                <a:solidFill>
                  <a:srgbClr val="4B86EE"/>
                </a:solidFill>
                <a:effectLst/>
                <a:highlight>
                  <a:srgbClr val="FFFFFF"/>
                </a:highlight>
                <a:latin typeface="+mn-lt"/>
                <a:hlinkClick r:id="rId3"/>
              </a:rPr>
              <a:t>Privacy Act Statement</a:t>
            </a:r>
            <a:endParaRPr lang="en-US" sz="5500" b="1" i="0" u="none" strike="noStrike" dirty="0">
              <a:solidFill>
                <a:srgbClr val="000000"/>
              </a:solidFill>
              <a:effectLst/>
              <a:latin typeface="+mn-lt"/>
            </a:endParaRPr>
          </a:p>
          <a:p>
            <a:pPr marL="114300" indent="0">
              <a:buNone/>
            </a:pPr>
            <a:endParaRPr lang="en-US" b="0" i="0" dirty="0">
              <a:solidFill>
                <a:schemeClr val="tx1"/>
              </a:solidFill>
              <a:effectLst/>
              <a:highlight>
                <a:srgbClr val="FFFFFF"/>
              </a:highlight>
              <a:latin typeface="+mj-lt"/>
            </a:endParaRPr>
          </a:p>
          <a:p>
            <a:pPr marL="114300" indent="0">
              <a:buNone/>
            </a:pPr>
            <a:endParaRPr lang="en-US" dirty="0">
              <a:solidFill>
                <a:schemeClr val="tx1"/>
              </a:solidFill>
              <a:highlight>
                <a:srgbClr val="FFFFFF"/>
              </a:highlight>
              <a:latin typeface="+mj-lt"/>
            </a:endParaRPr>
          </a:p>
          <a:p>
            <a:pPr marL="114300" indent="0">
              <a:buNone/>
            </a:pPr>
            <a:endParaRPr lang="en-US" dirty="0">
              <a:solidFill>
                <a:schemeClr val="tx1"/>
              </a:solidFill>
              <a:latin typeface="+mj-lt"/>
            </a:endParaRPr>
          </a:p>
        </p:txBody>
      </p:sp>
    </p:spTree>
    <p:extLst>
      <p:ext uri="{BB962C8B-B14F-4D97-AF65-F5344CB8AC3E}">
        <p14:creationId xmlns:p14="http://schemas.microsoft.com/office/powerpoint/2010/main" val="16898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idx="4294967295"/>
          </p:nvPr>
        </p:nvSpPr>
        <p:spPr>
          <a:xfrm>
            <a:off x="-191416" y="681131"/>
            <a:ext cx="379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Core Purpose:</a:t>
            </a:r>
            <a:endParaRPr sz="3600">
              <a:latin typeface="Arial"/>
              <a:ea typeface="Arial"/>
              <a:cs typeface="Arial"/>
              <a:sym typeface="Arial"/>
            </a:endParaRPr>
          </a:p>
        </p:txBody>
      </p:sp>
      <p:grpSp>
        <p:nvGrpSpPr>
          <p:cNvPr id="84" name="Google Shape;84;p18" descr="RFI/SSN in a blue circle&#10;RFQ in a blue circle&#10;RFQ in a blue circle&#10;3 red arrows pointing to a red circle that says Finding the Right Supplier"/>
          <p:cNvGrpSpPr/>
          <p:nvPr/>
        </p:nvGrpSpPr>
        <p:grpSpPr>
          <a:xfrm>
            <a:off x="1755625" y="408398"/>
            <a:ext cx="5611091" cy="4369493"/>
            <a:chOff x="2143817" y="3325"/>
            <a:chExt cx="6264476" cy="5670248"/>
          </a:xfrm>
        </p:grpSpPr>
        <p:sp>
          <p:nvSpPr>
            <p:cNvPr id="85" name="Google Shape;85;p18"/>
            <p:cNvSpPr/>
            <p:nvPr/>
          </p:nvSpPr>
          <p:spPr>
            <a:xfrm>
              <a:off x="4361505" y="2564090"/>
              <a:ext cx="1829100" cy="1829100"/>
            </a:xfrm>
            <a:prstGeom prst="ellipse">
              <a:avLst/>
            </a:prstGeom>
            <a:solidFill>
              <a:srgbClr val="C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18"/>
            <p:cNvSpPr txBox="1"/>
            <p:nvPr/>
          </p:nvSpPr>
          <p:spPr>
            <a:xfrm>
              <a:off x="4629371" y="2831956"/>
              <a:ext cx="1293300" cy="1293300"/>
            </a:xfrm>
            <a:prstGeom prst="rect">
              <a:avLst/>
            </a:prstGeom>
            <a:solidFill>
              <a:srgbClr val="C00000"/>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800" b="1" i="0" u="none" strike="noStrike" cap="none">
                  <a:solidFill>
                    <a:schemeClr val="lt1"/>
                  </a:solidFill>
                </a:rPr>
                <a:t>Finding the Right Supplier</a:t>
              </a:r>
              <a:endParaRPr sz="1800" b="1" i="0" u="none" strike="noStrike" cap="none">
                <a:solidFill>
                  <a:schemeClr val="lt1"/>
                </a:solidFill>
              </a:endParaRPr>
            </a:p>
          </p:txBody>
        </p:sp>
        <p:sp>
          <p:nvSpPr>
            <p:cNvPr id="87" name="Google Shape;87;p18"/>
            <p:cNvSpPr/>
            <p:nvPr/>
          </p:nvSpPr>
          <p:spPr>
            <a:xfrm rot="5400000">
              <a:off x="5082070" y="1898341"/>
              <a:ext cx="387900" cy="621900"/>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18"/>
            <p:cNvSpPr/>
            <p:nvPr/>
          </p:nvSpPr>
          <p:spPr>
            <a:xfrm>
              <a:off x="4361505" y="3325"/>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 name="Google Shape;89;p18"/>
            <p:cNvSpPr txBox="1"/>
            <p:nvPr/>
          </p:nvSpPr>
          <p:spPr>
            <a:xfrm>
              <a:off x="4629371" y="271191"/>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RFI/</a:t>
              </a:r>
              <a:endParaRPr sz="1100" b="1" i="0" u="none" strike="noStrike" cap="none">
                <a:solidFill>
                  <a:srgbClr val="000000"/>
                </a:solidFill>
              </a:endParaRPr>
            </a:p>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SSN</a:t>
              </a:r>
              <a:endParaRPr sz="1100" b="1" i="0" u="none" strike="noStrike" cap="none">
                <a:solidFill>
                  <a:srgbClr val="000000"/>
                </a:solidFill>
              </a:endParaRPr>
            </a:p>
          </p:txBody>
        </p:sp>
        <p:sp>
          <p:nvSpPr>
            <p:cNvPr id="90" name="Google Shape;90;p18"/>
            <p:cNvSpPr/>
            <p:nvPr/>
          </p:nvSpPr>
          <p:spPr>
            <a:xfrm rot="-9221555">
              <a:off x="6217392" y="3850663"/>
              <a:ext cx="387872" cy="621856"/>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18"/>
            <p:cNvSpPr/>
            <p:nvPr/>
          </p:nvSpPr>
          <p:spPr>
            <a:xfrm>
              <a:off x="6579193"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18"/>
            <p:cNvSpPr txBox="1"/>
            <p:nvPr/>
          </p:nvSpPr>
          <p:spPr>
            <a:xfrm>
              <a:off x="6847059" y="4112339"/>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RFP</a:t>
              </a:r>
              <a:endParaRPr sz="2000" b="1" i="0" u="none" strike="noStrike" cap="none">
                <a:solidFill>
                  <a:schemeClr val="lt1"/>
                </a:solidFill>
              </a:endParaRPr>
            </a:p>
          </p:txBody>
        </p:sp>
        <p:sp>
          <p:nvSpPr>
            <p:cNvPr id="93" name="Google Shape;93;p18"/>
            <p:cNvSpPr/>
            <p:nvPr/>
          </p:nvSpPr>
          <p:spPr>
            <a:xfrm rot="-1665265">
              <a:off x="3982716" y="3802429"/>
              <a:ext cx="387818" cy="621981"/>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4" name="Google Shape;94;p18"/>
            <p:cNvSpPr/>
            <p:nvPr/>
          </p:nvSpPr>
          <p:spPr>
            <a:xfrm>
              <a:off x="2143817"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18"/>
            <p:cNvSpPr txBox="1"/>
            <p:nvPr/>
          </p:nvSpPr>
          <p:spPr>
            <a:xfrm>
              <a:off x="2411683" y="4112339"/>
              <a:ext cx="1293300" cy="1293300"/>
            </a:xfrm>
            <a:prstGeom prst="rect">
              <a:avLst/>
            </a:prstGeom>
            <a:solidFill>
              <a:srgbClr val="1F3864"/>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RFQ</a:t>
              </a:r>
              <a:endParaRPr sz="2000" b="1" i="0" u="none" strike="noStrike" cap="none">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4294967295"/>
          </p:nvPr>
        </p:nvSpPr>
        <p:spPr>
          <a:xfrm>
            <a:off x="178236" y="1421637"/>
            <a:ext cx="8912100" cy="3330600"/>
          </a:xfrm>
          <a:prstGeom prst="rect">
            <a:avLst/>
          </a:prstGeom>
          <a:noFill/>
          <a:ln>
            <a:noFill/>
          </a:ln>
        </p:spPr>
        <p:txBody>
          <a:bodyPr spcFirstLastPara="1" wrap="square" lIns="34275" tIns="34275" rIns="34275" bIns="34275" anchor="t" anchorCtr="0">
            <a:normAutofit/>
          </a:bodyPr>
          <a:lstStyle/>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Information (RFI) / Sources Sought Notice (SSN): </a:t>
            </a:r>
            <a:r>
              <a:rPr lang="en">
                <a:latin typeface="Arial"/>
                <a:ea typeface="Arial"/>
                <a:cs typeface="Arial"/>
                <a:sym typeface="Arial"/>
              </a:rPr>
              <a:t>A market research tool used to obtain price, delivery, capabilities, interest, etc. for planning purposes</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Quote (RFQ): </a:t>
            </a:r>
            <a:r>
              <a:rPr lang="en">
                <a:latin typeface="Arial"/>
                <a:ea typeface="Arial"/>
                <a:cs typeface="Arial"/>
                <a:sym typeface="Arial"/>
              </a:rPr>
              <a:t>A solicitation method used to obtain price, cost, delivery, and related information from suppliers </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Proposal (RFP): </a:t>
            </a:r>
            <a:r>
              <a:rPr lang="en">
                <a:latin typeface="Arial"/>
                <a:ea typeface="Arial"/>
                <a:cs typeface="Arial"/>
                <a:sym typeface="Arial"/>
              </a:rPr>
              <a:t>A solicitation method which  communicates the Government’s requirements and requests proposals</a:t>
            </a:r>
            <a:endParaRPr>
              <a:latin typeface="Arial"/>
              <a:ea typeface="Arial"/>
              <a:cs typeface="Arial"/>
              <a:sym typeface="Arial"/>
            </a:endParaRPr>
          </a:p>
          <a:p>
            <a:pPr marL="342900" lvl="0" indent="-165100" algn="l" rtl="0">
              <a:lnSpc>
                <a:spcPct val="90000"/>
              </a:lnSpc>
              <a:spcBef>
                <a:spcPts val="0"/>
              </a:spcBef>
              <a:spcAft>
                <a:spcPts val="0"/>
              </a:spcAft>
              <a:buClr>
                <a:srgbClr val="002163"/>
              </a:buClr>
              <a:buSzPts val="2100"/>
              <a:buFont typeface="Roboto"/>
              <a:buNone/>
            </a:pPr>
            <a:endParaRPr sz="1800">
              <a:latin typeface="Roboto"/>
              <a:ea typeface="Roboto"/>
              <a:cs typeface="Roboto"/>
              <a:sym typeface="Roboto"/>
            </a:endParaRPr>
          </a:p>
        </p:txBody>
      </p:sp>
      <p:sp>
        <p:nvSpPr>
          <p:cNvPr id="101" name="Google Shape;101;p19"/>
          <p:cNvSpPr txBox="1">
            <a:spLocks noGrp="1"/>
          </p:cNvSpPr>
          <p:nvPr>
            <p:ph type="title" idx="4294967295"/>
          </p:nvPr>
        </p:nvSpPr>
        <p:spPr>
          <a:xfrm>
            <a:off x="251252" y="389456"/>
            <a:ext cx="7766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Definitions</a:t>
            </a:r>
            <a:endParaRPr sz="3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0" y="1099752"/>
            <a:ext cx="6865800" cy="538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2600" b="1" i="0" u="none" strike="noStrike" cap="none">
                <a:latin typeface="Arial"/>
                <a:ea typeface="Arial"/>
                <a:cs typeface="Arial"/>
                <a:sym typeface="Arial"/>
              </a:rPr>
              <a:t>Where are we in the </a:t>
            </a:r>
            <a:r>
              <a:rPr lang="en" sz="2600" b="1">
                <a:latin typeface="Arial"/>
                <a:ea typeface="Arial"/>
                <a:cs typeface="Arial"/>
                <a:sym typeface="Arial"/>
              </a:rPr>
              <a:t>A</a:t>
            </a:r>
            <a:r>
              <a:rPr lang="en" sz="2600" b="1" i="0" u="none" strike="noStrike" cap="none">
                <a:latin typeface="Arial"/>
                <a:ea typeface="Arial"/>
                <a:cs typeface="Arial"/>
                <a:sym typeface="Arial"/>
              </a:rPr>
              <a:t>cquisition Process?</a:t>
            </a:r>
            <a:endParaRPr sz="3200">
              <a:latin typeface="Arial"/>
              <a:ea typeface="Arial"/>
              <a:cs typeface="Arial"/>
              <a:sym typeface="Arial"/>
            </a:endParaRPr>
          </a:p>
        </p:txBody>
      </p:sp>
      <p:grpSp>
        <p:nvGrpSpPr>
          <p:cNvPr id="107" name="Google Shape;107;p20" descr="Where are we in the acquisition Process? Blue squares and red arrow pointing right&#10;Planning: RFI SSN&#10;Solicitation: RFQ RFP&#10;Evaluations&#10;Award&#10;Administration"/>
          <p:cNvGrpSpPr/>
          <p:nvPr/>
        </p:nvGrpSpPr>
        <p:grpSpPr>
          <a:xfrm>
            <a:off x="34752" y="804746"/>
            <a:ext cx="9074799" cy="4265623"/>
            <a:chOff x="431374" y="904443"/>
            <a:chExt cx="11404800" cy="5724900"/>
          </a:xfrm>
        </p:grpSpPr>
        <p:grpSp>
          <p:nvGrpSpPr>
            <p:cNvPr id="108" name="Google Shape;108;p20"/>
            <p:cNvGrpSpPr/>
            <p:nvPr/>
          </p:nvGrpSpPr>
          <p:grpSpPr>
            <a:xfrm>
              <a:off x="431374" y="904443"/>
              <a:ext cx="11404800" cy="5724900"/>
              <a:chOff x="-135158" y="-19"/>
              <a:chExt cx="11404800" cy="5724900"/>
            </a:xfrm>
          </p:grpSpPr>
          <p:sp>
            <p:nvSpPr>
              <p:cNvPr id="109" name="Google Shape;109;p20"/>
              <p:cNvSpPr/>
              <p:nvPr/>
            </p:nvSpPr>
            <p:spPr>
              <a:xfrm>
                <a:off x="-135158" y="-19"/>
                <a:ext cx="11404800" cy="5724900"/>
              </a:xfrm>
              <a:prstGeom prst="rightArrow">
                <a:avLst>
                  <a:gd name="adj1" fmla="val 50000"/>
                  <a:gd name="adj2" fmla="val 50000"/>
                </a:avLst>
              </a:prstGeom>
              <a:gradFill>
                <a:gsLst>
                  <a:gs pos="0">
                    <a:schemeClr val="lt1"/>
                  </a:gs>
                  <a:gs pos="71900">
                    <a:srgbClr val="D24848"/>
                  </a:gs>
                  <a:gs pos="88000">
                    <a:srgbClr val="C00000"/>
                  </a:gs>
                  <a:gs pos="100000">
                    <a:srgbClr val="C00000"/>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20"/>
              <p:cNvSpPr/>
              <p:nvPr/>
            </p:nvSpPr>
            <p:spPr>
              <a:xfrm>
                <a:off x="324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20"/>
              <p:cNvSpPr txBox="1"/>
              <p:nvPr/>
            </p:nvSpPr>
            <p:spPr>
              <a:xfrm>
                <a:off x="98747" y="1812979"/>
                <a:ext cx="1765200" cy="20991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Planning</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RFI</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SSN</a:t>
                </a:r>
                <a:endParaRPr sz="1400" b="1" i="0" u="none" strike="noStrike" cap="none">
                  <a:solidFill>
                    <a:schemeClr val="lt1"/>
                  </a:solidFill>
                  <a:latin typeface="Roboto"/>
                  <a:ea typeface="Roboto"/>
                  <a:cs typeface="Roboto"/>
                  <a:sym typeface="Roboto"/>
                </a:endParaRPr>
              </a:p>
            </p:txBody>
          </p:sp>
          <p:sp>
            <p:nvSpPr>
              <p:cNvPr id="112" name="Google Shape;112;p20"/>
              <p:cNvSpPr/>
              <p:nvPr/>
            </p:nvSpPr>
            <p:spPr>
              <a:xfrm>
                <a:off x="228557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20"/>
              <p:cNvSpPr txBox="1"/>
              <p:nvPr/>
            </p:nvSpPr>
            <p:spPr>
              <a:xfrm>
                <a:off x="2380657" y="1812990"/>
                <a:ext cx="1765200" cy="20466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Solicitation</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RFQ</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2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RFP</a:t>
                </a:r>
                <a:endParaRPr sz="1400" b="1" i="0" u="none" strike="noStrike" cap="none">
                  <a:solidFill>
                    <a:schemeClr val="lt1"/>
                  </a:solidFill>
                  <a:latin typeface="Roboto"/>
                  <a:ea typeface="Roboto"/>
                  <a:cs typeface="Roboto"/>
                  <a:sym typeface="Roboto"/>
                </a:endParaRPr>
              </a:p>
            </p:txBody>
          </p:sp>
          <p:sp>
            <p:nvSpPr>
              <p:cNvPr id="114" name="Google Shape;114;p20"/>
              <p:cNvSpPr/>
              <p:nvPr/>
            </p:nvSpPr>
            <p:spPr>
              <a:xfrm>
                <a:off x="4567896"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20"/>
              <p:cNvSpPr txBox="1"/>
              <p:nvPr/>
            </p:nvSpPr>
            <p:spPr>
              <a:xfrm>
                <a:off x="4663394" y="1812979"/>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Evaluations</a:t>
                </a:r>
                <a:endParaRPr sz="1800" b="1" i="0" u="none" strike="noStrike" cap="none">
                  <a:solidFill>
                    <a:schemeClr val="lt1"/>
                  </a:solidFill>
                  <a:latin typeface="Roboto"/>
                  <a:ea typeface="Roboto"/>
                  <a:cs typeface="Roboto"/>
                  <a:sym typeface="Roboto"/>
                </a:endParaRPr>
              </a:p>
            </p:txBody>
          </p:sp>
          <p:sp>
            <p:nvSpPr>
              <p:cNvPr id="116" name="Google Shape;116;p20"/>
              <p:cNvSpPr/>
              <p:nvPr/>
            </p:nvSpPr>
            <p:spPr>
              <a:xfrm>
                <a:off x="685021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p20"/>
              <p:cNvSpPr txBox="1"/>
              <p:nvPr/>
            </p:nvSpPr>
            <p:spPr>
              <a:xfrm>
                <a:off x="6954377" y="1812880"/>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Award</a:t>
                </a:r>
                <a:endParaRPr sz="1800" b="1" i="0" u="none" strike="noStrike" cap="none">
                  <a:solidFill>
                    <a:schemeClr val="lt1"/>
                  </a:solidFill>
                  <a:latin typeface="Roboto"/>
                  <a:ea typeface="Roboto"/>
                  <a:cs typeface="Roboto"/>
                  <a:sym typeface="Roboto"/>
                </a:endParaRPr>
              </a:p>
            </p:txBody>
          </p:sp>
          <p:sp>
            <p:nvSpPr>
              <p:cNvPr id="118" name="Google Shape;118;p20"/>
              <p:cNvSpPr/>
              <p:nvPr/>
            </p:nvSpPr>
            <p:spPr>
              <a:xfrm>
                <a:off x="913254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20"/>
              <p:cNvSpPr txBox="1"/>
              <p:nvPr/>
            </p:nvSpPr>
            <p:spPr>
              <a:xfrm>
                <a:off x="9132542" y="1863393"/>
                <a:ext cx="1956300" cy="1945800"/>
              </a:xfrm>
              <a:prstGeom prst="rect">
                <a:avLst/>
              </a:prstGeom>
              <a:no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700" b="1" i="0" u="none" strike="noStrike" cap="none">
                    <a:solidFill>
                      <a:schemeClr val="lt1"/>
                    </a:solidFill>
                    <a:latin typeface="Roboto"/>
                    <a:ea typeface="Roboto"/>
                    <a:cs typeface="Roboto"/>
                    <a:sym typeface="Roboto"/>
                  </a:rPr>
                  <a:t>Administration</a:t>
                </a:r>
                <a:endParaRPr sz="1700" b="1" i="0" u="none" strike="noStrike" cap="none">
                  <a:solidFill>
                    <a:schemeClr val="lt1"/>
                  </a:solidFill>
                  <a:latin typeface="Roboto"/>
                  <a:ea typeface="Roboto"/>
                  <a:cs typeface="Roboto"/>
                  <a:sym typeface="Roboto"/>
                </a:endParaRPr>
              </a:p>
            </p:txBody>
          </p:sp>
        </p:grpSp>
        <p:sp>
          <p:nvSpPr>
            <p:cNvPr id="120" name="Google Shape;120;p20"/>
            <p:cNvSpPr/>
            <p:nvPr/>
          </p:nvSpPr>
          <p:spPr>
            <a:xfrm>
              <a:off x="536713" y="2230024"/>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21" name="Google Shape;121;p20"/>
            <p:cNvSpPr/>
            <p:nvPr/>
          </p:nvSpPr>
          <p:spPr>
            <a:xfrm>
              <a:off x="2683565" y="2230025"/>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idx="4294967295"/>
          </p:nvPr>
        </p:nvSpPr>
        <p:spPr>
          <a:xfrm>
            <a:off x="55821" y="291150"/>
            <a:ext cx="8769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Key Differences</a:t>
            </a:r>
            <a:endParaRPr sz="3600">
              <a:latin typeface="Arial"/>
              <a:ea typeface="Arial"/>
              <a:cs typeface="Arial"/>
              <a:sym typeface="Arial"/>
            </a:endParaRPr>
          </a:p>
        </p:txBody>
      </p:sp>
      <p:graphicFrame>
        <p:nvGraphicFramePr>
          <p:cNvPr id="127" name="Google Shape;127;p21"/>
          <p:cNvGraphicFramePr/>
          <p:nvPr/>
        </p:nvGraphicFramePr>
        <p:xfrm>
          <a:off x="55821" y="1028701"/>
          <a:ext cx="9088175" cy="4114775"/>
        </p:xfrm>
        <a:graphic>
          <a:graphicData uri="http://schemas.openxmlformats.org/drawingml/2006/table">
            <a:tbl>
              <a:tblPr firstRow="1" bandRow="1">
                <a:gradFill>
                  <a:gsLst>
                    <a:gs pos="0">
                      <a:srgbClr val="99B5FF"/>
                    </a:gs>
                    <a:gs pos="35000">
                      <a:srgbClr val="B9CBFF"/>
                    </a:gs>
                    <a:gs pos="100000">
                      <a:srgbClr val="E2E9FF"/>
                    </a:gs>
                  </a:gsLst>
                  <a:lin ang="16200038" scaled="0"/>
                </a:gradFill>
                <a:tableStyleId>{0F89D982-D5BD-4E28-BB1E-68B4D8E7B0FF}</a:tableStyleId>
              </a:tblPr>
              <a:tblGrid>
                <a:gridCol w="2265600">
                  <a:extLst>
                    <a:ext uri="{9D8B030D-6E8A-4147-A177-3AD203B41FA5}">
                      <a16:colId xmlns:a16="http://schemas.microsoft.com/office/drawing/2014/main" val="20000"/>
                    </a:ext>
                  </a:extLst>
                </a:gridCol>
                <a:gridCol w="2601025">
                  <a:extLst>
                    <a:ext uri="{9D8B030D-6E8A-4147-A177-3AD203B41FA5}">
                      <a16:colId xmlns:a16="http://schemas.microsoft.com/office/drawing/2014/main" val="20001"/>
                    </a:ext>
                  </a:extLst>
                </a:gridCol>
                <a:gridCol w="1545350">
                  <a:extLst>
                    <a:ext uri="{9D8B030D-6E8A-4147-A177-3AD203B41FA5}">
                      <a16:colId xmlns:a16="http://schemas.microsoft.com/office/drawing/2014/main" val="20002"/>
                    </a:ext>
                  </a:extLst>
                </a:gridCol>
                <a:gridCol w="2676200">
                  <a:extLst>
                    <a:ext uri="{9D8B030D-6E8A-4147-A177-3AD203B41FA5}">
                      <a16:colId xmlns:a16="http://schemas.microsoft.com/office/drawing/2014/main" val="20003"/>
                    </a:ext>
                  </a:extLst>
                </a:gridCol>
              </a:tblGrid>
              <a:tr h="38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Why</a:t>
                      </a:r>
                      <a:endParaRPr sz="1800" u="none" strike="noStrike" cap="none">
                        <a:latin typeface="Roboto"/>
                        <a:ea typeface="Roboto"/>
                        <a:cs typeface="Roboto"/>
                        <a:sym typeface="Roboto"/>
                      </a:endParaRPr>
                    </a:p>
                  </a:txBody>
                  <a:tcPr marL="63400" marR="63400" marT="34300" marB="34300"/>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Where</a:t>
                      </a:r>
                      <a:endParaRPr sz="1800" u="none" strike="noStrike" cap="none">
                        <a:latin typeface="Roboto"/>
                        <a:ea typeface="Roboto"/>
                        <a:cs typeface="Roboto"/>
                        <a:sym typeface="Roboto"/>
                      </a:endParaRPr>
                    </a:p>
                  </a:txBody>
                  <a:tcPr marL="63400" marR="63400" marT="34300" marB="34300"/>
                </a:tc>
                <a:tc hMerge="1">
                  <a:txBody>
                    <a:bodyPr/>
                    <a:lstStyle/>
                    <a:p>
                      <a:endParaRPr lang="en-US"/>
                    </a:p>
                  </a:txBody>
                  <a:tcPr/>
                </a:tc>
                <a:extLst>
                  <a:ext uri="{0D108BD9-81ED-4DB2-BD59-A6C34878D82A}">
                    <a16:rowId xmlns:a16="http://schemas.microsoft.com/office/drawing/2014/main" val="10000"/>
                  </a:ext>
                </a:extLst>
              </a:tr>
              <a:tr h="17119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RFI/SSN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Information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Sources Sought Notice</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Arial"/>
                        <a:buNone/>
                      </a:pPr>
                      <a:r>
                        <a:rPr lang="en" sz="1400" u="none" strike="noStrike" cap="none">
                          <a:latin typeface="Roboto"/>
                          <a:ea typeface="Roboto"/>
                          <a:cs typeface="Roboto"/>
                          <a:sym typeface="Roboto"/>
                        </a:rPr>
                        <a:t>Solicit industry input: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Government’s</a:t>
                      </a:r>
                      <a:r>
                        <a:rPr lang="en" sz="1400" u="none" strike="noStrike" cap="none">
                          <a:latin typeface="Roboto"/>
                          <a:ea typeface="Roboto"/>
                          <a:cs typeface="Roboto"/>
                          <a:sym typeface="Roboto"/>
                        </a:rPr>
                        <a:t>: </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Requirement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Strategy</a:t>
                      </a:r>
                      <a:endParaRPr sz="11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Industry’s</a:t>
                      </a:r>
                      <a:r>
                        <a:rPr lang="en" sz="1400" u="none" strike="noStrike" cap="none">
                          <a:latin typeface="Roboto"/>
                          <a:ea typeface="Roboto"/>
                          <a:cs typeface="Roboto"/>
                          <a:sym typeface="Roboto"/>
                        </a:rPr>
                        <a: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Capability</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Interest</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Schedules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1"/>
                  </a:ext>
                </a:extLst>
              </a:tr>
              <a:tr h="76870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Proposal</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Communicate Requirement</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&amp; Solicit Proposals</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2"/>
                  </a:ext>
                </a:extLst>
              </a:tr>
              <a:tr h="12450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RFQ</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Quote</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Twentieth Century"/>
                        <a:buNone/>
                      </a:pPr>
                      <a:r>
                        <a:rPr lang="en" sz="1400" u="none" strike="noStrike" cap="none">
                          <a:latin typeface="Roboto"/>
                          <a:ea typeface="Roboto"/>
                          <a:cs typeface="Roboto"/>
                          <a:sym typeface="Roboto"/>
                        </a:rPr>
                        <a:t>Obtain: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Price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Cost</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Delivery</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Related Information</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13</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GSA Schedules</a:t>
                      </a:r>
                      <a:endParaRPr sz="1100" u="none" strike="noStrike" cap="none"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Open Market (Below the SAT)</a:t>
                      </a:r>
                      <a:endParaRPr sz="1400" u="none" strike="noStrike" cap="none" dirty="0">
                        <a:latin typeface="Roboto"/>
                        <a:ea typeface="Roboto"/>
                        <a:cs typeface="Roboto"/>
                        <a:sym typeface="Roboto"/>
                      </a:endParaRPr>
                    </a:p>
                  </a:txBody>
                  <a:tcPr marL="63400" marR="6340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idx="4294967295"/>
          </p:nvPr>
        </p:nvSpPr>
        <p:spPr>
          <a:xfrm>
            <a:off x="157873" y="322931"/>
            <a:ext cx="745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What to Expect</a:t>
            </a:r>
            <a:endParaRPr sz="3600" dirty="0">
              <a:latin typeface="Arial"/>
              <a:ea typeface="Arial"/>
              <a:cs typeface="Arial"/>
              <a:sym typeface="Arial"/>
            </a:endParaRPr>
          </a:p>
        </p:txBody>
      </p:sp>
      <p:sp>
        <p:nvSpPr>
          <p:cNvPr id="133" name="Google Shape;133;p22"/>
          <p:cNvSpPr txBox="1"/>
          <p:nvPr/>
        </p:nvSpPr>
        <p:spPr>
          <a:xfrm>
            <a:off x="441259" y="1522487"/>
            <a:ext cx="3287400" cy="451500"/>
          </a:xfrm>
          <a:prstGeom prst="rect">
            <a:avLst/>
          </a:prstGeom>
          <a:noFill/>
          <a:ln>
            <a:noFill/>
          </a:ln>
        </p:spPr>
        <p:txBody>
          <a:bodyPr spcFirstLastPara="1" wrap="square" lIns="68575" tIns="34275" rIns="68575" bIns="34275" anchor="t" anchorCtr="0">
            <a:normAutofit lnSpcReduction="10000"/>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What is in an RFI?</a:t>
            </a:r>
            <a:endParaRPr sz="1100" i="0" u="none" strike="noStrike" cap="none">
              <a:solidFill>
                <a:schemeClr val="dk1"/>
              </a:solidFill>
            </a:endParaRPr>
          </a:p>
        </p:txBody>
      </p:sp>
      <p:sp>
        <p:nvSpPr>
          <p:cNvPr id="134" name="Google Shape;134;p22"/>
          <p:cNvSpPr txBox="1"/>
          <p:nvPr/>
        </p:nvSpPr>
        <p:spPr>
          <a:xfrm>
            <a:off x="668737" y="2042929"/>
            <a:ext cx="3570000" cy="2403600"/>
          </a:xfrm>
          <a:prstGeom prst="rect">
            <a:avLst/>
          </a:prstGeom>
          <a:noFill/>
          <a:ln>
            <a:noFill/>
          </a:ln>
        </p:spPr>
        <p:txBody>
          <a:bodyPr spcFirstLastPara="1" wrap="square" lIns="68575" tIns="34275" rIns="68575" bIns="34275" anchor="t" anchorCtr="0">
            <a:normAutofit/>
          </a:bodyPr>
          <a:lstStyle/>
          <a:p>
            <a:pPr marL="342900" marR="0" lvl="0" indent="-292100" algn="l" rtl="0">
              <a:lnSpc>
                <a:spcPct val="90000"/>
              </a:lnSpc>
              <a:spcBef>
                <a:spcPts val="800"/>
              </a:spcBef>
              <a:spcAft>
                <a:spcPts val="0"/>
              </a:spcAft>
              <a:buClr>
                <a:schemeClr val="dk1"/>
              </a:buClr>
              <a:buSzPts val="2000"/>
              <a:buChar char="●"/>
            </a:pPr>
            <a:r>
              <a:rPr lang="en" sz="2000" i="0" u="none" strike="noStrike" cap="none">
                <a:solidFill>
                  <a:schemeClr val="dk1"/>
                </a:solidFill>
              </a:rPr>
              <a:t>No standard format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Shorter response times</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Overview of the Government’s Requirement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Questions for Industry</a:t>
            </a:r>
            <a:endParaRPr sz="1200" i="0" u="none" strike="noStrike" cap="none">
              <a:solidFill>
                <a:schemeClr val="dk1"/>
              </a:solidFill>
            </a:endParaRPr>
          </a:p>
        </p:txBody>
      </p:sp>
      <p:sp>
        <p:nvSpPr>
          <p:cNvPr id="135" name="Google Shape;135;p22"/>
          <p:cNvSpPr txBox="1"/>
          <p:nvPr/>
        </p:nvSpPr>
        <p:spPr>
          <a:xfrm>
            <a:off x="4968562" y="1438481"/>
            <a:ext cx="3496500" cy="451500"/>
          </a:xfrm>
          <a:prstGeom prst="rect">
            <a:avLst/>
          </a:prstGeom>
          <a:noFill/>
          <a:ln>
            <a:noFill/>
          </a:ln>
        </p:spPr>
        <p:txBody>
          <a:bodyPr spcFirstLastPara="1" wrap="square" lIns="68575" tIns="34275" rIns="68575" bIns="34275" anchor="t" anchorCtr="0">
            <a:noAutofit/>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How Should I Respond?</a:t>
            </a:r>
            <a:endParaRPr sz="1100" i="0" u="none" strike="noStrike" cap="none">
              <a:solidFill>
                <a:schemeClr val="dk1"/>
              </a:solidFill>
            </a:endParaRPr>
          </a:p>
        </p:txBody>
      </p:sp>
      <p:sp>
        <p:nvSpPr>
          <p:cNvPr id="136" name="Google Shape;136;p22"/>
          <p:cNvSpPr txBox="1"/>
          <p:nvPr/>
        </p:nvSpPr>
        <p:spPr>
          <a:xfrm>
            <a:off x="4895191" y="1974093"/>
            <a:ext cx="3570000" cy="3046200"/>
          </a:xfrm>
          <a:prstGeom prst="rect">
            <a:avLst/>
          </a:prstGeom>
          <a:noFill/>
          <a:ln>
            <a:noFill/>
          </a:ln>
        </p:spPr>
        <p:txBody>
          <a:bodyPr spcFirstLastPara="1" wrap="square" lIns="68575" tIns="34275" rIns="68575" bIns="34275" anchor="t" anchorCtr="0">
            <a:normAutofit/>
          </a:bodyPr>
          <a:lstStyle/>
          <a:p>
            <a:pPr marL="342900" marR="0" lvl="0" indent="-279400" algn="l" rtl="0">
              <a:lnSpc>
                <a:spcPct val="90000"/>
              </a:lnSpc>
              <a:spcBef>
                <a:spcPts val="800"/>
              </a:spcBef>
              <a:spcAft>
                <a:spcPts val="0"/>
              </a:spcAft>
              <a:buClr>
                <a:schemeClr val="dk1"/>
              </a:buClr>
              <a:buSzPts val="1800"/>
              <a:buChar char="●"/>
            </a:pPr>
            <a:r>
              <a:rPr lang="en" sz="1800" i="0" u="none" strike="noStrike" cap="none">
                <a:solidFill>
                  <a:schemeClr val="dk1"/>
                </a:solidFill>
              </a:rPr>
              <a:t>Follow the format specified in the RFI</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Interest – Will you submit an offer?</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Business Size &amp; Primary NAICS</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Relative Experience</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Subcontractor Involvement</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Conflicts of Interest</a:t>
            </a:r>
            <a:endParaRPr sz="1100" i="0" u="none" strike="noStrike" cap="none">
              <a:solidFill>
                <a:schemeClr val="dk1"/>
              </a:solidFill>
            </a:endParaRPr>
          </a:p>
        </p:txBody>
      </p:sp>
      <p:cxnSp>
        <p:nvCxnSpPr>
          <p:cNvPr id="137" name="Google Shape;137;p22">
            <a:extLst>
              <a:ext uri="{C183D7F6-B498-43B3-948B-1728B52AA6E4}">
                <adec:decorative xmlns:adec="http://schemas.microsoft.com/office/drawing/2017/decorative" val="1"/>
              </a:ext>
            </a:extLst>
          </p:cNvPr>
          <p:cNvCxnSpPr/>
          <p:nvPr/>
        </p:nvCxnSpPr>
        <p:spPr>
          <a:xfrm>
            <a:off x="0" y="1890093"/>
            <a:ext cx="9144000" cy="0"/>
          </a:xfrm>
          <a:prstGeom prst="straightConnector1">
            <a:avLst/>
          </a:prstGeom>
          <a:noFill/>
          <a:ln w="19050" cap="flat" cmpd="sng">
            <a:solidFill>
              <a:schemeClr val="dk1"/>
            </a:solidFill>
            <a:prstDash val="solid"/>
            <a:round/>
            <a:headEnd type="none" w="sm" len="sm"/>
            <a:tailEnd type="none" w="sm" len="sm"/>
          </a:ln>
        </p:spPr>
      </p:cxnSp>
      <p:cxnSp>
        <p:nvCxnSpPr>
          <p:cNvPr id="138" name="Google Shape;138;p22">
            <a:extLst>
              <a:ext uri="{C183D7F6-B498-43B3-948B-1728B52AA6E4}">
                <adec:decorative xmlns:adec="http://schemas.microsoft.com/office/drawing/2017/decorative" val="1"/>
              </a:ext>
            </a:extLst>
          </p:cNvPr>
          <p:cNvCxnSpPr/>
          <p:nvPr/>
        </p:nvCxnSpPr>
        <p:spPr>
          <a:xfrm flipH="1">
            <a:off x="4268860" y="1340777"/>
            <a:ext cx="300" cy="380280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idx="4294967295"/>
          </p:nvPr>
        </p:nvSpPr>
        <p:spPr>
          <a:xfrm>
            <a:off x="157874" y="548588"/>
            <a:ext cx="8012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Less Complex</a:t>
            </a:r>
            <a:endParaRPr sz="3600">
              <a:latin typeface="Arial"/>
              <a:ea typeface="Arial"/>
              <a:cs typeface="Arial"/>
              <a:sym typeface="Arial"/>
            </a:endParaRPr>
          </a:p>
        </p:txBody>
      </p:sp>
      <p:pic>
        <p:nvPicPr>
          <p:cNvPr id="144" name="Google Shape;144;p23" descr="Example of less complex RFI"/>
          <p:cNvPicPr preferRelativeResize="0"/>
          <p:nvPr/>
        </p:nvPicPr>
        <p:blipFill rotWithShape="1">
          <a:blip r:embed="rId3">
            <a:alphaModFix/>
          </a:blip>
          <a:srcRect/>
          <a:stretch/>
        </p:blipFill>
        <p:spPr>
          <a:xfrm>
            <a:off x="1017142" y="1363951"/>
            <a:ext cx="7482155" cy="3053724"/>
          </a:xfrm>
          <a:prstGeom prst="rect">
            <a:avLst/>
          </a:prstGeom>
          <a:noFill/>
          <a:ln>
            <a:noFill/>
          </a:ln>
          <a:effectLst>
            <a:outerShdw blurRad="292100" dist="139700" dir="2700000" algn="tl" rotWithShape="0">
              <a:srgbClr val="333333">
                <a:alpha val="639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idx="4294967295"/>
          </p:nvPr>
        </p:nvSpPr>
        <p:spPr>
          <a:xfrm>
            <a:off x="153167" y="432000"/>
            <a:ext cx="7877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More Complex</a:t>
            </a:r>
            <a:endParaRPr sz="3600">
              <a:latin typeface="Arial"/>
              <a:ea typeface="Arial"/>
              <a:cs typeface="Arial"/>
              <a:sym typeface="Arial"/>
            </a:endParaRPr>
          </a:p>
        </p:txBody>
      </p:sp>
      <p:sp>
        <p:nvSpPr>
          <p:cNvPr id="150" name="Google Shape;150;p24" descr="Example of more complex RFI"/>
          <p:cNvSpPr/>
          <p:nvPr/>
        </p:nvSpPr>
        <p:spPr>
          <a:xfrm>
            <a:off x="701210" y="1078308"/>
            <a:ext cx="3205500" cy="33981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51" name="Google Shape;151;p24" descr="Example of more complex RFI"/>
          <p:cNvSpPr/>
          <p:nvPr/>
        </p:nvSpPr>
        <p:spPr>
          <a:xfrm>
            <a:off x="4700428" y="1078308"/>
            <a:ext cx="3205500" cy="3398100"/>
          </a:xfrm>
          <a:prstGeom prst="rect">
            <a:avLst/>
          </a:prstGeom>
          <a:blipFill rotWithShape="1">
            <a:blip r:embed="rId4">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970</Words>
  <Application>Microsoft Office PowerPoint</Application>
  <PresentationFormat>On-screen Show (16:9)</PresentationFormat>
  <Paragraphs>181</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Twentieth Century</vt:lpstr>
      <vt:lpstr>Roboto</vt:lpstr>
      <vt:lpstr>Simple Light</vt:lpstr>
      <vt:lpstr>RFIs, RFQs, and RFPs:  Understanding the Difference</vt:lpstr>
      <vt:lpstr>Today’s Agenda</vt:lpstr>
      <vt:lpstr>Core Purpose:</vt:lpstr>
      <vt:lpstr>Definitions</vt:lpstr>
      <vt:lpstr>Where are we in the Acquisition Process?</vt:lpstr>
      <vt:lpstr>Key Differences</vt:lpstr>
      <vt:lpstr>What to Expect</vt:lpstr>
      <vt:lpstr>RFI Example - Less Complex</vt:lpstr>
      <vt:lpstr>RFI Example - More Complex</vt:lpstr>
      <vt:lpstr>RFI Tips</vt:lpstr>
      <vt:lpstr>Question </vt:lpstr>
      <vt:lpstr>RFPs - What to Expect</vt:lpstr>
      <vt:lpstr>RFQs - What to Expect</vt:lpstr>
      <vt:lpstr>RFQ &amp; RFP Tips</vt:lpstr>
      <vt:lpstr>RFQ &amp; RFP-Tips</vt:lpstr>
      <vt:lpstr>eBuy “Interested” Feature</vt:lpstr>
      <vt:lpstr>Questions </vt:lpstr>
      <vt:lpstr>MAS Resources for Assistance  </vt:lpstr>
      <vt:lpstr>Questions?</vt:lpstr>
      <vt:lpstr>Thank You!  </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RFIs, RFQs, and RFPs:  Understanding the Difference</dc:title>
  <dc:creator>YolandaGJohnson</dc:creator>
  <cp:lastModifiedBy>YolandaGJohnson</cp:lastModifiedBy>
  <cp:revision>5</cp:revision>
  <dcterms:modified xsi:type="dcterms:W3CDTF">2024-08-14T15:45:57Z</dcterms:modified>
</cp:coreProperties>
</file>